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1849" r:id="rId2"/>
    <p:sldId id="261" r:id="rId3"/>
    <p:sldId id="2197" r:id="rId4"/>
    <p:sldId id="2176" r:id="rId5"/>
    <p:sldId id="2192" r:id="rId6"/>
    <p:sldId id="2178" r:id="rId7"/>
    <p:sldId id="2189" r:id="rId8"/>
    <p:sldId id="2224" r:id="rId9"/>
    <p:sldId id="1860" r:id="rId10"/>
    <p:sldId id="2180" r:id="rId11"/>
    <p:sldId id="2205" r:id="rId12"/>
    <p:sldId id="2181" r:id="rId13"/>
    <p:sldId id="2188" r:id="rId14"/>
    <p:sldId id="2209" r:id="rId15"/>
    <p:sldId id="2198" r:id="rId16"/>
    <p:sldId id="2220" r:id="rId17"/>
    <p:sldId id="2221" r:id="rId18"/>
    <p:sldId id="2222" r:id="rId19"/>
    <p:sldId id="2214" r:id="rId20"/>
    <p:sldId id="2219" r:id="rId21"/>
    <p:sldId id="2215" r:id="rId22"/>
    <p:sldId id="2216" r:id="rId23"/>
    <p:sldId id="2212" r:id="rId24"/>
    <p:sldId id="2206" r:id="rId25"/>
    <p:sldId id="2187" r:id="rId26"/>
    <p:sldId id="2185" r:id="rId27"/>
    <p:sldId id="2208" r:id="rId28"/>
    <p:sldId id="2190" r:id="rId29"/>
    <p:sldId id="2211" r:id="rId30"/>
    <p:sldId id="2218" r:id="rId31"/>
    <p:sldId id="2199" r:id="rId32"/>
    <p:sldId id="2200" r:id="rId33"/>
    <p:sldId id="2217" r:id="rId34"/>
    <p:sldId id="2173" r:id="rId35"/>
    <p:sldId id="2223" r:id="rId36"/>
    <p:sldId id="2165" r:id="rId37"/>
    <p:sldId id="2162" r:id="rId38"/>
    <p:sldId id="217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FAFAFA"/>
    <a:srgbClr val="487496"/>
    <a:srgbClr val="754F9F"/>
    <a:srgbClr val="12B0E7"/>
    <a:srgbClr val="31BCAB"/>
    <a:srgbClr val="F8E643"/>
    <a:srgbClr val="B3B3B3"/>
    <a:srgbClr val="63ABDB"/>
    <a:srgbClr val="F3D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82725" autoAdjust="0"/>
  </p:normalViewPr>
  <p:slideViewPr>
    <p:cSldViewPr snapToGrid="0">
      <p:cViewPr varScale="1">
        <p:scale>
          <a:sx n="67" d="100"/>
          <a:sy n="67" d="100"/>
        </p:scale>
        <p:origin x="60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40.svg"/><Relationship Id="rId16" Type="http://schemas.openxmlformats.org/officeDocument/2006/relationships/image" Target="../media/image48.svg"/><Relationship Id="rId1" Type="http://schemas.openxmlformats.org/officeDocument/2006/relationships/image" Target="../media/image39.png"/><Relationship Id="rId6" Type="http://schemas.openxmlformats.org/officeDocument/2006/relationships/image" Target="../media/image22.svg"/><Relationship Id="rId11" Type="http://schemas.openxmlformats.org/officeDocument/2006/relationships/image" Target="../media/image43.png"/><Relationship Id="rId5" Type="http://schemas.openxmlformats.org/officeDocument/2006/relationships/image" Target="../media/image21.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20.svg"/><Relationship Id="rId9" Type="http://schemas.openxmlformats.org/officeDocument/2006/relationships/image" Target="../media/image41.png"/><Relationship Id="rId1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40.svg"/><Relationship Id="rId16" Type="http://schemas.openxmlformats.org/officeDocument/2006/relationships/image" Target="../media/image48.svg"/><Relationship Id="rId1" Type="http://schemas.openxmlformats.org/officeDocument/2006/relationships/image" Target="../media/image39.png"/><Relationship Id="rId6" Type="http://schemas.openxmlformats.org/officeDocument/2006/relationships/image" Target="../media/image22.svg"/><Relationship Id="rId11" Type="http://schemas.openxmlformats.org/officeDocument/2006/relationships/image" Target="../media/image43.png"/><Relationship Id="rId5" Type="http://schemas.openxmlformats.org/officeDocument/2006/relationships/image" Target="../media/image21.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20.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D4B88-8FC1-42B9-87C0-BA9BCC689A1A}"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n-US"/>
        </a:p>
      </dgm:t>
    </dgm:pt>
    <dgm:pt modelId="{D19CC83E-7382-4DE6-9157-9F6E7DDEC1E0}">
      <dgm:prSet/>
      <dgm:spPr/>
      <dgm:t>
        <a:bodyPr/>
        <a:lstStyle/>
        <a:p>
          <a:r>
            <a:rPr lang="en-GB" b="1" i="0" dirty="0"/>
            <a:t>Project Development and Feasibility Study</a:t>
          </a:r>
          <a:endParaRPr lang="en-US" dirty="0"/>
        </a:p>
      </dgm:t>
    </dgm:pt>
    <dgm:pt modelId="{2EFD2173-1B35-4D2E-B59F-26CC4F0563C4}" type="parTrans" cxnId="{726E9A85-46F3-41DF-9F81-8DC24B869D5A}">
      <dgm:prSet/>
      <dgm:spPr/>
      <dgm:t>
        <a:bodyPr/>
        <a:lstStyle/>
        <a:p>
          <a:endParaRPr lang="en-US"/>
        </a:p>
      </dgm:t>
    </dgm:pt>
    <dgm:pt modelId="{7CBE2C40-1937-43B7-B159-FF8612E8DA7E}" type="sibTrans" cxnId="{726E9A85-46F3-41DF-9F81-8DC24B869D5A}">
      <dgm:prSet/>
      <dgm:spPr/>
      <dgm:t>
        <a:bodyPr/>
        <a:lstStyle/>
        <a:p>
          <a:endParaRPr lang="en-US"/>
        </a:p>
      </dgm:t>
    </dgm:pt>
    <dgm:pt modelId="{71DEC443-3CAF-4AED-A130-8DBC1C8602F7}">
      <dgm:prSet/>
      <dgm:spPr/>
      <dgm:t>
        <a:bodyPr/>
        <a:lstStyle/>
        <a:p>
          <a:r>
            <a:rPr lang="en-GB" b="1" i="0" dirty="0"/>
            <a:t>Legal and Regulatory Framework</a:t>
          </a:r>
          <a:endParaRPr lang="en-US" dirty="0"/>
        </a:p>
      </dgm:t>
    </dgm:pt>
    <dgm:pt modelId="{592FB1E2-3738-41CE-A6EA-F418D644D2B6}" type="parTrans" cxnId="{B96942CB-8AD9-4D18-9E29-512A136C4F42}">
      <dgm:prSet/>
      <dgm:spPr/>
      <dgm:t>
        <a:bodyPr/>
        <a:lstStyle/>
        <a:p>
          <a:endParaRPr lang="en-US"/>
        </a:p>
      </dgm:t>
    </dgm:pt>
    <dgm:pt modelId="{22484BE7-1A43-4972-96FA-D9906926871C}" type="sibTrans" cxnId="{B96942CB-8AD9-4D18-9E29-512A136C4F42}">
      <dgm:prSet/>
      <dgm:spPr/>
      <dgm:t>
        <a:bodyPr/>
        <a:lstStyle/>
        <a:p>
          <a:endParaRPr lang="en-US"/>
        </a:p>
      </dgm:t>
    </dgm:pt>
    <dgm:pt modelId="{26D7CDD3-37EF-48F1-99E0-5200AFFC6834}">
      <dgm:prSet/>
      <dgm:spPr/>
      <dgm:t>
        <a:bodyPr/>
        <a:lstStyle/>
        <a:p>
          <a:r>
            <a:rPr lang="en-GB" b="1" i="0" dirty="0"/>
            <a:t>Project Structure</a:t>
          </a:r>
          <a:endParaRPr lang="en-US" dirty="0"/>
        </a:p>
      </dgm:t>
    </dgm:pt>
    <dgm:pt modelId="{91EB5D7F-E822-4A7F-A637-7689F9A92616}" type="parTrans" cxnId="{B2040A81-ED76-46D4-8D8B-008D16D089AB}">
      <dgm:prSet/>
      <dgm:spPr/>
      <dgm:t>
        <a:bodyPr/>
        <a:lstStyle/>
        <a:p>
          <a:endParaRPr lang="en-US"/>
        </a:p>
      </dgm:t>
    </dgm:pt>
    <dgm:pt modelId="{038E7D03-9EE0-4F65-AD1D-0E4A4FFA6611}" type="sibTrans" cxnId="{B2040A81-ED76-46D4-8D8B-008D16D089AB}">
      <dgm:prSet/>
      <dgm:spPr/>
      <dgm:t>
        <a:bodyPr/>
        <a:lstStyle/>
        <a:p>
          <a:endParaRPr lang="en-US"/>
        </a:p>
      </dgm:t>
    </dgm:pt>
    <dgm:pt modelId="{FF5B2051-943C-4DF2-9A78-6BD175EDE59F}">
      <dgm:prSet/>
      <dgm:spPr/>
      <dgm:t>
        <a:bodyPr/>
        <a:lstStyle/>
        <a:p>
          <a:r>
            <a:rPr lang="en-GB" b="1" i="0" dirty="0"/>
            <a:t>Consortium Formation</a:t>
          </a:r>
          <a:endParaRPr lang="en-US" dirty="0"/>
        </a:p>
      </dgm:t>
    </dgm:pt>
    <dgm:pt modelId="{FBDDB697-969A-4197-BF32-675057516662}" type="parTrans" cxnId="{8789EFB6-9F62-4816-83D4-064D821EC88B}">
      <dgm:prSet/>
      <dgm:spPr/>
      <dgm:t>
        <a:bodyPr/>
        <a:lstStyle/>
        <a:p>
          <a:endParaRPr lang="en-US"/>
        </a:p>
      </dgm:t>
    </dgm:pt>
    <dgm:pt modelId="{6391CAC1-348E-4355-AB36-FC87728BCE23}" type="sibTrans" cxnId="{8789EFB6-9F62-4816-83D4-064D821EC88B}">
      <dgm:prSet/>
      <dgm:spPr/>
      <dgm:t>
        <a:bodyPr/>
        <a:lstStyle/>
        <a:p>
          <a:endParaRPr lang="en-US"/>
        </a:p>
      </dgm:t>
    </dgm:pt>
    <dgm:pt modelId="{574EDBCD-9D3E-4F92-8370-CF5EF09949A7}">
      <dgm:prSet/>
      <dgm:spPr/>
      <dgm:t>
        <a:bodyPr/>
        <a:lstStyle/>
        <a:p>
          <a:r>
            <a:rPr lang="en-GB" b="1" i="0"/>
            <a:t>Financial Modelling</a:t>
          </a:r>
          <a:endParaRPr lang="en-US"/>
        </a:p>
      </dgm:t>
    </dgm:pt>
    <dgm:pt modelId="{4F21CE7D-E8B3-42D9-B9FD-873A67BBB622}" type="parTrans" cxnId="{A6C704BC-BB3D-40C9-97EB-5FF09DD53340}">
      <dgm:prSet/>
      <dgm:spPr/>
      <dgm:t>
        <a:bodyPr/>
        <a:lstStyle/>
        <a:p>
          <a:endParaRPr lang="en-US"/>
        </a:p>
      </dgm:t>
    </dgm:pt>
    <dgm:pt modelId="{487FE46F-45E9-4377-AFDC-1837BDC73B62}" type="sibTrans" cxnId="{A6C704BC-BB3D-40C9-97EB-5FF09DD53340}">
      <dgm:prSet/>
      <dgm:spPr/>
      <dgm:t>
        <a:bodyPr/>
        <a:lstStyle/>
        <a:p>
          <a:endParaRPr lang="en-US"/>
        </a:p>
      </dgm:t>
    </dgm:pt>
    <dgm:pt modelId="{51825C1A-3EA1-4CC1-AC6E-DCC052BEF4AD}">
      <dgm:prSet/>
      <dgm:spPr/>
      <dgm:t>
        <a:bodyPr/>
        <a:lstStyle/>
        <a:p>
          <a:r>
            <a:rPr lang="en-GB" b="1" i="0"/>
            <a:t>Equity Investment</a:t>
          </a:r>
          <a:endParaRPr lang="en-US"/>
        </a:p>
      </dgm:t>
    </dgm:pt>
    <dgm:pt modelId="{DA7B15B3-FBC0-4D14-A9F4-6173D119F7FD}" type="parTrans" cxnId="{A4447404-86AC-4139-98E6-3DF8F34FAE09}">
      <dgm:prSet/>
      <dgm:spPr/>
      <dgm:t>
        <a:bodyPr/>
        <a:lstStyle/>
        <a:p>
          <a:endParaRPr lang="en-US"/>
        </a:p>
      </dgm:t>
    </dgm:pt>
    <dgm:pt modelId="{39FF3545-ABC1-4F99-847D-8C8F315123E1}" type="sibTrans" cxnId="{A4447404-86AC-4139-98E6-3DF8F34FAE09}">
      <dgm:prSet/>
      <dgm:spPr/>
      <dgm:t>
        <a:bodyPr/>
        <a:lstStyle/>
        <a:p>
          <a:endParaRPr lang="en-US"/>
        </a:p>
      </dgm:t>
    </dgm:pt>
    <dgm:pt modelId="{77879AAC-10BD-4DD4-8673-FDDFC2DBBE10}">
      <dgm:prSet/>
      <dgm:spPr/>
      <dgm:t>
        <a:bodyPr/>
        <a:lstStyle/>
        <a:p>
          <a:r>
            <a:rPr lang="en-GB" b="1" i="0" dirty="0"/>
            <a:t>Debt Financing</a:t>
          </a:r>
          <a:endParaRPr lang="en-US" dirty="0"/>
        </a:p>
      </dgm:t>
    </dgm:pt>
    <dgm:pt modelId="{6D113B8C-147B-454F-BA9F-A060A342AB9F}" type="parTrans" cxnId="{88EDB92C-A6DD-4CAD-8193-E577A6451CE4}">
      <dgm:prSet/>
      <dgm:spPr/>
      <dgm:t>
        <a:bodyPr/>
        <a:lstStyle/>
        <a:p>
          <a:endParaRPr lang="en-US"/>
        </a:p>
      </dgm:t>
    </dgm:pt>
    <dgm:pt modelId="{98C74FD9-33F3-4484-8B49-04AD2942D4A1}" type="sibTrans" cxnId="{88EDB92C-A6DD-4CAD-8193-E577A6451CE4}">
      <dgm:prSet/>
      <dgm:spPr/>
      <dgm:t>
        <a:bodyPr/>
        <a:lstStyle/>
        <a:p>
          <a:endParaRPr lang="en-US"/>
        </a:p>
      </dgm:t>
    </dgm:pt>
    <dgm:pt modelId="{9D130328-7F52-49F1-B29F-7E7A09CDD9D3}">
      <dgm:prSet/>
      <dgm:spPr/>
      <dgm:t>
        <a:bodyPr/>
        <a:lstStyle/>
        <a:p>
          <a:r>
            <a:rPr lang="en-GB" b="1" i="0" dirty="0"/>
            <a:t>Government Support and Incentives</a:t>
          </a:r>
          <a:endParaRPr lang="en-US" dirty="0"/>
        </a:p>
      </dgm:t>
    </dgm:pt>
    <dgm:pt modelId="{6179C5CA-4EFF-4630-9103-6A3B342765D9}" type="parTrans" cxnId="{53F52939-3F55-4CEB-B99E-E1997C79FC46}">
      <dgm:prSet/>
      <dgm:spPr/>
      <dgm:t>
        <a:bodyPr/>
        <a:lstStyle/>
        <a:p>
          <a:endParaRPr lang="en-US"/>
        </a:p>
      </dgm:t>
    </dgm:pt>
    <dgm:pt modelId="{A1EFC4C4-4FEE-4A9E-9F61-DF306959ADE5}" type="sibTrans" cxnId="{53F52939-3F55-4CEB-B99E-E1997C79FC46}">
      <dgm:prSet/>
      <dgm:spPr/>
      <dgm:t>
        <a:bodyPr/>
        <a:lstStyle/>
        <a:p>
          <a:endParaRPr lang="en-US"/>
        </a:p>
      </dgm:t>
    </dgm:pt>
    <dgm:pt modelId="{B56617B8-AA39-461B-821F-5B45B04AF236}">
      <dgm:prSet/>
      <dgm:spPr/>
      <dgm:t>
        <a:bodyPr/>
        <a:lstStyle/>
        <a:p>
          <a:r>
            <a:rPr lang="en-GB" b="1" i="0" dirty="0"/>
            <a:t>Offtake Agreements</a:t>
          </a:r>
          <a:endParaRPr lang="en-US" dirty="0"/>
        </a:p>
      </dgm:t>
    </dgm:pt>
    <dgm:pt modelId="{3AB36832-2F0F-49F5-9708-DFCDDCFDE803}" type="parTrans" cxnId="{58126B3C-9D25-42AE-B760-446F3CDF74E8}">
      <dgm:prSet/>
      <dgm:spPr/>
      <dgm:t>
        <a:bodyPr/>
        <a:lstStyle/>
        <a:p>
          <a:endParaRPr lang="en-US"/>
        </a:p>
      </dgm:t>
    </dgm:pt>
    <dgm:pt modelId="{ECB1F094-4914-4EDC-A267-5031FCF05D6F}" type="sibTrans" cxnId="{58126B3C-9D25-42AE-B760-446F3CDF74E8}">
      <dgm:prSet/>
      <dgm:spPr/>
      <dgm:t>
        <a:bodyPr/>
        <a:lstStyle/>
        <a:p>
          <a:endParaRPr lang="en-US"/>
        </a:p>
      </dgm:t>
    </dgm:pt>
    <dgm:pt modelId="{A11008C2-B065-45EC-968B-471ADCC411BF}" type="pres">
      <dgm:prSet presAssocID="{77CD4B88-8FC1-42B9-87C0-BA9BCC689A1A}" presName="diagram" presStyleCnt="0">
        <dgm:presLayoutVars>
          <dgm:dir/>
          <dgm:resizeHandles val="exact"/>
        </dgm:presLayoutVars>
      </dgm:prSet>
      <dgm:spPr/>
    </dgm:pt>
    <dgm:pt modelId="{9D50FBB9-125E-4DF7-A3F3-0AB6683C2B9B}" type="pres">
      <dgm:prSet presAssocID="{D19CC83E-7382-4DE6-9157-9F6E7DDEC1E0}" presName="node" presStyleLbl="node1" presStyleIdx="0" presStyleCnt="9">
        <dgm:presLayoutVars>
          <dgm:bulletEnabled val="1"/>
        </dgm:presLayoutVars>
      </dgm:prSet>
      <dgm:spPr/>
    </dgm:pt>
    <dgm:pt modelId="{1BAFCBBF-08E1-4EFE-9DFC-C84503A799EF}" type="pres">
      <dgm:prSet presAssocID="{7CBE2C40-1937-43B7-B159-FF8612E8DA7E}" presName="sibTrans" presStyleLbl="sibTrans2D1" presStyleIdx="0" presStyleCnt="8"/>
      <dgm:spPr/>
    </dgm:pt>
    <dgm:pt modelId="{4172C161-3337-4E74-8761-D1E22BFF57D2}" type="pres">
      <dgm:prSet presAssocID="{7CBE2C40-1937-43B7-B159-FF8612E8DA7E}" presName="connectorText" presStyleLbl="sibTrans2D1" presStyleIdx="0" presStyleCnt="8"/>
      <dgm:spPr/>
    </dgm:pt>
    <dgm:pt modelId="{2786BB81-31E0-46DD-AE4C-5A3BD76BBA5B}" type="pres">
      <dgm:prSet presAssocID="{71DEC443-3CAF-4AED-A130-8DBC1C8602F7}" presName="node" presStyleLbl="node1" presStyleIdx="1" presStyleCnt="9">
        <dgm:presLayoutVars>
          <dgm:bulletEnabled val="1"/>
        </dgm:presLayoutVars>
      </dgm:prSet>
      <dgm:spPr/>
    </dgm:pt>
    <dgm:pt modelId="{D8ABD948-51F9-4FC1-935E-30ECC99D007E}" type="pres">
      <dgm:prSet presAssocID="{22484BE7-1A43-4972-96FA-D9906926871C}" presName="sibTrans" presStyleLbl="sibTrans2D1" presStyleIdx="1" presStyleCnt="8"/>
      <dgm:spPr/>
    </dgm:pt>
    <dgm:pt modelId="{66BA0A0D-D773-46D6-BC20-3012AAFDF632}" type="pres">
      <dgm:prSet presAssocID="{22484BE7-1A43-4972-96FA-D9906926871C}" presName="connectorText" presStyleLbl="sibTrans2D1" presStyleIdx="1" presStyleCnt="8"/>
      <dgm:spPr/>
    </dgm:pt>
    <dgm:pt modelId="{6E34C01E-3625-4C77-97BA-6D9C0E5D14AD}" type="pres">
      <dgm:prSet presAssocID="{26D7CDD3-37EF-48F1-99E0-5200AFFC6834}" presName="node" presStyleLbl="node1" presStyleIdx="2" presStyleCnt="9">
        <dgm:presLayoutVars>
          <dgm:bulletEnabled val="1"/>
        </dgm:presLayoutVars>
      </dgm:prSet>
      <dgm:spPr/>
    </dgm:pt>
    <dgm:pt modelId="{E261CFD8-C3B8-4C23-85C0-E337CF32F95C}" type="pres">
      <dgm:prSet presAssocID="{038E7D03-9EE0-4F65-AD1D-0E4A4FFA6611}" presName="sibTrans" presStyleLbl="sibTrans2D1" presStyleIdx="2" presStyleCnt="8"/>
      <dgm:spPr/>
    </dgm:pt>
    <dgm:pt modelId="{77D01140-D639-4292-9D46-E10A3F16F839}" type="pres">
      <dgm:prSet presAssocID="{038E7D03-9EE0-4F65-AD1D-0E4A4FFA6611}" presName="connectorText" presStyleLbl="sibTrans2D1" presStyleIdx="2" presStyleCnt="8"/>
      <dgm:spPr/>
    </dgm:pt>
    <dgm:pt modelId="{51F35A7A-5DB0-4128-9DEB-1FA7CFAD4A1E}" type="pres">
      <dgm:prSet presAssocID="{FF5B2051-943C-4DF2-9A78-6BD175EDE59F}" presName="node" presStyleLbl="node1" presStyleIdx="3" presStyleCnt="9">
        <dgm:presLayoutVars>
          <dgm:bulletEnabled val="1"/>
        </dgm:presLayoutVars>
      </dgm:prSet>
      <dgm:spPr/>
    </dgm:pt>
    <dgm:pt modelId="{EB050A93-7D2B-4470-AEDF-4331DECD811B}" type="pres">
      <dgm:prSet presAssocID="{6391CAC1-348E-4355-AB36-FC87728BCE23}" presName="sibTrans" presStyleLbl="sibTrans2D1" presStyleIdx="3" presStyleCnt="8"/>
      <dgm:spPr/>
    </dgm:pt>
    <dgm:pt modelId="{0D238341-3E80-4D2A-8FC7-7ACA771EBD60}" type="pres">
      <dgm:prSet presAssocID="{6391CAC1-348E-4355-AB36-FC87728BCE23}" presName="connectorText" presStyleLbl="sibTrans2D1" presStyleIdx="3" presStyleCnt="8"/>
      <dgm:spPr/>
    </dgm:pt>
    <dgm:pt modelId="{6A2A463C-060E-4E8E-BEE9-B876F24FE2F7}" type="pres">
      <dgm:prSet presAssocID="{574EDBCD-9D3E-4F92-8370-CF5EF09949A7}" presName="node" presStyleLbl="node1" presStyleIdx="4" presStyleCnt="9">
        <dgm:presLayoutVars>
          <dgm:bulletEnabled val="1"/>
        </dgm:presLayoutVars>
      </dgm:prSet>
      <dgm:spPr/>
    </dgm:pt>
    <dgm:pt modelId="{D6669462-8A8B-42D9-93E6-4590190A8691}" type="pres">
      <dgm:prSet presAssocID="{487FE46F-45E9-4377-AFDC-1837BDC73B62}" presName="sibTrans" presStyleLbl="sibTrans2D1" presStyleIdx="4" presStyleCnt="8"/>
      <dgm:spPr/>
    </dgm:pt>
    <dgm:pt modelId="{4DDDB0B7-FB2B-411E-A865-98F2A10F99F7}" type="pres">
      <dgm:prSet presAssocID="{487FE46F-45E9-4377-AFDC-1837BDC73B62}" presName="connectorText" presStyleLbl="sibTrans2D1" presStyleIdx="4" presStyleCnt="8"/>
      <dgm:spPr/>
    </dgm:pt>
    <dgm:pt modelId="{B8D9B356-0132-4E8B-A25C-03562E5A1E9A}" type="pres">
      <dgm:prSet presAssocID="{51825C1A-3EA1-4CC1-AC6E-DCC052BEF4AD}" presName="node" presStyleLbl="node1" presStyleIdx="5" presStyleCnt="9">
        <dgm:presLayoutVars>
          <dgm:bulletEnabled val="1"/>
        </dgm:presLayoutVars>
      </dgm:prSet>
      <dgm:spPr/>
    </dgm:pt>
    <dgm:pt modelId="{F50FE003-C4DE-4CFD-AE47-B011AA0291B0}" type="pres">
      <dgm:prSet presAssocID="{39FF3545-ABC1-4F99-847D-8C8F315123E1}" presName="sibTrans" presStyleLbl="sibTrans2D1" presStyleIdx="5" presStyleCnt="8"/>
      <dgm:spPr/>
    </dgm:pt>
    <dgm:pt modelId="{0E123415-A1FB-4772-865D-AD1167B1BE1E}" type="pres">
      <dgm:prSet presAssocID="{39FF3545-ABC1-4F99-847D-8C8F315123E1}" presName="connectorText" presStyleLbl="sibTrans2D1" presStyleIdx="5" presStyleCnt="8"/>
      <dgm:spPr/>
    </dgm:pt>
    <dgm:pt modelId="{5F5C128A-582A-4A93-99F5-8EDD516ADCD9}" type="pres">
      <dgm:prSet presAssocID="{77879AAC-10BD-4DD4-8673-FDDFC2DBBE10}" presName="node" presStyleLbl="node1" presStyleIdx="6" presStyleCnt="9">
        <dgm:presLayoutVars>
          <dgm:bulletEnabled val="1"/>
        </dgm:presLayoutVars>
      </dgm:prSet>
      <dgm:spPr/>
    </dgm:pt>
    <dgm:pt modelId="{0C9B5B91-C3B1-4F0D-851F-7EA096FCA469}" type="pres">
      <dgm:prSet presAssocID="{98C74FD9-33F3-4484-8B49-04AD2942D4A1}" presName="sibTrans" presStyleLbl="sibTrans2D1" presStyleIdx="6" presStyleCnt="8"/>
      <dgm:spPr/>
    </dgm:pt>
    <dgm:pt modelId="{D8613AE4-5A56-47F7-9066-FD881BD6A19C}" type="pres">
      <dgm:prSet presAssocID="{98C74FD9-33F3-4484-8B49-04AD2942D4A1}" presName="connectorText" presStyleLbl="sibTrans2D1" presStyleIdx="6" presStyleCnt="8"/>
      <dgm:spPr/>
    </dgm:pt>
    <dgm:pt modelId="{001105AB-CFE6-4423-930A-F93907DBA7E0}" type="pres">
      <dgm:prSet presAssocID="{9D130328-7F52-49F1-B29F-7E7A09CDD9D3}" presName="node" presStyleLbl="node1" presStyleIdx="7" presStyleCnt="9">
        <dgm:presLayoutVars>
          <dgm:bulletEnabled val="1"/>
        </dgm:presLayoutVars>
      </dgm:prSet>
      <dgm:spPr/>
    </dgm:pt>
    <dgm:pt modelId="{3B6131FA-2C27-4617-99DB-4ECA4C2909B7}" type="pres">
      <dgm:prSet presAssocID="{A1EFC4C4-4FEE-4A9E-9F61-DF306959ADE5}" presName="sibTrans" presStyleLbl="sibTrans2D1" presStyleIdx="7" presStyleCnt="8"/>
      <dgm:spPr/>
    </dgm:pt>
    <dgm:pt modelId="{73638874-100C-4FAD-A041-98790EB9E0D4}" type="pres">
      <dgm:prSet presAssocID="{A1EFC4C4-4FEE-4A9E-9F61-DF306959ADE5}" presName="connectorText" presStyleLbl="sibTrans2D1" presStyleIdx="7" presStyleCnt="8"/>
      <dgm:spPr/>
    </dgm:pt>
    <dgm:pt modelId="{BEF238F5-6E33-45E0-9DE6-A5A2EADA8206}" type="pres">
      <dgm:prSet presAssocID="{B56617B8-AA39-461B-821F-5B45B04AF236}" presName="node" presStyleLbl="node1" presStyleIdx="8" presStyleCnt="9">
        <dgm:presLayoutVars>
          <dgm:bulletEnabled val="1"/>
        </dgm:presLayoutVars>
      </dgm:prSet>
      <dgm:spPr/>
    </dgm:pt>
  </dgm:ptLst>
  <dgm:cxnLst>
    <dgm:cxn modelId="{AC701E00-5349-4571-BA9D-015585320C91}" type="presOf" srcId="{038E7D03-9EE0-4F65-AD1D-0E4A4FFA6611}" destId="{77D01140-D639-4292-9D46-E10A3F16F839}" srcOrd="1" destOrd="0" presId="urn:microsoft.com/office/officeart/2005/8/layout/process5"/>
    <dgm:cxn modelId="{A4447404-86AC-4139-98E6-3DF8F34FAE09}" srcId="{77CD4B88-8FC1-42B9-87C0-BA9BCC689A1A}" destId="{51825C1A-3EA1-4CC1-AC6E-DCC052BEF4AD}" srcOrd="5" destOrd="0" parTransId="{DA7B15B3-FBC0-4D14-A9F4-6173D119F7FD}" sibTransId="{39FF3545-ABC1-4F99-847D-8C8F315123E1}"/>
    <dgm:cxn modelId="{09AC4010-6D35-4D0C-94DF-B55C467B125F}" type="presOf" srcId="{22484BE7-1A43-4972-96FA-D9906926871C}" destId="{D8ABD948-51F9-4FC1-935E-30ECC99D007E}" srcOrd="0" destOrd="0" presId="urn:microsoft.com/office/officeart/2005/8/layout/process5"/>
    <dgm:cxn modelId="{A58A4E12-B624-4ADD-8782-BFE16BC8C86F}" type="presOf" srcId="{B56617B8-AA39-461B-821F-5B45B04AF236}" destId="{BEF238F5-6E33-45E0-9DE6-A5A2EADA8206}" srcOrd="0" destOrd="0" presId="urn:microsoft.com/office/officeart/2005/8/layout/process5"/>
    <dgm:cxn modelId="{11F9B526-0866-4C56-AB7B-F88B799C0778}" type="presOf" srcId="{71DEC443-3CAF-4AED-A130-8DBC1C8602F7}" destId="{2786BB81-31E0-46DD-AE4C-5A3BD76BBA5B}" srcOrd="0" destOrd="0" presId="urn:microsoft.com/office/officeart/2005/8/layout/process5"/>
    <dgm:cxn modelId="{88EDB92C-A6DD-4CAD-8193-E577A6451CE4}" srcId="{77CD4B88-8FC1-42B9-87C0-BA9BCC689A1A}" destId="{77879AAC-10BD-4DD4-8673-FDDFC2DBBE10}" srcOrd="6" destOrd="0" parTransId="{6D113B8C-147B-454F-BA9F-A060A342AB9F}" sibTransId="{98C74FD9-33F3-4484-8B49-04AD2942D4A1}"/>
    <dgm:cxn modelId="{53F52939-3F55-4CEB-B99E-E1997C79FC46}" srcId="{77CD4B88-8FC1-42B9-87C0-BA9BCC689A1A}" destId="{9D130328-7F52-49F1-B29F-7E7A09CDD9D3}" srcOrd="7" destOrd="0" parTransId="{6179C5CA-4EFF-4630-9103-6A3B342765D9}" sibTransId="{A1EFC4C4-4FEE-4A9E-9F61-DF306959ADE5}"/>
    <dgm:cxn modelId="{4EDFBB39-D633-4A84-B8C3-65302B217A2A}" type="presOf" srcId="{7CBE2C40-1937-43B7-B159-FF8612E8DA7E}" destId="{4172C161-3337-4E74-8761-D1E22BFF57D2}" srcOrd="1" destOrd="0" presId="urn:microsoft.com/office/officeart/2005/8/layout/process5"/>
    <dgm:cxn modelId="{58126B3C-9D25-42AE-B760-446F3CDF74E8}" srcId="{77CD4B88-8FC1-42B9-87C0-BA9BCC689A1A}" destId="{B56617B8-AA39-461B-821F-5B45B04AF236}" srcOrd="8" destOrd="0" parTransId="{3AB36832-2F0F-49F5-9708-DFCDDCFDE803}" sibTransId="{ECB1F094-4914-4EDC-A267-5031FCF05D6F}"/>
    <dgm:cxn modelId="{2634923D-9AA9-47F3-B908-279145003BBE}" type="presOf" srcId="{77879AAC-10BD-4DD4-8673-FDDFC2DBBE10}" destId="{5F5C128A-582A-4A93-99F5-8EDD516ADCD9}" srcOrd="0" destOrd="0" presId="urn:microsoft.com/office/officeart/2005/8/layout/process5"/>
    <dgm:cxn modelId="{FDE69D3E-4EC7-4A58-9CF4-CEC70F4634C5}" type="presOf" srcId="{D19CC83E-7382-4DE6-9157-9F6E7DDEC1E0}" destId="{9D50FBB9-125E-4DF7-A3F3-0AB6683C2B9B}" srcOrd="0" destOrd="0" presId="urn:microsoft.com/office/officeart/2005/8/layout/process5"/>
    <dgm:cxn modelId="{7501D45B-2CFF-4322-8563-0A078FF24F6C}" type="presOf" srcId="{A1EFC4C4-4FEE-4A9E-9F61-DF306959ADE5}" destId="{73638874-100C-4FAD-A041-98790EB9E0D4}" srcOrd="1" destOrd="0" presId="urn:microsoft.com/office/officeart/2005/8/layout/process5"/>
    <dgm:cxn modelId="{E7666C60-FED7-41BB-B6F3-7B4209685A98}" type="presOf" srcId="{9D130328-7F52-49F1-B29F-7E7A09CDD9D3}" destId="{001105AB-CFE6-4423-930A-F93907DBA7E0}" srcOrd="0" destOrd="0" presId="urn:microsoft.com/office/officeart/2005/8/layout/process5"/>
    <dgm:cxn modelId="{7979EA60-43E3-4FF1-B4F3-E9303F69DA60}" type="presOf" srcId="{26D7CDD3-37EF-48F1-99E0-5200AFFC6834}" destId="{6E34C01E-3625-4C77-97BA-6D9C0E5D14AD}" srcOrd="0" destOrd="0" presId="urn:microsoft.com/office/officeart/2005/8/layout/process5"/>
    <dgm:cxn modelId="{77771749-908C-4ACF-A08E-CD6985388E98}" type="presOf" srcId="{A1EFC4C4-4FEE-4A9E-9F61-DF306959ADE5}" destId="{3B6131FA-2C27-4617-99DB-4ECA4C2909B7}" srcOrd="0" destOrd="0" presId="urn:microsoft.com/office/officeart/2005/8/layout/process5"/>
    <dgm:cxn modelId="{E8B7624B-5F27-44C1-B1BC-B65EEDD143C0}" type="presOf" srcId="{6391CAC1-348E-4355-AB36-FC87728BCE23}" destId="{0D238341-3E80-4D2A-8FC7-7ACA771EBD60}" srcOrd="1" destOrd="0" presId="urn:microsoft.com/office/officeart/2005/8/layout/process5"/>
    <dgm:cxn modelId="{A3ABDD4C-0DD7-49D4-B92A-712942498D4A}" type="presOf" srcId="{39FF3545-ABC1-4F99-847D-8C8F315123E1}" destId="{0E123415-A1FB-4772-865D-AD1167B1BE1E}" srcOrd="1" destOrd="0" presId="urn:microsoft.com/office/officeart/2005/8/layout/process5"/>
    <dgm:cxn modelId="{DE900C6D-9D9C-46F5-ADE3-0BE3DA5F3C6C}" type="presOf" srcId="{6391CAC1-348E-4355-AB36-FC87728BCE23}" destId="{EB050A93-7D2B-4470-AEDF-4331DECD811B}" srcOrd="0" destOrd="0" presId="urn:microsoft.com/office/officeart/2005/8/layout/process5"/>
    <dgm:cxn modelId="{22A45171-EA8B-469A-8467-C334CC372B37}" type="presOf" srcId="{98C74FD9-33F3-4484-8B49-04AD2942D4A1}" destId="{D8613AE4-5A56-47F7-9066-FD881BD6A19C}" srcOrd="1" destOrd="0" presId="urn:microsoft.com/office/officeart/2005/8/layout/process5"/>
    <dgm:cxn modelId="{B81F3F5A-025D-445C-BA3F-3F827162E467}" type="presOf" srcId="{487FE46F-45E9-4377-AFDC-1837BDC73B62}" destId="{4DDDB0B7-FB2B-411E-A865-98F2A10F99F7}" srcOrd="1" destOrd="0" presId="urn:microsoft.com/office/officeart/2005/8/layout/process5"/>
    <dgm:cxn modelId="{B2040A81-ED76-46D4-8D8B-008D16D089AB}" srcId="{77CD4B88-8FC1-42B9-87C0-BA9BCC689A1A}" destId="{26D7CDD3-37EF-48F1-99E0-5200AFFC6834}" srcOrd="2" destOrd="0" parTransId="{91EB5D7F-E822-4A7F-A637-7689F9A92616}" sibTransId="{038E7D03-9EE0-4F65-AD1D-0E4A4FFA6611}"/>
    <dgm:cxn modelId="{726E9A85-46F3-41DF-9F81-8DC24B869D5A}" srcId="{77CD4B88-8FC1-42B9-87C0-BA9BCC689A1A}" destId="{D19CC83E-7382-4DE6-9157-9F6E7DDEC1E0}" srcOrd="0" destOrd="0" parTransId="{2EFD2173-1B35-4D2E-B59F-26CC4F0563C4}" sibTransId="{7CBE2C40-1937-43B7-B159-FF8612E8DA7E}"/>
    <dgm:cxn modelId="{13E2D78C-8D9C-4581-806D-A253E45DE30A}" type="presOf" srcId="{51825C1A-3EA1-4CC1-AC6E-DCC052BEF4AD}" destId="{B8D9B356-0132-4E8B-A25C-03562E5A1E9A}" srcOrd="0" destOrd="0" presId="urn:microsoft.com/office/officeart/2005/8/layout/process5"/>
    <dgm:cxn modelId="{C7BA2391-5D25-4694-9B41-9EB2BB568F06}" type="presOf" srcId="{22484BE7-1A43-4972-96FA-D9906926871C}" destId="{66BA0A0D-D773-46D6-BC20-3012AAFDF632}" srcOrd="1" destOrd="0" presId="urn:microsoft.com/office/officeart/2005/8/layout/process5"/>
    <dgm:cxn modelId="{45188692-91BE-4885-8E1B-D5145CFB69C3}" type="presOf" srcId="{038E7D03-9EE0-4F65-AD1D-0E4A4FFA6611}" destId="{E261CFD8-C3B8-4C23-85C0-E337CF32F95C}" srcOrd="0" destOrd="0" presId="urn:microsoft.com/office/officeart/2005/8/layout/process5"/>
    <dgm:cxn modelId="{8766CE9A-CE4A-4F3B-9204-71077B1C16BC}" type="presOf" srcId="{FF5B2051-943C-4DF2-9A78-6BD175EDE59F}" destId="{51F35A7A-5DB0-4128-9DEB-1FA7CFAD4A1E}" srcOrd="0" destOrd="0" presId="urn:microsoft.com/office/officeart/2005/8/layout/process5"/>
    <dgm:cxn modelId="{CDE9D79F-2DE2-426D-B8B7-03D023926229}" type="presOf" srcId="{487FE46F-45E9-4377-AFDC-1837BDC73B62}" destId="{D6669462-8A8B-42D9-93E6-4590190A8691}" srcOrd="0" destOrd="0" presId="urn:microsoft.com/office/officeart/2005/8/layout/process5"/>
    <dgm:cxn modelId="{68EAA8AB-647A-4054-8730-A7335C6181D1}" type="presOf" srcId="{98C74FD9-33F3-4484-8B49-04AD2942D4A1}" destId="{0C9B5B91-C3B1-4F0D-851F-7EA096FCA469}" srcOrd="0" destOrd="0" presId="urn:microsoft.com/office/officeart/2005/8/layout/process5"/>
    <dgm:cxn modelId="{8789EFB6-9F62-4816-83D4-064D821EC88B}" srcId="{77CD4B88-8FC1-42B9-87C0-BA9BCC689A1A}" destId="{FF5B2051-943C-4DF2-9A78-6BD175EDE59F}" srcOrd="3" destOrd="0" parTransId="{FBDDB697-969A-4197-BF32-675057516662}" sibTransId="{6391CAC1-348E-4355-AB36-FC87728BCE23}"/>
    <dgm:cxn modelId="{A25AA9B9-AEA9-4FDB-A1F1-B08C38D53677}" type="presOf" srcId="{574EDBCD-9D3E-4F92-8370-CF5EF09949A7}" destId="{6A2A463C-060E-4E8E-BEE9-B876F24FE2F7}" srcOrd="0" destOrd="0" presId="urn:microsoft.com/office/officeart/2005/8/layout/process5"/>
    <dgm:cxn modelId="{A6C704BC-BB3D-40C9-97EB-5FF09DD53340}" srcId="{77CD4B88-8FC1-42B9-87C0-BA9BCC689A1A}" destId="{574EDBCD-9D3E-4F92-8370-CF5EF09949A7}" srcOrd="4" destOrd="0" parTransId="{4F21CE7D-E8B3-42D9-B9FD-873A67BBB622}" sibTransId="{487FE46F-45E9-4377-AFDC-1837BDC73B62}"/>
    <dgm:cxn modelId="{FD9121C8-5CEF-4A5B-B8A2-CF261DF3CEEF}" type="presOf" srcId="{7CBE2C40-1937-43B7-B159-FF8612E8DA7E}" destId="{1BAFCBBF-08E1-4EFE-9DFC-C84503A799EF}" srcOrd="0" destOrd="0" presId="urn:microsoft.com/office/officeart/2005/8/layout/process5"/>
    <dgm:cxn modelId="{B96942CB-8AD9-4D18-9E29-512A136C4F42}" srcId="{77CD4B88-8FC1-42B9-87C0-BA9BCC689A1A}" destId="{71DEC443-3CAF-4AED-A130-8DBC1C8602F7}" srcOrd="1" destOrd="0" parTransId="{592FB1E2-3738-41CE-A6EA-F418D644D2B6}" sibTransId="{22484BE7-1A43-4972-96FA-D9906926871C}"/>
    <dgm:cxn modelId="{53EB0CF3-1B7B-4C57-A657-9A4F541988A1}" type="presOf" srcId="{77CD4B88-8FC1-42B9-87C0-BA9BCC689A1A}" destId="{A11008C2-B065-45EC-968B-471ADCC411BF}" srcOrd="0" destOrd="0" presId="urn:microsoft.com/office/officeart/2005/8/layout/process5"/>
    <dgm:cxn modelId="{5DAC1DF7-4EAE-4D01-9038-2CA825A7119F}" type="presOf" srcId="{39FF3545-ABC1-4F99-847D-8C8F315123E1}" destId="{F50FE003-C4DE-4CFD-AE47-B011AA0291B0}" srcOrd="0" destOrd="0" presId="urn:microsoft.com/office/officeart/2005/8/layout/process5"/>
    <dgm:cxn modelId="{04A3FA2A-3600-42DB-AC51-745CD3D61EE5}" type="presParOf" srcId="{A11008C2-B065-45EC-968B-471ADCC411BF}" destId="{9D50FBB9-125E-4DF7-A3F3-0AB6683C2B9B}" srcOrd="0" destOrd="0" presId="urn:microsoft.com/office/officeart/2005/8/layout/process5"/>
    <dgm:cxn modelId="{EC18469B-7DB0-4B51-BC52-B189AE366CDA}" type="presParOf" srcId="{A11008C2-B065-45EC-968B-471ADCC411BF}" destId="{1BAFCBBF-08E1-4EFE-9DFC-C84503A799EF}" srcOrd="1" destOrd="0" presId="urn:microsoft.com/office/officeart/2005/8/layout/process5"/>
    <dgm:cxn modelId="{D951088F-556C-4CC5-AA57-E17FE44376CB}" type="presParOf" srcId="{1BAFCBBF-08E1-4EFE-9DFC-C84503A799EF}" destId="{4172C161-3337-4E74-8761-D1E22BFF57D2}" srcOrd="0" destOrd="0" presId="urn:microsoft.com/office/officeart/2005/8/layout/process5"/>
    <dgm:cxn modelId="{4A159074-FF98-4C4B-9B8C-9D0E0BA30991}" type="presParOf" srcId="{A11008C2-B065-45EC-968B-471ADCC411BF}" destId="{2786BB81-31E0-46DD-AE4C-5A3BD76BBA5B}" srcOrd="2" destOrd="0" presId="urn:microsoft.com/office/officeart/2005/8/layout/process5"/>
    <dgm:cxn modelId="{D927C529-9EFD-46C1-B7B3-FBE9D058501E}" type="presParOf" srcId="{A11008C2-B065-45EC-968B-471ADCC411BF}" destId="{D8ABD948-51F9-4FC1-935E-30ECC99D007E}" srcOrd="3" destOrd="0" presId="urn:microsoft.com/office/officeart/2005/8/layout/process5"/>
    <dgm:cxn modelId="{8916B58E-2D5B-4C98-851D-0D6611966767}" type="presParOf" srcId="{D8ABD948-51F9-4FC1-935E-30ECC99D007E}" destId="{66BA0A0D-D773-46D6-BC20-3012AAFDF632}" srcOrd="0" destOrd="0" presId="urn:microsoft.com/office/officeart/2005/8/layout/process5"/>
    <dgm:cxn modelId="{E022806F-D5C2-40A5-A7E0-BDF589FEF63C}" type="presParOf" srcId="{A11008C2-B065-45EC-968B-471ADCC411BF}" destId="{6E34C01E-3625-4C77-97BA-6D9C0E5D14AD}" srcOrd="4" destOrd="0" presId="urn:microsoft.com/office/officeart/2005/8/layout/process5"/>
    <dgm:cxn modelId="{D25A1449-C68A-4079-BCD6-B845DAD62B1D}" type="presParOf" srcId="{A11008C2-B065-45EC-968B-471ADCC411BF}" destId="{E261CFD8-C3B8-4C23-85C0-E337CF32F95C}" srcOrd="5" destOrd="0" presId="urn:microsoft.com/office/officeart/2005/8/layout/process5"/>
    <dgm:cxn modelId="{831D4BE5-F733-400B-8DC7-77CEC720DDFF}" type="presParOf" srcId="{E261CFD8-C3B8-4C23-85C0-E337CF32F95C}" destId="{77D01140-D639-4292-9D46-E10A3F16F839}" srcOrd="0" destOrd="0" presId="urn:microsoft.com/office/officeart/2005/8/layout/process5"/>
    <dgm:cxn modelId="{1313C3A2-FDCA-44BA-B86A-FD4013A662C3}" type="presParOf" srcId="{A11008C2-B065-45EC-968B-471ADCC411BF}" destId="{51F35A7A-5DB0-4128-9DEB-1FA7CFAD4A1E}" srcOrd="6" destOrd="0" presId="urn:microsoft.com/office/officeart/2005/8/layout/process5"/>
    <dgm:cxn modelId="{4C72CD6D-E8AE-41B8-86AA-EAC13F2033BA}" type="presParOf" srcId="{A11008C2-B065-45EC-968B-471ADCC411BF}" destId="{EB050A93-7D2B-4470-AEDF-4331DECD811B}" srcOrd="7" destOrd="0" presId="urn:microsoft.com/office/officeart/2005/8/layout/process5"/>
    <dgm:cxn modelId="{52401855-EB7F-4735-A8F1-FC3823DCC503}" type="presParOf" srcId="{EB050A93-7D2B-4470-AEDF-4331DECD811B}" destId="{0D238341-3E80-4D2A-8FC7-7ACA771EBD60}" srcOrd="0" destOrd="0" presId="urn:microsoft.com/office/officeart/2005/8/layout/process5"/>
    <dgm:cxn modelId="{98D5DCEA-D353-4876-9D3E-9B1901FBEAC1}" type="presParOf" srcId="{A11008C2-B065-45EC-968B-471ADCC411BF}" destId="{6A2A463C-060E-4E8E-BEE9-B876F24FE2F7}" srcOrd="8" destOrd="0" presId="urn:microsoft.com/office/officeart/2005/8/layout/process5"/>
    <dgm:cxn modelId="{28559AAD-EFB6-4956-BC61-79C86BA6378B}" type="presParOf" srcId="{A11008C2-B065-45EC-968B-471ADCC411BF}" destId="{D6669462-8A8B-42D9-93E6-4590190A8691}" srcOrd="9" destOrd="0" presId="urn:microsoft.com/office/officeart/2005/8/layout/process5"/>
    <dgm:cxn modelId="{2E1CB686-BF5A-4B2E-9E8B-1212C1160ED1}" type="presParOf" srcId="{D6669462-8A8B-42D9-93E6-4590190A8691}" destId="{4DDDB0B7-FB2B-411E-A865-98F2A10F99F7}" srcOrd="0" destOrd="0" presId="urn:microsoft.com/office/officeart/2005/8/layout/process5"/>
    <dgm:cxn modelId="{5B1C4F21-AD05-4D2D-80AA-98DA4CB0E584}" type="presParOf" srcId="{A11008C2-B065-45EC-968B-471ADCC411BF}" destId="{B8D9B356-0132-4E8B-A25C-03562E5A1E9A}" srcOrd="10" destOrd="0" presId="urn:microsoft.com/office/officeart/2005/8/layout/process5"/>
    <dgm:cxn modelId="{7831F666-DAED-4FBD-A944-30A4F707C4F5}" type="presParOf" srcId="{A11008C2-B065-45EC-968B-471ADCC411BF}" destId="{F50FE003-C4DE-4CFD-AE47-B011AA0291B0}" srcOrd="11" destOrd="0" presId="urn:microsoft.com/office/officeart/2005/8/layout/process5"/>
    <dgm:cxn modelId="{69B4E18C-E7A3-49B7-8FBA-A28C8A4F4395}" type="presParOf" srcId="{F50FE003-C4DE-4CFD-AE47-B011AA0291B0}" destId="{0E123415-A1FB-4772-865D-AD1167B1BE1E}" srcOrd="0" destOrd="0" presId="urn:microsoft.com/office/officeart/2005/8/layout/process5"/>
    <dgm:cxn modelId="{F307D459-3C28-43A5-8258-576D88990077}" type="presParOf" srcId="{A11008C2-B065-45EC-968B-471ADCC411BF}" destId="{5F5C128A-582A-4A93-99F5-8EDD516ADCD9}" srcOrd="12" destOrd="0" presId="urn:microsoft.com/office/officeart/2005/8/layout/process5"/>
    <dgm:cxn modelId="{5096B43A-C5A8-4338-A85D-BB5E5B8265FA}" type="presParOf" srcId="{A11008C2-B065-45EC-968B-471ADCC411BF}" destId="{0C9B5B91-C3B1-4F0D-851F-7EA096FCA469}" srcOrd="13" destOrd="0" presId="urn:microsoft.com/office/officeart/2005/8/layout/process5"/>
    <dgm:cxn modelId="{633FDE04-8D5B-4ABF-8687-6C691B30887F}" type="presParOf" srcId="{0C9B5B91-C3B1-4F0D-851F-7EA096FCA469}" destId="{D8613AE4-5A56-47F7-9066-FD881BD6A19C}" srcOrd="0" destOrd="0" presId="urn:microsoft.com/office/officeart/2005/8/layout/process5"/>
    <dgm:cxn modelId="{67208DD3-1167-46D2-AD53-8426A8B66E18}" type="presParOf" srcId="{A11008C2-B065-45EC-968B-471ADCC411BF}" destId="{001105AB-CFE6-4423-930A-F93907DBA7E0}" srcOrd="14" destOrd="0" presId="urn:microsoft.com/office/officeart/2005/8/layout/process5"/>
    <dgm:cxn modelId="{883F53B3-7EBA-47A0-BA09-46E21A6A63C4}" type="presParOf" srcId="{A11008C2-B065-45EC-968B-471ADCC411BF}" destId="{3B6131FA-2C27-4617-99DB-4ECA4C2909B7}" srcOrd="15" destOrd="0" presId="urn:microsoft.com/office/officeart/2005/8/layout/process5"/>
    <dgm:cxn modelId="{B648DE4A-7F14-46BC-B395-71454A76EE30}" type="presParOf" srcId="{3B6131FA-2C27-4617-99DB-4ECA4C2909B7}" destId="{73638874-100C-4FAD-A041-98790EB9E0D4}" srcOrd="0" destOrd="0" presId="urn:microsoft.com/office/officeart/2005/8/layout/process5"/>
    <dgm:cxn modelId="{8D8F44B1-3023-44DC-8ED7-86A01E576F39}" type="presParOf" srcId="{A11008C2-B065-45EC-968B-471ADCC411BF}" destId="{BEF238F5-6E33-45E0-9DE6-A5A2EADA8206}"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B37DC1-7DF2-434A-930C-58EB30D0080B}" type="doc">
      <dgm:prSet loTypeId="urn:microsoft.com/office/officeart/2018/2/layout/IconCircleList" loCatId="icon" qsTypeId="urn:microsoft.com/office/officeart/2005/8/quickstyle/simple1" qsCatId="simple" csTypeId="urn:microsoft.com/office/officeart/2005/8/colors/accent0_1" csCatId="mainScheme" phldr="1"/>
      <dgm:spPr/>
      <dgm:t>
        <a:bodyPr/>
        <a:lstStyle/>
        <a:p>
          <a:endParaRPr lang="en-US"/>
        </a:p>
      </dgm:t>
    </dgm:pt>
    <dgm:pt modelId="{3C525DE5-74E3-4965-949F-AEE8396F35D9}">
      <dgm:prSet/>
      <dgm:spPr/>
      <dgm:t>
        <a:bodyPr/>
        <a:lstStyle/>
        <a:p>
          <a:pPr>
            <a:lnSpc>
              <a:spcPct val="100000"/>
            </a:lnSpc>
          </a:pPr>
          <a:r>
            <a:rPr lang="en-GB" dirty="0"/>
            <a:t>Fossil Fuel Power Plants</a:t>
          </a:r>
          <a:endParaRPr lang="en-US" dirty="0"/>
        </a:p>
      </dgm:t>
    </dgm:pt>
    <dgm:pt modelId="{7BACF022-A44A-4CB9-AB4A-A336A99B9FBB}" type="parTrans" cxnId="{40196D0C-8A80-418A-A0D2-9E0B9362BF33}">
      <dgm:prSet/>
      <dgm:spPr/>
      <dgm:t>
        <a:bodyPr/>
        <a:lstStyle/>
        <a:p>
          <a:endParaRPr lang="en-US"/>
        </a:p>
      </dgm:t>
    </dgm:pt>
    <dgm:pt modelId="{42B64E7B-BE4F-4132-99FA-BFC3DB1DCBC8}" type="sibTrans" cxnId="{40196D0C-8A80-418A-A0D2-9E0B9362BF33}">
      <dgm:prSet/>
      <dgm:spPr/>
      <dgm:t>
        <a:bodyPr/>
        <a:lstStyle/>
        <a:p>
          <a:pPr>
            <a:lnSpc>
              <a:spcPct val="100000"/>
            </a:lnSpc>
          </a:pPr>
          <a:endParaRPr lang="en-US"/>
        </a:p>
      </dgm:t>
    </dgm:pt>
    <dgm:pt modelId="{8697011C-5DFD-494D-BB1C-B32786E349A7}">
      <dgm:prSet/>
      <dgm:spPr/>
      <dgm:t>
        <a:bodyPr/>
        <a:lstStyle/>
        <a:p>
          <a:pPr>
            <a:lnSpc>
              <a:spcPct val="100000"/>
            </a:lnSpc>
          </a:pPr>
          <a:r>
            <a:rPr lang="en-GB"/>
            <a:t>Large, established banks and financial institutions</a:t>
          </a:r>
          <a:endParaRPr lang="en-US"/>
        </a:p>
      </dgm:t>
    </dgm:pt>
    <dgm:pt modelId="{91A7735A-1703-4BC5-A387-6829A81DE1B8}" type="parTrans" cxnId="{08323166-2171-4C82-8BB1-CD3FB6C76111}">
      <dgm:prSet/>
      <dgm:spPr/>
      <dgm:t>
        <a:bodyPr/>
        <a:lstStyle/>
        <a:p>
          <a:endParaRPr lang="en-US"/>
        </a:p>
      </dgm:t>
    </dgm:pt>
    <dgm:pt modelId="{01725649-3B44-41DD-B69F-D36E901CD8F1}" type="sibTrans" cxnId="{08323166-2171-4C82-8BB1-CD3FB6C76111}">
      <dgm:prSet/>
      <dgm:spPr/>
      <dgm:t>
        <a:bodyPr/>
        <a:lstStyle/>
        <a:p>
          <a:pPr>
            <a:lnSpc>
              <a:spcPct val="100000"/>
            </a:lnSpc>
          </a:pPr>
          <a:endParaRPr lang="en-US"/>
        </a:p>
      </dgm:t>
    </dgm:pt>
    <dgm:pt modelId="{F4F974BA-4265-4850-9F80-43C63D5D1EAA}">
      <dgm:prSet/>
      <dgm:spPr/>
      <dgm:t>
        <a:bodyPr/>
        <a:lstStyle/>
        <a:p>
          <a:pPr>
            <a:lnSpc>
              <a:spcPct val="100000"/>
            </a:lnSpc>
          </a:pPr>
          <a:r>
            <a:rPr lang="en-GB" dirty="0"/>
            <a:t>Long-Term Power Purchase Agreements (PPAs)</a:t>
          </a:r>
          <a:endParaRPr lang="en-US" dirty="0"/>
        </a:p>
      </dgm:t>
    </dgm:pt>
    <dgm:pt modelId="{F5520CDD-FE0D-4D08-B330-E8C0E06BDE59}" type="parTrans" cxnId="{25AA624C-3729-4C4A-9015-FA81EEBEA464}">
      <dgm:prSet/>
      <dgm:spPr/>
      <dgm:t>
        <a:bodyPr/>
        <a:lstStyle/>
        <a:p>
          <a:endParaRPr lang="en-US"/>
        </a:p>
      </dgm:t>
    </dgm:pt>
    <dgm:pt modelId="{98F928A1-0AED-46B0-9641-9890A9C0DE60}" type="sibTrans" cxnId="{25AA624C-3729-4C4A-9015-FA81EEBEA464}">
      <dgm:prSet/>
      <dgm:spPr/>
      <dgm:t>
        <a:bodyPr/>
        <a:lstStyle/>
        <a:p>
          <a:pPr>
            <a:lnSpc>
              <a:spcPct val="100000"/>
            </a:lnSpc>
          </a:pPr>
          <a:endParaRPr lang="en-US"/>
        </a:p>
      </dgm:t>
    </dgm:pt>
    <dgm:pt modelId="{742C692F-E5AD-43D7-8DCB-E3E7E387A26A}">
      <dgm:prSet/>
      <dgm:spPr/>
      <dgm:t>
        <a:bodyPr/>
        <a:lstStyle/>
        <a:p>
          <a:pPr>
            <a:lnSpc>
              <a:spcPct val="100000"/>
            </a:lnSpc>
          </a:pPr>
          <a:r>
            <a:rPr lang="en-GB" dirty="0">
              <a:solidFill>
                <a:schemeClr val="tx1"/>
              </a:solidFill>
            </a:rPr>
            <a:t>Fossil Fuel Subsidies</a:t>
          </a:r>
          <a:endParaRPr lang="en-US" dirty="0">
            <a:solidFill>
              <a:schemeClr val="tx1"/>
            </a:solidFill>
          </a:endParaRPr>
        </a:p>
      </dgm:t>
    </dgm:pt>
    <dgm:pt modelId="{3634D9E0-2EBF-4112-BD23-5BDB8FB2F867}" type="parTrans" cxnId="{CD2EB8E1-E56D-4BF3-9DC8-E54212BD8E51}">
      <dgm:prSet/>
      <dgm:spPr/>
      <dgm:t>
        <a:bodyPr/>
        <a:lstStyle/>
        <a:p>
          <a:endParaRPr lang="en-US"/>
        </a:p>
      </dgm:t>
    </dgm:pt>
    <dgm:pt modelId="{F3BA8E99-CDAF-4315-9A73-8A4206D225E3}" type="sibTrans" cxnId="{CD2EB8E1-E56D-4BF3-9DC8-E54212BD8E51}">
      <dgm:prSet/>
      <dgm:spPr/>
      <dgm:t>
        <a:bodyPr/>
        <a:lstStyle/>
        <a:p>
          <a:pPr>
            <a:lnSpc>
              <a:spcPct val="100000"/>
            </a:lnSpc>
          </a:pPr>
          <a:endParaRPr lang="en-US"/>
        </a:p>
      </dgm:t>
    </dgm:pt>
    <dgm:pt modelId="{BAB79C97-1D38-4EA2-87FD-63DFAC93FBC8}">
      <dgm:prSet/>
      <dgm:spPr/>
      <dgm:t>
        <a:bodyPr/>
        <a:lstStyle/>
        <a:p>
          <a:pPr>
            <a:lnSpc>
              <a:spcPct val="100000"/>
            </a:lnSpc>
          </a:pPr>
          <a:r>
            <a:rPr lang="en-GB" dirty="0"/>
            <a:t>Single-Sourced Fuel Supply</a:t>
          </a:r>
          <a:endParaRPr lang="en-US" dirty="0"/>
        </a:p>
      </dgm:t>
    </dgm:pt>
    <dgm:pt modelId="{79A996ED-5FB0-46EE-83A9-9457E92D571D}" type="parTrans" cxnId="{E5786E2C-FA11-4C1D-8E94-F85ADC6651A9}">
      <dgm:prSet/>
      <dgm:spPr/>
      <dgm:t>
        <a:bodyPr/>
        <a:lstStyle/>
        <a:p>
          <a:endParaRPr lang="en-US"/>
        </a:p>
      </dgm:t>
    </dgm:pt>
    <dgm:pt modelId="{6794FFD1-4F1B-4EA9-A6AE-87CDA700AE02}" type="sibTrans" cxnId="{E5786E2C-FA11-4C1D-8E94-F85ADC6651A9}">
      <dgm:prSet/>
      <dgm:spPr/>
      <dgm:t>
        <a:bodyPr/>
        <a:lstStyle/>
        <a:p>
          <a:pPr>
            <a:lnSpc>
              <a:spcPct val="100000"/>
            </a:lnSpc>
          </a:pPr>
          <a:endParaRPr lang="en-US"/>
        </a:p>
      </dgm:t>
    </dgm:pt>
    <dgm:pt modelId="{3B689879-5979-4BAE-A2B1-EBDA4CE1AB9C}">
      <dgm:prSet/>
      <dgm:spPr/>
      <dgm:t>
        <a:bodyPr/>
        <a:lstStyle/>
        <a:p>
          <a:pPr>
            <a:lnSpc>
              <a:spcPct val="100000"/>
            </a:lnSpc>
          </a:pPr>
          <a:r>
            <a:rPr lang="en-GB" dirty="0"/>
            <a:t>Centralized Generation</a:t>
          </a:r>
          <a:endParaRPr lang="en-US" dirty="0"/>
        </a:p>
      </dgm:t>
    </dgm:pt>
    <dgm:pt modelId="{FCA66088-2C2E-425F-B9F6-EE8A301E9236}" type="parTrans" cxnId="{04F1ECA1-B0A1-49F1-9D9D-50402262EDC8}">
      <dgm:prSet/>
      <dgm:spPr/>
      <dgm:t>
        <a:bodyPr/>
        <a:lstStyle/>
        <a:p>
          <a:endParaRPr lang="en-US"/>
        </a:p>
      </dgm:t>
    </dgm:pt>
    <dgm:pt modelId="{39EFCE18-27BC-4F64-A7CB-C9E01EF33CFE}" type="sibTrans" cxnId="{04F1ECA1-B0A1-49F1-9D9D-50402262EDC8}">
      <dgm:prSet/>
      <dgm:spPr/>
      <dgm:t>
        <a:bodyPr/>
        <a:lstStyle/>
        <a:p>
          <a:endParaRPr lang="en-US"/>
        </a:p>
      </dgm:t>
    </dgm:pt>
    <dgm:pt modelId="{584C14D6-8159-4830-B18D-F1A219BFCECE}" type="pres">
      <dgm:prSet presAssocID="{90B37DC1-7DF2-434A-930C-58EB30D0080B}" presName="root" presStyleCnt="0">
        <dgm:presLayoutVars>
          <dgm:dir/>
          <dgm:resizeHandles val="exact"/>
        </dgm:presLayoutVars>
      </dgm:prSet>
      <dgm:spPr/>
    </dgm:pt>
    <dgm:pt modelId="{FCE906F0-23BB-422F-98DB-D6A0E1F4541B}" type="pres">
      <dgm:prSet presAssocID="{90B37DC1-7DF2-434A-930C-58EB30D0080B}" presName="container" presStyleCnt="0">
        <dgm:presLayoutVars>
          <dgm:dir/>
          <dgm:resizeHandles val="exact"/>
        </dgm:presLayoutVars>
      </dgm:prSet>
      <dgm:spPr/>
    </dgm:pt>
    <dgm:pt modelId="{90CA4CD1-E243-479A-8C55-424242C2A675}" type="pres">
      <dgm:prSet presAssocID="{3C525DE5-74E3-4965-949F-AEE8396F35D9}" presName="compNode" presStyleCnt="0"/>
      <dgm:spPr/>
    </dgm:pt>
    <dgm:pt modelId="{EC50C74E-97D3-4BFF-94C2-7097D9E044D0}" type="pres">
      <dgm:prSet presAssocID="{3C525DE5-74E3-4965-949F-AEE8396F35D9}" presName="iconBgRect" presStyleLbl="bgShp" presStyleIdx="0" presStyleCnt="6"/>
      <dgm:spPr/>
    </dgm:pt>
    <dgm:pt modelId="{28906938-7256-4952-889D-30CB43BE3799}" type="pres">
      <dgm:prSet presAssocID="{3C525DE5-74E3-4965-949F-AEE8396F35D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ower Plant with solid fill"/>
        </a:ext>
      </dgm:extLst>
    </dgm:pt>
    <dgm:pt modelId="{E3FB722E-E0FC-4080-961B-8F3274E830D9}" type="pres">
      <dgm:prSet presAssocID="{3C525DE5-74E3-4965-949F-AEE8396F35D9}" presName="spaceRect" presStyleCnt="0"/>
      <dgm:spPr/>
    </dgm:pt>
    <dgm:pt modelId="{406463CC-B7FD-42B2-B834-CA80725957DA}" type="pres">
      <dgm:prSet presAssocID="{3C525DE5-74E3-4965-949F-AEE8396F35D9}" presName="textRect" presStyleLbl="revTx" presStyleIdx="0" presStyleCnt="6">
        <dgm:presLayoutVars>
          <dgm:chMax val="1"/>
          <dgm:chPref val="1"/>
        </dgm:presLayoutVars>
      </dgm:prSet>
      <dgm:spPr/>
    </dgm:pt>
    <dgm:pt modelId="{E4CE0F76-4376-4A2B-9BBD-C06B126297C5}" type="pres">
      <dgm:prSet presAssocID="{42B64E7B-BE4F-4132-99FA-BFC3DB1DCBC8}" presName="sibTrans" presStyleLbl="sibTrans2D1" presStyleIdx="0" presStyleCnt="0"/>
      <dgm:spPr/>
    </dgm:pt>
    <dgm:pt modelId="{DF9F0131-15E1-4608-9484-10B43835C798}" type="pres">
      <dgm:prSet presAssocID="{8697011C-5DFD-494D-BB1C-B32786E349A7}" presName="compNode" presStyleCnt="0"/>
      <dgm:spPr/>
    </dgm:pt>
    <dgm:pt modelId="{3D3B50C7-9D85-48B7-A3CF-B438E463BF5D}" type="pres">
      <dgm:prSet presAssocID="{8697011C-5DFD-494D-BB1C-B32786E349A7}" presName="iconBgRect" presStyleLbl="bgShp" presStyleIdx="1" presStyleCnt="6"/>
      <dgm:spPr/>
    </dgm:pt>
    <dgm:pt modelId="{5F32C23E-DEDD-4080-B068-860E6EC620B1}" type="pres">
      <dgm:prSet presAssocID="{8697011C-5DFD-494D-BB1C-B32786E349A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5898E4BF-3E3B-49C3-8650-42B457939B7A}" type="pres">
      <dgm:prSet presAssocID="{8697011C-5DFD-494D-BB1C-B32786E349A7}" presName="spaceRect" presStyleCnt="0"/>
      <dgm:spPr/>
    </dgm:pt>
    <dgm:pt modelId="{2EE3C200-280D-4881-B35E-833318710BBE}" type="pres">
      <dgm:prSet presAssocID="{8697011C-5DFD-494D-BB1C-B32786E349A7}" presName="textRect" presStyleLbl="revTx" presStyleIdx="1" presStyleCnt="6">
        <dgm:presLayoutVars>
          <dgm:chMax val="1"/>
          <dgm:chPref val="1"/>
        </dgm:presLayoutVars>
      </dgm:prSet>
      <dgm:spPr/>
    </dgm:pt>
    <dgm:pt modelId="{FC4DEF25-A6E4-4BE6-9BE3-1A7F7BA9E530}" type="pres">
      <dgm:prSet presAssocID="{01725649-3B44-41DD-B69F-D36E901CD8F1}" presName="sibTrans" presStyleLbl="sibTrans2D1" presStyleIdx="0" presStyleCnt="0"/>
      <dgm:spPr/>
    </dgm:pt>
    <dgm:pt modelId="{309CC50E-E63C-4BFB-B1BE-5FCB272482A7}" type="pres">
      <dgm:prSet presAssocID="{F4F974BA-4265-4850-9F80-43C63D5D1EAA}" presName="compNode" presStyleCnt="0"/>
      <dgm:spPr/>
    </dgm:pt>
    <dgm:pt modelId="{BEC95F3A-5B8A-4A61-94E7-B8A62EEDF45C}" type="pres">
      <dgm:prSet presAssocID="{F4F974BA-4265-4850-9F80-43C63D5D1EAA}" presName="iconBgRect" presStyleLbl="bgShp" presStyleIdx="2" presStyleCnt="6"/>
      <dgm:spPr/>
    </dgm:pt>
    <dgm:pt modelId="{94BF94E1-B5E6-4543-B2D1-06496BEAB00F}" type="pres">
      <dgm:prSet presAssocID="{F4F974BA-4265-4850-9F80-43C63D5D1EA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tract"/>
        </a:ext>
      </dgm:extLst>
    </dgm:pt>
    <dgm:pt modelId="{FE5E23AF-70DD-4827-BAB7-8A42CAE9E00C}" type="pres">
      <dgm:prSet presAssocID="{F4F974BA-4265-4850-9F80-43C63D5D1EAA}" presName="spaceRect" presStyleCnt="0"/>
      <dgm:spPr/>
    </dgm:pt>
    <dgm:pt modelId="{57690A25-4380-4662-A173-BD8E782A7BE7}" type="pres">
      <dgm:prSet presAssocID="{F4F974BA-4265-4850-9F80-43C63D5D1EAA}" presName="textRect" presStyleLbl="revTx" presStyleIdx="2" presStyleCnt="6">
        <dgm:presLayoutVars>
          <dgm:chMax val="1"/>
          <dgm:chPref val="1"/>
        </dgm:presLayoutVars>
      </dgm:prSet>
      <dgm:spPr/>
    </dgm:pt>
    <dgm:pt modelId="{47F40080-530B-4BA4-8128-C7E2981DEB42}" type="pres">
      <dgm:prSet presAssocID="{98F928A1-0AED-46B0-9641-9890A9C0DE60}" presName="sibTrans" presStyleLbl="sibTrans2D1" presStyleIdx="0" presStyleCnt="0"/>
      <dgm:spPr/>
    </dgm:pt>
    <dgm:pt modelId="{A8CEF626-AF18-403C-9146-1E5282207DE9}" type="pres">
      <dgm:prSet presAssocID="{742C692F-E5AD-43D7-8DCB-E3E7E387A26A}" presName="compNode" presStyleCnt="0"/>
      <dgm:spPr/>
    </dgm:pt>
    <dgm:pt modelId="{567C3ECD-8FC9-4C51-87DA-C5482ABA873B}" type="pres">
      <dgm:prSet presAssocID="{742C692F-E5AD-43D7-8DCB-E3E7E387A26A}" presName="iconBgRect" presStyleLbl="bgShp" presStyleIdx="3" presStyleCnt="6"/>
      <dgm:spPr/>
    </dgm:pt>
    <dgm:pt modelId="{64F22775-4C9E-4C11-84CD-E66B08B8B8FE}" type="pres">
      <dgm:prSet presAssocID="{742C692F-E5AD-43D7-8DCB-E3E7E387A26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649666FA-BD3F-407F-B6EC-1A32CD46A7B8}" type="pres">
      <dgm:prSet presAssocID="{742C692F-E5AD-43D7-8DCB-E3E7E387A26A}" presName="spaceRect" presStyleCnt="0"/>
      <dgm:spPr/>
    </dgm:pt>
    <dgm:pt modelId="{66C95CE0-EDF9-498F-903F-C3D5C7B72C1C}" type="pres">
      <dgm:prSet presAssocID="{742C692F-E5AD-43D7-8DCB-E3E7E387A26A}" presName="textRect" presStyleLbl="revTx" presStyleIdx="3" presStyleCnt="6">
        <dgm:presLayoutVars>
          <dgm:chMax val="1"/>
          <dgm:chPref val="1"/>
        </dgm:presLayoutVars>
      </dgm:prSet>
      <dgm:spPr/>
    </dgm:pt>
    <dgm:pt modelId="{219A9EC1-C204-404F-883A-8B0F881865C6}" type="pres">
      <dgm:prSet presAssocID="{F3BA8E99-CDAF-4315-9A73-8A4206D225E3}" presName="sibTrans" presStyleLbl="sibTrans2D1" presStyleIdx="0" presStyleCnt="0"/>
      <dgm:spPr/>
    </dgm:pt>
    <dgm:pt modelId="{F76E21FF-08C7-4F0A-8435-9384AF315489}" type="pres">
      <dgm:prSet presAssocID="{BAB79C97-1D38-4EA2-87FD-63DFAC93FBC8}" presName="compNode" presStyleCnt="0"/>
      <dgm:spPr/>
    </dgm:pt>
    <dgm:pt modelId="{C961528B-AC88-42A7-AE8B-1A9525C4D012}" type="pres">
      <dgm:prSet presAssocID="{BAB79C97-1D38-4EA2-87FD-63DFAC93FBC8}" presName="iconBgRect" presStyleLbl="bgShp" presStyleIdx="4" presStyleCnt="6"/>
      <dgm:spPr/>
    </dgm:pt>
    <dgm:pt modelId="{D44AD713-2CB6-472E-BEA6-D1246A44D40F}" type="pres">
      <dgm:prSet presAssocID="{BAB79C97-1D38-4EA2-87FD-63DFAC93FB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ruck"/>
        </a:ext>
      </dgm:extLst>
    </dgm:pt>
    <dgm:pt modelId="{E84E814D-D75F-4110-BEAA-F2DEC60BDC8B}" type="pres">
      <dgm:prSet presAssocID="{BAB79C97-1D38-4EA2-87FD-63DFAC93FBC8}" presName="spaceRect" presStyleCnt="0"/>
      <dgm:spPr/>
    </dgm:pt>
    <dgm:pt modelId="{3F064411-9F91-4D52-BB08-C075F60AF755}" type="pres">
      <dgm:prSet presAssocID="{BAB79C97-1D38-4EA2-87FD-63DFAC93FBC8}" presName="textRect" presStyleLbl="revTx" presStyleIdx="4" presStyleCnt="6">
        <dgm:presLayoutVars>
          <dgm:chMax val="1"/>
          <dgm:chPref val="1"/>
        </dgm:presLayoutVars>
      </dgm:prSet>
      <dgm:spPr/>
    </dgm:pt>
    <dgm:pt modelId="{91BA593F-A6C8-4157-A2B9-16FADCECADE6}" type="pres">
      <dgm:prSet presAssocID="{6794FFD1-4F1B-4EA9-A6AE-87CDA700AE02}" presName="sibTrans" presStyleLbl="sibTrans2D1" presStyleIdx="0" presStyleCnt="0"/>
      <dgm:spPr/>
    </dgm:pt>
    <dgm:pt modelId="{FA977165-F324-4F13-A603-A65EBF53BBC6}" type="pres">
      <dgm:prSet presAssocID="{3B689879-5979-4BAE-A2B1-EBDA4CE1AB9C}" presName="compNode" presStyleCnt="0"/>
      <dgm:spPr/>
    </dgm:pt>
    <dgm:pt modelId="{46F7B7FA-1E18-4A06-8815-2BA35C4D50DB}" type="pres">
      <dgm:prSet presAssocID="{3B689879-5979-4BAE-A2B1-EBDA4CE1AB9C}" presName="iconBgRect" presStyleLbl="bgShp" presStyleIdx="5" presStyleCnt="6"/>
      <dgm:spPr/>
    </dgm:pt>
    <dgm:pt modelId="{B02658C2-A0BF-4EE5-AA97-EC5D3A9B0522}" type="pres">
      <dgm:prSet presAssocID="{3B689879-5979-4BAE-A2B1-EBDA4CE1AB9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etwork"/>
        </a:ext>
      </dgm:extLst>
    </dgm:pt>
    <dgm:pt modelId="{31B137E6-6B06-44B8-98F1-47B6C28D7524}" type="pres">
      <dgm:prSet presAssocID="{3B689879-5979-4BAE-A2B1-EBDA4CE1AB9C}" presName="spaceRect" presStyleCnt="0"/>
      <dgm:spPr/>
    </dgm:pt>
    <dgm:pt modelId="{C31C5805-F343-4AB7-B876-5824143E2F48}" type="pres">
      <dgm:prSet presAssocID="{3B689879-5979-4BAE-A2B1-EBDA4CE1AB9C}" presName="textRect" presStyleLbl="revTx" presStyleIdx="5" presStyleCnt="6">
        <dgm:presLayoutVars>
          <dgm:chMax val="1"/>
          <dgm:chPref val="1"/>
        </dgm:presLayoutVars>
      </dgm:prSet>
      <dgm:spPr/>
    </dgm:pt>
  </dgm:ptLst>
  <dgm:cxnLst>
    <dgm:cxn modelId="{40196D0C-8A80-418A-A0D2-9E0B9362BF33}" srcId="{90B37DC1-7DF2-434A-930C-58EB30D0080B}" destId="{3C525DE5-74E3-4965-949F-AEE8396F35D9}" srcOrd="0" destOrd="0" parTransId="{7BACF022-A44A-4CB9-AB4A-A336A99B9FBB}" sibTransId="{42B64E7B-BE4F-4132-99FA-BFC3DB1DCBC8}"/>
    <dgm:cxn modelId="{38375D1F-05ED-48A6-9238-38957CE7FBAB}" type="presOf" srcId="{F4F974BA-4265-4850-9F80-43C63D5D1EAA}" destId="{57690A25-4380-4662-A173-BD8E782A7BE7}" srcOrd="0" destOrd="0" presId="urn:microsoft.com/office/officeart/2018/2/layout/IconCircleList"/>
    <dgm:cxn modelId="{E5786E2C-FA11-4C1D-8E94-F85ADC6651A9}" srcId="{90B37DC1-7DF2-434A-930C-58EB30D0080B}" destId="{BAB79C97-1D38-4EA2-87FD-63DFAC93FBC8}" srcOrd="4" destOrd="0" parTransId="{79A996ED-5FB0-46EE-83A9-9457E92D571D}" sibTransId="{6794FFD1-4F1B-4EA9-A6AE-87CDA700AE02}"/>
    <dgm:cxn modelId="{A44C922D-EEF9-4783-B1C3-C5C07AD102DC}" type="presOf" srcId="{98F928A1-0AED-46B0-9641-9890A9C0DE60}" destId="{47F40080-530B-4BA4-8128-C7E2981DEB42}" srcOrd="0" destOrd="0" presId="urn:microsoft.com/office/officeart/2018/2/layout/IconCircleList"/>
    <dgm:cxn modelId="{F9E2EF3A-3A1E-4FED-AA1D-1DF6D194058A}" type="presOf" srcId="{8697011C-5DFD-494D-BB1C-B32786E349A7}" destId="{2EE3C200-280D-4881-B35E-833318710BBE}" srcOrd="0" destOrd="0" presId="urn:microsoft.com/office/officeart/2018/2/layout/IconCircleList"/>
    <dgm:cxn modelId="{19125143-027A-4842-B9E0-E1B9E906890B}" type="presOf" srcId="{3C525DE5-74E3-4965-949F-AEE8396F35D9}" destId="{406463CC-B7FD-42B2-B834-CA80725957DA}" srcOrd="0" destOrd="0" presId="urn:microsoft.com/office/officeart/2018/2/layout/IconCircleList"/>
    <dgm:cxn modelId="{08323166-2171-4C82-8BB1-CD3FB6C76111}" srcId="{90B37DC1-7DF2-434A-930C-58EB30D0080B}" destId="{8697011C-5DFD-494D-BB1C-B32786E349A7}" srcOrd="1" destOrd="0" parTransId="{91A7735A-1703-4BC5-A387-6829A81DE1B8}" sibTransId="{01725649-3B44-41DD-B69F-D36E901CD8F1}"/>
    <dgm:cxn modelId="{65EF0A4C-22EB-4903-A044-17BB51BFAE39}" type="presOf" srcId="{01725649-3B44-41DD-B69F-D36E901CD8F1}" destId="{FC4DEF25-A6E4-4BE6-9BE3-1A7F7BA9E530}" srcOrd="0" destOrd="0" presId="urn:microsoft.com/office/officeart/2018/2/layout/IconCircleList"/>
    <dgm:cxn modelId="{25AA624C-3729-4C4A-9015-FA81EEBEA464}" srcId="{90B37DC1-7DF2-434A-930C-58EB30D0080B}" destId="{F4F974BA-4265-4850-9F80-43C63D5D1EAA}" srcOrd="2" destOrd="0" parTransId="{F5520CDD-FE0D-4D08-B330-E8C0E06BDE59}" sibTransId="{98F928A1-0AED-46B0-9641-9890A9C0DE60}"/>
    <dgm:cxn modelId="{8D50C74D-A266-47B0-A8D1-81AEC60A30E8}" type="presOf" srcId="{3B689879-5979-4BAE-A2B1-EBDA4CE1AB9C}" destId="{C31C5805-F343-4AB7-B876-5824143E2F48}" srcOrd="0" destOrd="0" presId="urn:microsoft.com/office/officeart/2018/2/layout/IconCircleList"/>
    <dgm:cxn modelId="{106C1351-3C76-463A-A4DB-65E1F168747C}" type="presOf" srcId="{6794FFD1-4F1B-4EA9-A6AE-87CDA700AE02}" destId="{91BA593F-A6C8-4157-A2B9-16FADCECADE6}" srcOrd="0" destOrd="0" presId="urn:microsoft.com/office/officeart/2018/2/layout/IconCircleList"/>
    <dgm:cxn modelId="{1A8EC09D-5502-4C9F-9177-4548FAE92251}" type="presOf" srcId="{742C692F-E5AD-43D7-8DCB-E3E7E387A26A}" destId="{66C95CE0-EDF9-498F-903F-C3D5C7B72C1C}" srcOrd="0" destOrd="0" presId="urn:microsoft.com/office/officeart/2018/2/layout/IconCircleList"/>
    <dgm:cxn modelId="{04F1ECA1-B0A1-49F1-9D9D-50402262EDC8}" srcId="{90B37DC1-7DF2-434A-930C-58EB30D0080B}" destId="{3B689879-5979-4BAE-A2B1-EBDA4CE1AB9C}" srcOrd="5" destOrd="0" parTransId="{FCA66088-2C2E-425F-B9F6-EE8A301E9236}" sibTransId="{39EFCE18-27BC-4F64-A7CB-C9E01EF33CFE}"/>
    <dgm:cxn modelId="{8F4132B1-823F-4E4D-9146-248105913CAB}" type="presOf" srcId="{F3BA8E99-CDAF-4315-9A73-8A4206D225E3}" destId="{219A9EC1-C204-404F-883A-8B0F881865C6}" srcOrd="0" destOrd="0" presId="urn:microsoft.com/office/officeart/2018/2/layout/IconCircleList"/>
    <dgm:cxn modelId="{839793CA-FB07-4652-87E5-2BE7866B5479}" type="presOf" srcId="{42B64E7B-BE4F-4132-99FA-BFC3DB1DCBC8}" destId="{E4CE0F76-4376-4A2B-9BBD-C06B126297C5}" srcOrd="0" destOrd="0" presId="urn:microsoft.com/office/officeart/2018/2/layout/IconCircleList"/>
    <dgm:cxn modelId="{CD2EB8E1-E56D-4BF3-9DC8-E54212BD8E51}" srcId="{90B37DC1-7DF2-434A-930C-58EB30D0080B}" destId="{742C692F-E5AD-43D7-8DCB-E3E7E387A26A}" srcOrd="3" destOrd="0" parTransId="{3634D9E0-2EBF-4112-BD23-5BDB8FB2F867}" sibTransId="{F3BA8E99-CDAF-4315-9A73-8A4206D225E3}"/>
    <dgm:cxn modelId="{3CDC7DF6-B156-4C00-B97F-780211BF595C}" type="presOf" srcId="{BAB79C97-1D38-4EA2-87FD-63DFAC93FBC8}" destId="{3F064411-9F91-4D52-BB08-C075F60AF755}" srcOrd="0" destOrd="0" presId="urn:microsoft.com/office/officeart/2018/2/layout/IconCircleList"/>
    <dgm:cxn modelId="{E64099FB-C510-4D3A-8283-7F09D6F8AED5}" type="presOf" srcId="{90B37DC1-7DF2-434A-930C-58EB30D0080B}" destId="{584C14D6-8159-4830-B18D-F1A219BFCECE}" srcOrd="0" destOrd="0" presId="urn:microsoft.com/office/officeart/2018/2/layout/IconCircleList"/>
    <dgm:cxn modelId="{66C4F672-BF2A-45DB-9B5F-0C08CB245FE7}" type="presParOf" srcId="{584C14D6-8159-4830-B18D-F1A219BFCECE}" destId="{FCE906F0-23BB-422F-98DB-D6A0E1F4541B}" srcOrd="0" destOrd="0" presId="urn:microsoft.com/office/officeart/2018/2/layout/IconCircleList"/>
    <dgm:cxn modelId="{815D9415-5A73-4D89-B7E1-30EB1A8D5F4E}" type="presParOf" srcId="{FCE906F0-23BB-422F-98DB-D6A0E1F4541B}" destId="{90CA4CD1-E243-479A-8C55-424242C2A675}" srcOrd="0" destOrd="0" presId="urn:microsoft.com/office/officeart/2018/2/layout/IconCircleList"/>
    <dgm:cxn modelId="{281B7CCD-2AAC-498B-B38A-CA767528E2AF}" type="presParOf" srcId="{90CA4CD1-E243-479A-8C55-424242C2A675}" destId="{EC50C74E-97D3-4BFF-94C2-7097D9E044D0}" srcOrd="0" destOrd="0" presId="urn:microsoft.com/office/officeart/2018/2/layout/IconCircleList"/>
    <dgm:cxn modelId="{2D0F9002-D73B-4A3B-AF38-A166223AC4D8}" type="presParOf" srcId="{90CA4CD1-E243-479A-8C55-424242C2A675}" destId="{28906938-7256-4952-889D-30CB43BE3799}" srcOrd="1" destOrd="0" presId="urn:microsoft.com/office/officeart/2018/2/layout/IconCircleList"/>
    <dgm:cxn modelId="{30E01CB5-A183-4857-AD03-C6D541BAE2B0}" type="presParOf" srcId="{90CA4CD1-E243-479A-8C55-424242C2A675}" destId="{E3FB722E-E0FC-4080-961B-8F3274E830D9}" srcOrd="2" destOrd="0" presId="urn:microsoft.com/office/officeart/2018/2/layout/IconCircleList"/>
    <dgm:cxn modelId="{A60560A5-B510-4B7E-87E1-777A91859990}" type="presParOf" srcId="{90CA4CD1-E243-479A-8C55-424242C2A675}" destId="{406463CC-B7FD-42B2-B834-CA80725957DA}" srcOrd="3" destOrd="0" presId="urn:microsoft.com/office/officeart/2018/2/layout/IconCircleList"/>
    <dgm:cxn modelId="{7352D6AB-3075-4333-BE37-EFE08A63EA9F}" type="presParOf" srcId="{FCE906F0-23BB-422F-98DB-D6A0E1F4541B}" destId="{E4CE0F76-4376-4A2B-9BBD-C06B126297C5}" srcOrd="1" destOrd="0" presId="urn:microsoft.com/office/officeart/2018/2/layout/IconCircleList"/>
    <dgm:cxn modelId="{6ADFB9B6-77E7-4C03-8F3D-7563C7F89589}" type="presParOf" srcId="{FCE906F0-23BB-422F-98DB-D6A0E1F4541B}" destId="{DF9F0131-15E1-4608-9484-10B43835C798}" srcOrd="2" destOrd="0" presId="urn:microsoft.com/office/officeart/2018/2/layout/IconCircleList"/>
    <dgm:cxn modelId="{ED3F3832-F5F7-4B68-825F-E0B7549018E8}" type="presParOf" srcId="{DF9F0131-15E1-4608-9484-10B43835C798}" destId="{3D3B50C7-9D85-48B7-A3CF-B438E463BF5D}" srcOrd="0" destOrd="0" presId="urn:microsoft.com/office/officeart/2018/2/layout/IconCircleList"/>
    <dgm:cxn modelId="{BBC3C935-ED4B-45BB-8B70-E62A1693C768}" type="presParOf" srcId="{DF9F0131-15E1-4608-9484-10B43835C798}" destId="{5F32C23E-DEDD-4080-B068-860E6EC620B1}" srcOrd="1" destOrd="0" presId="urn:microsoft.com/office/officeart/2018/2/layout/IconCircleList"/>
    <dgm:cxn modelId="{26E71322-2954-4D2B-9598-03D59B36D644}" type="presParOf" srcId="{DF9F0131-15E1-4608-9484-10B43835C798}" destId="{5898E4BF-3E3B-49C3-8650-42B457939B7A}" srcOrd="2" destOrd="0" presId="urn:microsoft.com/office/officeart/2018/2/layout/IconCircleList"/>
    <dgm:cxn modelId="{50202E29-DCAF-44B8-982B-6E1B8C116EA6}" type="presParOf" srcId="{DF9F0131-15E1-4608-9484-10B43835C798}" destId="{2EE3C200-280D-4881-B35E-833318710BBE}" srcOrd="3" destOrd="0" presId="urn:microsoft.com/office/officeart/2018/2/layout/IconCircleList"/>
    <dgm:cxn modelId="{B8008F05-609C-49BC-BDE0-FE4D7D24480A}" type="presParOf" srcId="{FCE906F0-23BB-422F-98DB-D6A0E1F4541B}" destId="{FC4DEF25-A6E4-4BE6-9BE3-1A7F7BA9E530}" srcOrd="3" destOrd="0" presId="urn:microsoft.com/office/officeart/2018/2/layout/IconCircleList"/>
    <dgm:cxn modelId="{B2807399-72A9-4881-861A-EE10CEEFD9F7}" type="presParOf" srcId="{FCE906F0-23BB-422F-98DB-D6A0E1F4541B}" destId="{309CC50E-E63C-4BFB-B1BE-5FCB272482A7}" srcOrd="4" destOrd="0" presId="urn:microsoft.com/office/officeart/2018/2/layout/IconCircleList"/>
    <dgm:cxn modelId="{305D7E86-79C1-492E-82F0-A360E52154AC}" type="presParOf" srcId="{309CC50E-E63C-4BFB-B1BE-5FCB272482A7}" destId="{BEC95F3A-5B8A-4A61-94E7-B8A62EEDF45C}" srcOrd="0" destOrd="0" presId="urn:microsoft.com/office/officeart/2018/2/layout/IconCircleList"/>
    <dgm:cxn modelId="{B15A9025-6A8C-4241-9AB8-8A45F035BF8F}" type="presParOf" srcId="{309CC50E-E63C-4BFB-B1BE-5FCB272482A7}" destId="{94BF94E1-B5E6-4543-B2D1-06496BEAB00F}" srcOrd="1" destOrd="0" presId="urn:microsoft.com/office/officeart/2018/2/layout/IconCircleList"/>
    <dgm:cxn modelId="{3C858C80-E3AB-4899-BD16-DF779CF4B132}" type="presParOf" srcId="{309CC50E-E63C-4BFB-B1BE-5FCB272482A7}" destId="{FE5E23AF-70DD-4827-BAB7-8A42CAE9E00C}" srcOrd="2" destOrd="0" presId="urn:microsoft.com/office/officeart/2018/2/layout/IconCircleList"/>
    <dgm:cxn modelId="{F6A75E6B-35BA-470D-BFED-34078522B133}" type="presParOf" srcId="{309CC50E-E63C-4BFB-B1BE-5FCB272482A7}" destId="{57690A25-4380-4662-A173-BD8E782A7BE7}" srcOrd="3" destOrd="0" presId="urn:microsoft.com/office/officeart/2018/2/layout/IconCircleList"/>
    <dgm:cxn modelId="{174F5EEA-273A-4E45-9739-BF12E8CBDB89}" type="presParOf" srcId="{FCE906F0-23BB-422F-98DB-D6A0E1F4541B}" destId="{47F40080-530B-4BA4-8128-C7E2981DEB42}" srcOrd="5" destOrd="0" presId="urn:microsoft.com/office/officeart/2018/2/layout/IconCircleList"/>
    <dgm:cxn modelId="{DBA3BE23-F84B-421F-B33A-A7A3ACE773FC}" type="presParOf" srcId="{FCE906F0-23BB-422F-98DB-D6A0E1F4541B}" destId="{A8CEF626-AF18-403C-9146-1E5282207DE9}" srcOrd="6" destOrd="0" presId="urn:microsoft.com/office/officeart/2018/2/layout/IconCircleList"/>
    <dgm:cxn modelId="{02B13560-73D9-4933-BF86-EC07FEBB07EE}" type="presParOf" srcId="{A8CEF626-AF18-403C-9146-1E5282207DE9}" destId="{567C3ECD-8FC9-4C51-87DA-C5482ABA873B}" srcOrd="0" destOrd="0" presId="urn:microsoft.com/office/officeart/2018/2/layout/IconCircleList"/>
    <dgm:cxn modelId="{672C8D5F-7291-4054-A75F-DCC48FCDC1E0}" type="presParOf" srcId="{A8CEF626-AF18-403C-9146-1E5282207DE9}" destId="{64F22775-4C9E-4C11-84CD-E66B08B8B8FE}" srcOrd="1" destOrd="0" presId="urn:microsoft.com/office/officeart/2018/2/layout/IconCircleList"/>
    <dgm:cxn modelId="{4894596F-5EB6-494C-B93A-E4552DF25973}" type="presParOf" srcId="{A8CEF626-AF18-403C-9146-1E5282207DE9}" destId="{649666FA-BD3F-407F-B6EC-1A32CD46A7B8}" srcOrd="2" destOrd="0" presId="urn:microsoft.com/office/officeart/2018/2/layout/IconCircleList"/>
    <dgm:cxn modelId="{67532EEA-7A2E-41BE-911E-7ED8ACC80CB8}" type="presParOf" srcId="{A8CEF626-AF18-403C-9146-1E5282207DE9}" destId="{66C95CE0-EDF9-498F-903F-C3D5C7B72C1C}" srcOrd="3" destOrd="0" presId="urn:microsoft.com/office/officeart/2018/2/layout/IconCircleList"/>
    <dgm:cxn modelId="{B56BBC23-226C-46EE-ABCF-704CE43E3B3F}" type="presParOf" srcId="{FCE906F0-23BB-422F-98DB-D6A0E1F4541B}" destId="{219A9EC1-C204-404F-883A-8B0F881865C6}" srcOrd="7" destOrd="0" presId="urn:microsoft.com/office/officeart/2018/2/layout/IconCircleList"/>
    <dgm:cxn modelId="{F1BBDAD8-1BA5-4623-8583-FB887575C4EB}" type="presParOf" srcId="{FCE906F0-23BB-422F-98DB-D6A0E1F4541B}" destId="{F76E21FF-08C7-4F0A-8435-9384AF315489}" srcOrd="8" destOrd="0" presId="urn:microsoft.com/office/officeart/2018/2/layout/IconCircleList"/>
    <dgm:cxn modelId="{C8A26D60-9FD2-44F6-BFEA-AA11F7C88681}" type="presParOf" srcId="{F76E21FF-08C7-4F0A-8435-9384AF315489}" destId="{C961528B-AC88-42A7-AE8B-1A9525C4D012}" srcOrd="0" destOrd="0" presId="urn:microsoft.com/office/officeart/2018/2/layout/IconCircleList"/>
    <dgm:cxn modelId="{1DACEDC8-5444-44F7-A685-E9E1DF518005}" type="presParOf" srcId="{F76E21FF-08C7-4F0A-8435-9384AF315489}" destId="{D44AD713-2CB6-472E-BEA6-D1246A44D40F}" srcOrd="1" destOrd="0" presId="urn:microsoft.com/office/officeart/2018/2/layout/IconCircleList"/>
    <dgm:cxn modelId="{2838F511-F09F-4268-8962-90915B16CC2C}" type="presParOf" srcId="{F76E21FF-08C7-4F0A-8435-9384AF315489}" destId="{E84E814D-D75F-4110-BEAA-F2DEC60BDC8B}" srcOrd="2" destOrd="0" presId="urn:microsoft.com/office/officeart/2018/2/layout/IconCircleList"/>
    <dgm:cxn modelId="{ACF935D1-F8B2-49D3-9C70-6E04BA2B5FD9}" type="presParOf" srcId="{F76E21FF-08C7-4F0A-8435-9384AF315489}" destId="{3F064411-9F91-4D52-BB08-C075F60AF755}" srcOrd="3" destOrd="0" presId="urn:microsoft.com/office/officeart/2018/2/layout/IconCircleList"/>
    <dgm:cxn modelId="{3FD7D52E-0956-402F-9DC8-4B778FEE0F6F}" type="presParOf" srcId="{FCE906F0-23BB-422F-98DB-D6A0E1F4541B}" destId="{91BA593F-A6C8-4157-A2B9-16FADCECADE6}" srcOrd="9" destOrd="0" presId="urn:microsoft.com/office/officeart/2018/2/layout/IconCircleList"/>
    <dgm:cxn modelId="{914C5530-FA91-40D5-83C7-C5F54D6C73D8}" type="presParOf" srcId="{FCE906F0-23BB-422F-98DB-D6A0E1F4541B}" destId="{FA977165-F324-4F13-A603-A65EBF53BBC6}" srcOrd="10" destOrd="0" presId="urn:microsoft.com/office/officeart/2018/2/layout/IconCircleList"/>
    <dgm:cxn modelId="{01284D37-7CB5-4186-B72A-B81C8F8032F1}" type="presParOf" srcId="{FA977165-F324-4F13-A603-A65EBF53BBC6}" destId="{46F7B7FA-1E18-4A06-8815-2BA35C4D50DB}" srcOrd="0" destOrd="0" presId="urn:microsoft.com/office/officeart/2018/2/layout/IconCircleList"/>
    <dgm:cxn modelId="{60129B88-18C1-4482-B393-8A9D9BF81DB1}" type="presParOf" srcId="{FA977165-F324-4F13-A603-A65EBF53BBC6}" destId="{B02658C2-A0BF-4EE5-AA97-EC5D3A9B0522}" srcOrd="1" destOrd="0" presId="urn:microsoft.com/office/officeart/2018/2/layout/IconCircleList"/>
    <dgm:cxn modelId="{76986CA6-E086-47B3-B3AE-26F03380878C}" type="presParOf" srcId="{FA977165-F324-4F13-A603-A65EBF53BBC6}" destId="{31B137E6-6B06-44B8-98F1-47B6C28D7524}" srcOrd="2" destOrd="0" presId="urn:microsoft.com/office/officeart/2018/2/layout/IconCircleList"/>
    <dgm:cxn modelId="{A28A8C38-7C6D-435C-B982-223095543958}" type="presParOf" srcId="{FA977165-F324-4F13-A603-A65EBF53BBC6}" destId="{C31C5805-F343-4AB7-B876-5824143E2F4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B37DC1-7DF2-434A-930C-58EB30D0080B}" type="doc">
      <dgm:prSet loTypeId="urn:microsoft.com/office/officeart/2018/2/layout/IconCircleList" loCatId="icon" qsTypeId="urn:microsoft.com/office/officeart/2005/8/quickstyle/simple1" qsCatId="simple" csTypeId="urn:microsoft.com/office/officeart/2005/8/colors/accent0_1" csCatId="mainScheme" phldr="1"/>
      <dgm:spPr/>
      <dgm:t>
        <a:bodyPr/>
        <a:lstStyle/>
        <a:p>
          <a:endParaRPr lang="en-US"/>
        </a:p>
      </dgm:t>
    </dgm:pt>
    <dgm:pt modelId="{3C525DE5-74E3-4965-949F-AEE8396F35D9}">
      <dgm:prSet/>
      <dgm:spPr/>
      <dgm:t>
        <a:bodyPr/>
        <a:lstStyle/>
        <a:p>
          <a:pPr>
            <a:lnSpc>
              <a:spcPct val="100000"/>
            </a:lnSpc>
          </a:pPr>
          <a:r>
            <a:rPr lang="en-GB" dirty="0"/>
            <a:t>Renewable Energy Projects</a:t>
          </a:r>
          <a:endParaRPr lang="en-US" dirty="0"/>
        </a:p>
      </dgm:t>
    </dgm:pt>
    <dgm:pt modelId="{7BACF022-A44A-4CB9-AB4A-A336A99B9FBB}" type="parTrans" cxnId="{40196D0C-8A80-418A-A0D2-9E0B9362BF33}">
      <dgm:prSet/>
      <dgm:spPr/>
      <dgm:t>
        <a:bodyPr/>
        <a:lstStyle/>
        <a:p>
          <a:endParaRPr lang="en-US"/>
        </a:p>
      </dgm:t>
    </dgm:pt>
    <dgm:pt modelId="{42B64E7B-BE4F-4132-99FA-BFC3DB1DCBC8}" type="sibTrans" cxnId="{40196D0C-8A80-418A-A0D2-9E0B9362BF33}">
      <dgm:prSet/>
      <dgm:spPr/>
      <dgm:t>
        <a:bodyPr/>
        <a:lstStyle/>
        <a:p>
          <a:pPr>
            <a:lnSpc>
              <a:spcPct val="100000"/>
            </a:lnSpc>
          </a:pPr>
          <a:endParaRPr lang="en-US"/>
        </a:p>
      </dgm:t>
    </dgm:pt>
    <dgm:pt modelId="{8697011C-5DFD-494D-BB1C-B32786E349A7}">
      <dgm:prSet/>
      <dgm:spPr/>
      <dgm:t>
        <a:bodyPr/>
        <a:lstStyle/>
        <a:p>
          <a:pPr>
            <a:lnSpc>
              <a:spcPct val="100000"/>
            </a:lnSpc>
          </a:pPr>
          <a:r>
            <a:rPr lang="en-GB" dirty="0"/>
            <a:t>Diverse Sources of Funding</a:t>
          </a:r>
          <a:endParaRPr lang="en-US" dirty="0"/>
        </a:p>
      </dgm:t>
    </dgm:pt>
    <dgm:pt modelId="{91A7735A-1703-4BC5-A387-6829A81DE1B8}" type="parTrans" cxnId="{08323166-2171-4C82-8BB1-CD3FB6C76111}">
      <dgm:prSet/>
      <dgm:spPr/>
      <dgm:t>
        <a:bodyPr/>
        <a:lstStyle/>
        <a:p>
          <a:endParaRPr lang="en-US"/>
        </a:p>
      </dgm:t>
    </dgm:pt>
    <dgm:pt modelId="{01725649-3B44-41DD-B69F-D36E901CD8F1}" type="sibTrans" cxnId="{08323166-2171-4C82-8BB1-CD3FB6C76111}">
      <dgm:prSet/>
      <dgm:spPr/>
      <dgm:t>
        <a:bodyPr/>
        <a:lstStyle/>
        <a:p>
          <a:pPr>
            <a:lnSpc>
              <a:spcPct val="100000"/>
            </a:lnSpc>
          </a:pPr>
          <a:endParaRPr lang="en-US"/>
        </a:p>
      </dgm:t>
    </dgm:pt>
    <dgm:pt modelId="{F4F974BA-4265-4850-9F80-43C63D5D1EAA}">
      <dgm:prSet/>
      <dgm:spPr/>
      <dgm:t>
        <a:bodyPr/>
        <a:lstStyle/>
        <a:p>
          <a:pPr>
            <a:lnSpc>
              <a:spcPct val="100000"/>
            </a:lnSpc>
          </a:pPr>
          <a:r>
            <a:rPr lang="en-GB" dirty="0"/>
            <a:t>Merchant and Corporate PPAs / Market-Based Pricing</a:t>
          </a:r>
          <a:endParaRPr lang="en-US" dirty="0"/>
        </a:p>
      </dgm:t>
    </dgm:pt>
    <dgm:pt modelId="{F5520CDD-FE0D-4D08-B330-E8C0E06BDE59}" type="parTrans" cxnId="{25AA624C-3729-4C4A-9015-FA81EEBEA464}">
      <dgm:prSet/>
      <dgm:spPr/>
      <dgm:t>
        <a:bodyPr/>
        <a:lstStyle/>
        <a:p>
          <a:endParaRPr lang="en-US"/>
        </a:p>
      </dgm:t>
    </dgm:pt>
    <dgm:pt modelId="{98F928A1-0AED-46B0-9641-9890A9C0DE60}" type="sibTrans" cxnId="{25AA624C-3729-4C4A-9015-FA81EEBEA464}">
      <dgm:prSet/>
      <dgm:spPr/>
      <dgm:t>
        <a:bodyPr/>
        <a:lstStyle/>
        <a:p>
          <a:pPr>
            <a:lnSpc>
              <a:spcPct val="100000"/>
            </a:lnSpc>
          </a:pPr>
          <a:endParaRPr lang="en-US"/>
        </a:p>
      </dgm:t>
    </dgm:pt>
    <dgm:pt modelId="{742C692F-E5AD-43D7-8DCB-E3E7E387A26A}">
      <dgm:prSet/>
      <dgm:spPr/>
      <dgm:t>
        <a:bodyPr/>
        <a:lstStyle/>
        <a:p>
          <a:pPr>
            <a:lnSpc>
              <a:spcPct val="100000"/>
            </a:lnSpc>
          </a:pPr>
          <a:r>
            <a:rPr lang="en-GB"/>
            <a:t>Government Subsidies and Incentives</a:t>
          </a:r>
          <a:endParaRPr lang="en-US"/>
        </a:p>
      </dgm:t>
    </dgm:pt>
    <dgm:pt modelId="{3634D9E0-2EBF-4112-BD23-5BDB8FB2F867}" type="parTrans" cxnId="{CD2EB8E1-E56D-4BF3-9DC8-E54212BD8E51}">
      <dgm:prSet/>
      <dgm:spPr/>
      <dgm:t>
        <a:bodyPr/>
        <a:lstStyle/>
        <a:p>
          <a:endParaRPr lang="en-US"/>
        </a:p>
      </dgm:t>
    </dgm:pt>
    <dgm:pt modelId="{F3BA8E99-CDAF-4315-9A73-8A4206D225E3}" type="sibTrans" cxnId="{CD2EB8E1-E56D-4BF3-9DC8-E54212BD8E51}">
      <dgm:prSet/>
      <dgm:spPr/>
      <dgm:t>
        <a:bodyPr/>
        <a:lstStyle/>
        <a:p>
          <a:pPr>
            <a:lnSpc>
              <a:spcPct val="100000"/>
            </a:lnSpc>
          </a:pPr>
          <a:endParaRPr lang="en-US"/>
        </a:p>
      </dgm:t>
    </dgm:pt>
    <dgm:pt modelId="{BAB79C97-1D38-4EA2-87FD-63DFAC93FBC8}">
      <dgm:prSet/>
      <dgm:spPr/>
      <dgm:t>
        <a:bodyPr/>
        <a:lstStyle/>
        <a:p>
          <a:pPr>
            <a:lnSpc>
              <a:spcPct val="100000"/>
            </a:lnSpc>
          </a:pPr>
          <a:r>
            <a:rPr lang="en-GB" dirty="0"/>
            <a:t>Technological Advancements</a:t>
          </a:r>
          <a:endParaRPr lang="en-US" dirty="0"/>
        </a:p>
      </dgm:t>
    </dgm:pt>
    <dgm:pt modelId="{79A996ED-5FB0-46EE-83A9-9457E92D571D}" type="parTrans" cxnId="{E5786E2C-FA11-4C1D-8E94-F85ADC6651A9}">
      <dgm:prSet/>
      <dgm:spPr/>
      <dgm:t>
        <a:bodyPr/>
        <a:lstStyle/>
        <a:p>
          <a:endParaRPr lang="en-US"/>
        </a:p>
      </dgm:t>
    </dgm:pt>
    <dgm:pt modelId="{6794FFD1-4F1B-4EA9-A6AE-87CDA700AE02}" type="sibTrans" cxnId="{E5786E2C-FA11-4C1D-8E94-F85ADC6651A9}">
      <dgm:prSet/>
      <dgm:spPr/>
      <dgm:t>
        <a:bodyPr/>
        <a:lstStyle/>
        <a:p>
          <a:pPr>
            <a:lnSpc>
              <a:spcPct val="100000"/>
            </a:lnSpc>
          </a:pPr>
          <a:endParaRPr lang="en-US"/>
        </a:p>
      </dgm:t>
    </dgm:pt>
    <dgm:pt modelId="{3B689879-5979-4BAE-A2B1-EBDA4CE1AB9C}">
      <dgm:prSet/>
      <dgm:spPr/>
      <dgm:t>
        <a:bodyPr/>
        <a:lstStyle/>
        <a:p>
          <a:pPr>
            <a:lnSpc>
              <a:spcPct val="100000"/>
            </a:lnSpc>
          </a:pPr>
          <a:r>
            <a:rPr lang="en-GB" dirty="0"/>
            <a:t>Decentralized Generation</a:t>
          </a:r>
          <a:endParaRPr lang="en-US" dirty="0"/>
        </a:p>
      </dgm:t>
    </dgm:pt>
    <dgm:pt modelId="{FCA66088-2C2E-425F-B9F6-EE8A301E9236}" type="parTrans" cxnId="{04F1ECA1-B0A1-49F1-9D9D-50402262EDC8}">
      <dgm:prSet/>
      <dgm:spPr/>
      <dgm:t>
        <a:bodyPr/>
        <a:lstStyle/>
        <a:p>
          <a:endParaRPr lang="en-US"/>
        </a:p>
      </dgm:t>
    </dgm:pt>
    <dgm:pt modelId="{39EFCE18-27BC-4F64-A7CB-C9E01EF33CFE}" type="sibTrans" cxnId="{04F1ECA1-B0A1-49F1-9D9D-50402262EDC8}">
      <dgm:prSet/>
      <dgm:spPr/>
      <dgm:t>
        <a:bodyPr/>
        <a:lstStyle/>
        <a:p>
          <a:pPr>
            <a:lnSpc>
              <a:spcPct val="100000"/>
            </a:lnSpc>
          </a:pPr>
          <a:endParaRPr lang="en-US"/>
        </a:p>
      </dgm:t>
    </dgm:pt>
    <dgm:pt modelId="{79B62404-C020-4DFE-9494-5673218FCA9E}">
      <dgm:prSet/>
      <dgm:spPr/>
      <dgm:t>
        <a:bodyPr/>
        <a:lstStyle/>
        <a:p>
          <a:pPr>
            <a:lnSpc>
              <a:spcPct val="100000"/>
            </a:lnSpc>
          </a:pPr>
          <a:r>
            <a:rPr lang="en-GB" dirty="0"/>
            <a:t>Government Policies </a:t>
          </a:r>
        </a:p>
      </dgm:t>
    </dgm:pt>
    <dgm:pt modelId="{1148C110-5150-48C0-8458-10FC5A42B652}" type="parTrans" cxnId="{270F8382-9E41-4450-8F0F-9FC45DE1CABA}">
      <dgm:prSet/>
      <dgm:spPr/>
      <dgm:t>
        <a:bodyPr/>
        <a:lstStyle/>
        <a:p>
          <a:endParaRPr lang="en-GB"/>
        </a:p>
      </dgm:t>
    </dgm:pt>
    <dgm:pt modelId="{F9424685-C64A-4F15-86AA-7E22837304B5}" type="sibTrans" cxnId="{270F8382-9E41-4450-8F0F-9FC45DE1CABA}">
      <dgm:prSet/>
      <dgm:spPr/>
      <dgm:t>
        <a:bodyPr/>
        <a:lstStyle/>
        <a:p>
          <a:pPr>
            <a:lnSpc>
              <a:spcPct val="100000"/>
            </a:lnSpc>
          </a:pPr>
          <a:endParaRPr lang="en-GB"/>
        </a:p>
      </dgm:t>
    </dgm:pt>
    <dgm:pt modelId="{669C2B8C-B8CC-4E91-9988-FB8571496845}">
      <dgm:prSet/>
      <dgm:spPr/>
      <dgm:t>
        <a:bodyPr/>
        <a:lstStyle/>
        <a:p>
          <a:pPr>
            <a:lnSpc>
              <a:spcPct val="100000"/>
            </a:lnSpc>
          </a:pPr>
          <a:r>
            <a:rPr lang="en-GB" dirty="0"/>
            <a:t>Environmental and ESG Considerations</a:t>
          </a:r>
        </a:p>
      </dgm:t>
    </dgm:pt>
    <dgm:pt modelId="{F02B86A8-414F-4165-82D7-C774658E3E29}" type="parTrans" cxnId="{091556CF-9F66-40ED-9EE8-4F392D96CF1A}">
      <dgm:prSet/>
      <dgm:spPr/>
      <dgm:t>
        <a:bodyPr/>
        <a:lstStyle/>
        <a:p>
          <a:endParaRPr lang="en-GB"/>
        </a:p>
      </dgm:t>
    </dgm:pt>
    <dgm:pt modelId="{AB11D02D-E709-4EB9-945A-4E0593A1AF21}" type="sibTrans" cxnId="{091556CF-9F66-40ED-9EE8-4F392D96CF1A}">
      <dgm:prSet/>
      <dgm:spPr/>
      <dgm:t>
        <a:bodyPr/>
        <a:lstStyle/>
        <a:p>
          <a:endParaRPr lang="en-GB"/>
        </a:p>
      </dgm:t>
    </dgm:pt>
    <dgm:pt modelId="{AC98710C-EA3A-48CC-91D6-DE5AE4FB0106}">
      <dgm:prSet/>
      <dgm:spPr/>
      <dgm:t>
        <a:bodyPr/>
        <a:lstStyle/>
        <a:p>
          <a:pPr>
            <a:lnSpc>
              <a:spcPct val="100000"/>
            </a:lnSpc>
          </a:pPr>
          <a:r>
            <a:rPr lang="en-GB" dirty="0"/>
            <a:t>Carbon Pricing and RECs</a:t>
          </a:r>
        </a:p>
      </dgm:t>
    </dgm:pt>
    <dgm:pt modelId="{0164817D-C468-47B9-B65B-99B6C6285D56}" type="sibTrans" cxnId="{8675BFBB-EE73-42EF-8DC2-F3131D32809A}">
      <dgm:prSet/>
      <dgm:spPr/>
      <dgm:t>
        <a:bodyPr/>
        <a:lstStyle/>
        <a:p>
          <a:pPr>
            <a:lnSpc>
              <a:spcPct val="100000"/>
            </a:lnSpc>
          </a:pPr>
          <a:endParaRPr lang="en-GB"/>
        </a:p>
      </dgm:t>
    </dgm:pt>
    <dgm:pt modelId="{B72B73B4-69BC-4EDF-9587-37A017DC65D5}" type="parTrans" cxnId="{8675BFBB-EE73-42EF-8DC2-F3131D32809A}">
      <dgm:prSet/>
      <dgm:spPr/>
      <dgm:t>
        <a:bodyPr/>
        <a:lstStyle/>
        <a:p>
          <a:endParaRPr lang="en-GB"/>
        </a:p>
      </dgm:t>
    </dgm:pt>
    <dgm:pt modelId="{584C14D6-8159-4830-B18D-F1A219BFCECE}" type="pres">
      <dgm:prSet presAssocID="{90B37DC1-7DF2-434A-930C-58EB30D0080B}" presName="root" presStyleCnt="0">
        <dgm:presLayoutVars>
          <dgm:dir/>
          <dgm:resizeHandles val="exact"/>
        </dgm:presLayoutVars>
      </dgm:prSet>
      <dgm:spPr/>
    </dgm:pt>
    <dgm:pt modelId="{FCE906F0-23BB-422F-98DB-D6A0E1F4541B}" type="pres">
      <dgm:prSet presAssocID="{90B37DC1-7DF2-434A-930C-58EB30D0080B}" presName="container" presStyleCnt="0">
        <dgm:presLayoutVars>
          <dgm:dir/>
          <dgm:resizeHandles val="exact"/>
        </dgm:presLayoutVars>
      </dgm:prSet>
      <dgm:spPr/>
    </dgm:pt>
    <dgm:pt modelId="{90CA4CD1-E243-479A-8C55-424242C2A675}" type="pres">
      <dgm:prSet presAssocID="{3C525DE5-74E3-4965-949F-AEE8396F35D9}" presName="compNode" presStyleCnt="0"/>
      <dgm:spPr/>
    </dgm:pt>
    <dgm:pt modelId="{EC50C74E-97D3-4BFF-94C2-7097D9E044D0}" type="pres">
      <dgm:prSet presAssocID="{3C525DE5-74E3-4965-949F-AEE8396F35D9}" presName="iconBgRect" presStyleLbl="bgShp" presStyleIdx="0" presStyleCnt="9"/>
      <dgm:spPr/>
    </dgm:pt>
    <dgm:pt modelId="{28906938-7256-4952-889D-30CB43BE3799}" type="pres">
      <dgm:prSet presAssocID="{3C525DE5-74E3-4965-949F-AEE8396F35D9}"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E3FB722E-E0FC-4080-961B-8F3274E830D9}" type="pres">
      <dgm:prSet presAssocID="{3C525DE5-74E3-4965-949F-AEE8396F35D9}" presName="spaceRect" presStyleCnt="0"/>
      <dgm:spPr/>
    </dgm:pt>
    <dgm:pt modelId="{406463CC-B7FD-42B2-B834-CA80725957DA}" type="pres">
      <dgm:prSet presAssocID="{3C525DE5-74E3-4965-949F-AEE8396F35D9}" presName="textRect" presStyleLbl="revTx" presStyleIdx="0" presStyleCnt="9">
        <dgm:presLayoutVars>
          <dgm:chMax val="1"/>
          <dgm:chPref val="1"/>
        </dgm:presLayoutVars>
      </dgm:prSet>
      <dgm:spPr/>
    </dgm:pt>
    <dgm:pt modelId="{E4CE0F76-4376-4A2B-9BBD-C06B126297C5}" type="pres">
      <dgm:prSet presAssocID="{42B64E7B-BE4F-4132-99FA-BFC3DB1DCBC8}" presName="sibTrans" presStyleLbl="sibTrans2D1" presStyleIdx="0" presStyleCnt="0"/>
      <dgm:spPr/>
    </dgm:pt>
    <dgm:pt modelId="{DF9F0131-15E1-4608-9484-10B43835C798}" type="pres">
      <dgm:prSet presAssocID="{8697011C-5DFD-494D-BB1C-B32786E349A7}" presName="compNode" presStyleCnt="0"/>
      <dgm:spPr/>
    </dgm:pt>
    <dgm:pt modelId="{3D3B50C7-9D85-48B7-A3CF-B438E463BF5D}" type="pres">
      <dgm:prSet presAssocID="{8697011C-5DFD-494D-BB1C-B32786E349A7}" presName="iconBgRect" presStyleLbl="bgShp" presStyleIdx="1" presStyleCnt="9"/>
      <dgm:spPr/>
    </dgm:pt>
    <dgm:pt modelId="{5F32C23E-DEDD-4080-B068-860E6EC620B1}" type="pres">
      <dgm:prSet presAssocID="{8697011C-5DFD-494D-BB1C-B32786E349A7}"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5898E4BF-3E3B-49C3-8650-42B457939B7A}" type="pres">
      <dgm:prSet presAssocID="{8697011C-5DFD-494D-BB1C-B32786E349A7}" presName="spaceRect" presStyleCnt="0"/>
      <dgm:spPr/>
    </dgm:pt>
    <dgm:pt modelId="{2EE3C200-280D-4881-B35E-833318710BBE}" type="pres">
      <dgm:prSet presAssocID="{8697011C-5DFD-494D-BB1C-B32786E349A7}" presName="textRect" presStyleLbl="revTx" presStyleIdx="1" presStyleCnt="9">
        <dgm:presLayoutVars>
          <dgm:chMax val="1"/>
          <dgm:chPref val="1"/>
        </dgm:presLayoutVars>
      </dgm:prSet>
      <dgm:spPr/>
    </dgm:pt>
    <dgm:pt modelId="{FC4DEF25-A6E4-4BE6-9BE3-1A7F7BA9E530}" type="pres">
      <dgm:prSet presAssocID="{01725649-3B44-41DD-B69F-D36E901CD8F1}" presName="sibTrans" presStyleLbl="sibTrans2D1" presStyleIdx="0" presStyleCnt="0"/>
      <dgm:spPr/>
    </dgm:pt>
    <dgm:pt modelId="{309CC50E-E63C-4BFB-B1BE-5FCB272482A7}" type="pres">
      <dgm:prSet presAssocID="{F4F974BA-4265-4850-9F80-43C63D5D1EAA}" presName="compNode" presStyleCnt="0"/>
      <dgm:spPr/>
    </dgm:pt>
    <dgm:pt modelId="{BEC95F3A-5B8A-4A61-94E7-B8A62EEDF45C}" type="pres">
      <dgm:prSet presAssocID="{F4F974BA-4265-4850-9F80-43C63D5D1EAA}" presName="iconBgRect" presStyleLbl="bgShp" presStyleIdx="2" presStyleCnt="9"/>
      <dgm:spPr/>
    </dgm:pt>
    <dgm:pt modelId="{94BF94E1-B5E6-4543-B2D1-06496BEAB00F}" type="pres">
      <dgm:prSet presAssocID="{F4F974BA-4265-4850-9F80-43C63D5D1EAA}"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tract"/>
        </a:ext>
      </dgm:extLst>
    </dgm:pt>
    <dgm:pt modelId="{FE5E23AF-70DD-4827-BAB7-8A42CAE9E00C}" type="pres">
      <dgm:prSet presAssocID="{F4F974BA-4265-4850-9F80-43C63D5D1EAA}" presName="spaceRect" presStyleCnt="0"/>
      <dgm:spPr/>
    </dgm:pt>
    <dgm:pt modelId="{57690A25-4380-4662-A173-BD8E782A7BE7}" type="pres">
      <dgm:prSet presAssocID="{F4F974BA-4265-4850-9F80-43C63D5D1EAA}" presName="textRect" presStyleLbl="revTx" presStyleIdx="2" presStyleCnt="9">
        <dgm:presLayoutVars>
          <dgm:chMax val="1"/>
          <dgm:chPref val="1"/>
        </dgm:presLayoutVars>
      </dgm:prSet>
      <dgm:spPr/>
    </dgm:pt>
    <dgm:pt modelId="{47F40080-530B-4BA4-8128-C7E2981DEB42}" type="pres">
      <dgm:prSet presAssocID="{98F928A1-0AED-46B0-9641-9890A9C0DE60}" presName="sibTrans" presStyleLbl="sibTrans2D1" presStyleIdx="0" presStyleCnt="0"/>
      <dgm:spPr/>
    </dgm:pt>
    <dgm:pt modelId="{A8CEF626-AF18-403C-9146-1E5282207DE9}" type="pres">
      <dgm:prSet presAssocID="{742C692F-E5AD-43D7-8DCB-E3E7E387A26A}" presName="compNode" presStyleCnt="0"/>
      <dgm:spPr/>
    </dgm:pt>
    <dgm:pt modelId="{567C3ECD-8FC9-4C51-87DA-C5482ABA873B}" type="pres">
      <dgm:prSet presAssocID="{742C692F-E5AD-43D7-8DCB-E3E7E387A26A}" presName="iconBgRect" presStyleLbl="bgShp" presStyleIdx="3" presStyleCnt="9"/>
      <dgm:spPr/>
    </dgm:pt>
    <dgm:pt modelId="{64F22775-4C9E-4C11-84CD-E66B08B8B8FE}" type="pres">
      <dgm:prSet presAssocID="{742C692F-E5AD-43D7-8DCB-E3E7E387A26A}"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649666FA-BD3F-407F-B6EC-1A32CD46A7B8}" type="pres">
      <dgm:prSet presAssocID="{742C692F-E5AD-43D7-8DCB-E3E7E387A26A}" presName="spaceRect" presStyleCnt="0"/>
      <dgm:spPr/>
    </dgm:pt>
    <dgm:pt modelId="{66C95CE0-EDF9-498F-903F-C3D5C7B72C1C}" type="pres">
      <dgm:prSet presAssocID="{742C692F-E5AD-43D7-8DCB-E3E7E387A26A}" presName="textRect" presStyleLbl="revTx" presStyleIdx="3" presStyleCnt="9">
        <dgm:presLayoutVars>
          <dgm:chMax val="1"/>
          <dgm:chPref val="1"/>
        </dgm:presLayoutVars>
      </dgm:prSet>
      <dgm:spPr/>
    </dgm:pt>
    <dgm:pt modelId="{219A9EC1-C204-404F-883A-8B0F881865C6}" type="pres">
      <dgm:prSet presAssocID="{F3BA8E99-CDAF-4315-9A73-8A4206D225E3}" presName="sibTrans" presStyleLbl="sibTrans2D1" presStyleIdx="0" presStyleCnt="0"/>
      <dgm:spPr/>
    </dgm:pt>
    <dgm:pt modelId="{F76E21FF-08C7-4F0A-8435-9384AF315489}" type="pres">
      <dgm:prSet presAssocID="{BAB79C97-1D38-4EA2-87FD-63DFAC93FBC8}" presName="compNode" presStyleCnt="0"/>
      <dgm:spPr/>
    </dgm:pt>
    <dgm:pt modelId="{C961528B-AC88-42A7-AE8B-1A9525C4D012}" type="pres">
      <dgm:prSet presAssocID="{BAB79C97-1D38-4EA2-87FD-63DFAC93FBC8}" presName="iconBgRect" presStyleLbl="bgShp" presStyleIdx="4" presStyleCnt="9"/>
      <dgm:spPr/>
    </dgm:pt>
    <dgm:pt modelId="{D44AD713-2CB6-472E-BEA6-D1246A44D40F}" type="pres">
      <dgm:prSet presAssocID="{BAB79C97-1D38-4EA2-87FD-63DFAC93FBC8}"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oud Computing with solid fill"/>
        </a:ext>
      </dgm:extLst>
    </dgm:pt>
    <dgm:pt modelId="{E84E814D-D75F-4110-BEAA-F2DEC60BDC8B}" type="pres">
      <dgm:prSet presAssocID="{BAB79C97-1D38-4EA2-87FD-63DFAC93FBC8}" presName="spaceRect" presStyleCnt="0"/>
      <dgm:spPr/>
    </dgm:pt>
    <dgm:pt modelId="{3F064411-9F91-4D52-BB08-C075F60AF755}" type="pres">
      <dgm:prSet presAssocID="{BAB79C97-1D38-4EA2-87FD-63DFAC93FBC8}" presName="textRect" presStyleLbl="revTx" presStyleIdx="4" presStyleCnt="9">
        <dgm:presLayoutVars>
          <dgm:chMax val="1"/>
          <dgm:chPref val="1"/>
        </dgm:presLayoutVars>
      </dgm:prSet>
      <dgm:spPr/>
    </dgm:pt>
    <dgm:pt modelId="{91BA593F-A6C8-4157-A2B9-16FADCECADE6}" type="pres">
      <dgm:prSet presAssocID="{6794FFD1-4F1B-4EA9-A6AE-87CDA700AE02}" presName="sibTrans" presStyleLbl="sibTrans2D1" presStyleIdx="0" presStyleCnt="0"/>
      <dgm:spPr/>
    </dgm:pt>
    <dgm:pt modelId="{FA977165-F324-4F13-A603-A65EBF53BBC6}" type="pres">
      <dgm:prSet presAssocID="{3B689879-5979-4BAE-A2B1-EBDA4CE1AB9C}" presName="compNode" presStyleCnt="0"/>
      <dgm:spPr/>
    </dgm:pt>
    <dgm:pt modelId="{46F7B7FA-1E18-4A06-8815-2BA35C4D50DB}" type="pres">
      <dgm:prSet presAssocID="{3B689879-5979-4BAE-A2B1-EBDA4CE1AB9C}" presName="iconBgRect" presStyleLbl="bgShp" presStyleIdx="5" presStyleCnt="9"/>
      <dgm:spPr/>
    </dgm:pt>
    <dgm:pt modelId="{B02658C2-A0BF-4EE5-AA97-EC5D3A9B0522}" type="pres">
      <dgm:prSet presAssocID="{3B689879-5979-4BAE-A2B1-EBDA4CE1AB9C}"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lockchain with solid fill"/>
        </a:ext>
      </dgm:extLst>
    </dgm:pt>
    <dgm:pt modelId="{31B137E6-6B06-44B8-98F1-47B6C28D7524}" type="pres">
      <dgm:prSet presAssocID="{3B689879-5979-4BAE-A2B1-EBDA4CE1AB9C}" presName="spaceRect" presStyleCnt="0"/>
      <dgm:spPr/>
    </dgm:pt>
    <dgm:pt modelId="{C31C5805-F343-4AB7-B876-5824143E2F48}" type="pres">
      <dgm:prSet presAssocID="{3B689879-5979-4BAE-A2B1-EBDA4CE1AB9C}" presName="textRect" presStyleLbl="revTx" presStyleIdx="5" presStyleCnt="9">
        <dgm:presLayoutVars>
          <dgm:chMax val="1"/>
          <dgm:chPref val="1"/>
        </dgm:presLayoutVars>
      </dgm:prSet>
      <dgm:spPr/>
    </dgm:pt>
    <dgm:pt modelId="{07683F60-C7A5-4751-BD32-9120C6A5E418}" type="pres">
      <dgm:prSet presAssocID="{39EFCE18-27BC-4F64-A7CB-C9E01EF33CFE}" presName="sibTrans" presStyleLbl="sibTrans2D1" presStyleIdx="0" presStyleCnt="0"/>
      <dgm:spPr/>
    </dgm:pt>
    <dgm:pt modelId="{A5933E58-C06B-4254-B843-59F61B69570C}" type="pres">
      <dgm:prSet presAssocID="{79B62404-C020-4DFE-9494-5673218FCA9E}" presName="compNode" presStyleCnt="0"/>
      <dgm:spPr/>
    </dgm:pt>
    <dgm:pt modelId="{BF4BFD5F-75D4-455D-9E49-EC392D7E2CA4}" type="pres">
      <dgm:prSet presAssocID="{79B62404-C020-4DFE-9494-5673218FCA9E}" presName="iconBgRect" presStyleLbl="bgShp" presStyleIdx="6" presStyleCnt="9"/>
      <dgm:spPr/>
    </dgm:pt>
    <dgm:pt modelId="{5DEFAB94-AD47-494C-B661-B30CE30727D5}" type="pres">
      <dgm:prSet presAssocID="{79B62404-C020-4DFE-9494-5673218FCA9E}"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uilding outline"/>
        </a:ext>
      </dgm:extLst>
    </dgm:pt>
    <dgm:pt modelId="{860BB55D-B358-40B5-A9EC-4B6D1598A718}" type="pres">
      <dgm:prSet presAssocID="{79B62404-C020-4DFE-9494-5673218FCA9E}" presName="spaceRect" presStyleCnt="0"/>
      <dgm:spPr/>
    </dgm:pt>
    <dgm:pt modelId="{BA9A0299-426C-4A52-9B66-AD0AC3CF68A1}" type="pres">
      <dgm:prSet presAssocID="{79B62404-C020-4DFE-9494-5673218FCA9E}" presName="textRect" presStyleLbl="revTx" presStyleIdx="6" presStyleCnt="9">
        <dgm:presLayoutVars>
          <dgm:chMax val="1"/>
          <dgm:chPref val="1"/>
        </dgm:presLayoutVars>
      </dgm:prSet>
      <dgm:spPr/>
    </dgm:pt>
    <dgm:pt modelId="{4A853306-8DA9-4E36-92B6-051BEAD47BC5}" type="pres">
      <dgm:prSet presAssocID="{F9424685-C64A-4F15-86AA-7E22837304B5}" presName="sibTrans" presStyleLbl="sibTrans2D1" presStyleIdx="0" presStyleCnt="0"/>
      <dgm:spPr/>
    </dgm:pt>
    <dgm:pt modelId="{9199D763-D1BD-4AA2-9468-AE3D282CF4A9}" type="pres">
      <dgm:prSet presAssocID="{AC98710C-EA3A-48CC-91D6-DE5AE4FB0106}" presName="compNode" presStyleCnt="0"/>
      <dgm:spPr/>
    </dgm:pt>
    <dgm:pt modelId="{534A979F-6873-44DC-A6C9-E78942E4540D}" type="pres">
      <dgm:prSet presAssocID="{AC98710C-EA3A-48CC-91D6-DE5AE4FB0106}" presName="iconBgRect" presStyleLbl="bgShp" presStyleIdx="7" presStyleCnt="9"/>
      <dgm:spPr/>
    </dgm:pt>
    <dgm:pt modelId="{D4AC7E6B-59E9-4614-9D40-056C9CFE5F9A}" type="pres">
      <dgm:prSet presAssocID="{AC98710C-EA3A-48CC-91D6-DE5AE4FB0106}"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Dollar with solid fill"/>
        </a:ext>
      </dgm:extLst>
    </dgm:pt>
    <dgm:pt modelId="{7F41504F-3BA1-4C48-8CDF-E1A1AFB580DF}" type="pres">
      <dgm:prSet presAssocID="{AC98710C-EA3A-48CC-91D6-DE5AE4FB0106}" presName="spaceRect" presStyleCnt="0"/>
      <dgm:spPr/>
    </dgm:pt>
    <dgm:pt modelId="{66E422A6-E94C-40C1-8AB2-26D7E1E7AF07}" type="pres">
      <dgm:prSet presAssocID="{AC98710C-EA3A-48CC-91D6-DE5AE4FB0106}" presName="textRect" presStyleLbl="revTx" presStyleIdx="7" presStyleCnt="9">
        <dgm:presLayoutVars>
          <dgm:chMax val="1"/>
          <dgm:chPref val="1"/>
        </dgm:presLayoutVars>
      </dgm:prSet>
      <dgm:spPr/>
    </dgm:pt>
    <dgm:pt modelId="{CD430481-15EE-4EEC-B1E1-21AFA96FE737}" type="pres">
      <dgm:prSet presAssocID="{0164817D-C468-47B9-B65B-99B6C6285D56}" presName="sibTrans" presStyleLbl="sibTrans2D1" presStyleIdx="0" presStyleCnt="0"/>
      <dgm:spPr/>
    </dgm:pt>
    <dgm:pt modelId="{33DE4903-B0DE-4C35-98F1-386990C20CFE}" type="pres">
      <dgm:prSet presAssocID="{669C2B8C-B8CC-4E91-9988-FB8571496845}" presName="compNode" presStyleCnt="0"/>
      <dgm:spPr/>
    </dgm:pt>
    <dgm:pt modelId="{3582D51F-10AC-473B-B42B-17C597DFAAE8}" type="pres">
      <dgm:prSet presAssocID="{669C2B8C-B8CC-4E91-9988-FB8571496845}" presName="iconBgRect" presStyleLbl="bgShp" presStyleIdx="8" presStyleCnt="9"/>
      <dgm:spPr/>
    </dgm:pt>
    <dgm:pt modelId="{EBD38D2A-1575-4DB5-B377-8A370C2ED001}" type="pres">
      <dgm:prSet presAssocID="{669C2B8C-B8CC-4E91-9988-FB8571496845}" presName="iconRect" presStyleLbl="nod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21C45059-7A4C-47FC-B415-4EF0D2B23465}" type="pres">
      <dgm:prSet presAssocID="{669C2B8C-B8CC-4E91-9988-FB8571496845}" presName="spaceRect" presStyleCnt="0"/>
      <dgm:spPr/>
    </dgm:pt>
    <dgm:pt modelId="{E9A8C40F-89D0-4729-8E15-80FC9BF4E1A1}" type="pres">
      <dgm:prSet presAssocID="{669C2B8C-B8CC-4E91-9988-FB8571496845}" presName="textRect" presStyleLbl="revTx" presStyleIdx="8" presStyleCnt="9">
        <dgm:presLayoutVars>
          <dgm:chMax val="1"/>
          <dgm:chPref val="1"/>
        </dgm:presLayoutVars>
      </dgm:prSet>
      <dgm:spPr/>
    </dgm:pt>
  </dgm:ptLst>
  <dgm:cxnLst>
    <dgm:cxn modelId="{40196D0C-8A80-418A-A0D2-9E0B9362BF33}" srcId="{90B37DC1-7DF2-434A-930C-58EB30D0080B}" destId="{3C525DE5-74E3-4965-949F-AEE8396F35D9}" srcOrd="0" destOrd="0" parTransId="{7BACF022-A44A-4CB9-AB4A-A336A99B9FBB}" sibTransId="{42B64E7B-BE4F-4132-99FA-BFC3DB1DCBC8}"/>
    <dgm:cxn modelId="{1A37B511-A0CB-43B1-8241-C9D00D85CF32}" type="presOf" srcId="{AC98710C-EA3A-48CC-91D6-DE5AE4FB0106}" destId="{66E422A6-E94C-40C1-8AB2-26D7E1E7AF07}" srcOrd="0" destOrd="0" presId="urn:microsoft.com/office/officeart/2018/2/layout/IconCircleList"/>
    <dgm:cxn modelId="{F464F91C-D8E2-4A56-ACD0-CAA5E5ADF5F4}" type="presOf" srcId="{669C2B8C-B8CC-4E91-9988-FB8571496845}" destId="{E9A8C40F-89D0-4729-8E15-80FC9BF4E1A1}" srcOrd="0" destOrd="0" presId="urn:microsoft.com/office/officeart/2018/2/layout/IconCircleList"/>
    <dgm:cxn modelId="{4800291E-34D5-4294-8897-54DFFFFF8AD1}" type="presOf" srcId="{39EFCE18-27BC-4F64-A7CB-C9E01EF33CFE}" destId="{07683F60-C7A5-4751-BD32-9120C6A5E418}" srcOrd="0" destOrd="0" presId="urn:microsoft.com/office/officeart/2018/2/layout/IconCircleList"/>
    <dgm:cxn modelId="{38375D1F-05ED-48A6-9238-38957CE7FBAB}" type="presOf" srcId="{F4F974BA-4265-4850-9F80-43C63D5D1EAA}" destId="{57690A25-4380-4662-A173-BD8E782A7BE7}" srcOrd="0" destOrd="0" presId="urn:microsoft.com/office/officeart/2018/2/layout/IconCircleList"/>
    <dgm:cxn modelId="{6E16801F-0007-4AEF-8477-9573C2EAA0E0}" type="presOf" srcId="{0164817D-C468-47B9-B65B-99B6C6285D56}" destId="{CD430481-15EE-4EEC-B1E1-21AFA96FE737}" srcOrd="0" destOrd="0" presId="urn:microsoft.com/office/officeart/2018/2/layout/IconCircleList"/>
    <dgm:cxn modelId="{E5786E2C-FA11-4C1D-8E94-F85ADC6651A9}" srcId="{90B37DC1-7DF2-434A-930C-58EB30D0080B}" destId="{BAB79C97-1D38-4EA2-87FD-63DFAC93FBC8}" srcOrd="4" destOrd="0" parTransId="{79A996ED-5FB0-46EE-83A9-9457E92D571D}" sibTransId="{6794FFD1-4F1B-4EA9-A6AE-87CDA700AE02}"/>
    <dgm:cxn modelId="{A44C922D-EEF9-4783-B1C3-C5C07AD102DC}" type="presOf" srcId="{98F928A1-0AED-46B0-9641-9890A9C0DE60}" destId="{47F40080-530B-4BA4-8128-C7E2981DEB42}" srcOrd="0" destOrd="0" presId="urn:microsoft.com/office/officeart/2018/2/layout/IconCircleList"/>
    <dgm:cxn modelId="{F9E2EF3A-3A1E-4FED-AA1D-1DF6D194058A}" type="presOf" srcId="{8697011C-5DFD-494D-BB1C-B32786E349A7}" destId="{2EE3C200-280D-4881-B35E-833318710BBE}" srcOrd="0" destOrd="0" presId="urn:microsoft.com/office/officeart/2018/2/layout/IconCircleList"/>
    <dgm:cxn modelId="{19125143-027A-4842-B9E0-E1B9E906890B}" type="presOf" srcId="{3C525DE5-74E3-4965-949F-AEE8396F35D9}" destId="{406463CC-B7FD-42B2-B834-CA80725957DA}" srcOrd="0" destOrd="0" presId="urn:microsoft.com/office/officeart/2018/2/layout/IconCircleList"/>
    <dgm:cxn modelId="{08323166-2171-4C82-8BB1-CD3FB6C76111}" srcId="{90B37DC1-7DF2-434A-930C-58EB30D0080B}" destId="{8697011C-5DFD-494D-BB1C-B32786E349A7}" srcOrd="1" destOrd="0" parTransId="{91A7735A-1703-4BC5-A387-6829A81DE1B8}" sibTransId="{01725649-3B44-41DD-B69F-D36E901CD8F1}"/>
    <dgm:cxn modelId="{65EF0A4C-22EB-4903-A044-17BB51BFAE39}" type="presOf" srcId="{01725649-3B44-41DD-B69F-D36E901CD8F1}" destId="{FC4DEF25-A6E4-4BE6-9BE3-1A7F7BA9E530}" srcOrd="0" destOrd="0" presId="urn:microsoft.com/office/officeart/2018/2/layout/IconCircleList"/>
    <dgm:cxn modelId="{25AA624C-3729-4C4A-9015-FA81EEBEA464}" srcId="{90B37DC1-7DF2-434A-930C-58EB30D0080B}" destId="{F4F974BA-4265-4850-9F80-43C63D5D1EAA}" srcOrd="2" destOrd="0" parTransId="{F5520CDD-FE0D-4D08-B330-E8C0E06BDE59}" sibTransId="{98F928A1-0AED-46B0-9641-9890A9C0DE60}"/>
    <dgm:cxn modelId="{8D50C74D-A266-47B0-A8D1-81AEC60A30E8}" type="presOf" srcId="{3B689879-5979-4BAE-A2B1-EBDA4CE1AB9C}" destId="{C31C5805-F343-4AB7-B876-5824143E2F48}" srcOrd="0" destOrd="0" presId="urn:microsoft.com/office/officeart/2018/2/layout/IconCircleList"/>
    <dgm:cxn modelId="{106C1351-3C76-463A-A4DB-65E1F168747C}" type="presOf" srcId="{6794FFD1-4F1B-4EA9-A6AE-87CDA700AE02}" destId="{91BA593F-A6C8-4157-A2B9-16FADCECADE6}" srcOrd="0" destOrd="0" presId="urn:microsoft.com/office/officeart/2018/2/layout/IconCircleList"/>
    <dgm:cxn modelId="{270F8382-9E41-4450-8F0F-9FC45DE1CABA}" srcId="{90B37DC1-7DF2-434A-930C-58EB30D0080B}" destId="{79B62404-C020-4DFE-9494-5673218FCA9E}" srcOrd="6" destOrd="0" parTransId="{1148C110-5150-48C0-8458-10FC5A42B652}" sibTransId="{F9424685-C64A-4F15-86AA-7E22837304B5}"/>
    <dgm:cxn modelId="{1A8EC09D-5502-4C9F-9177-4548FAE92251}" type="presOf" srcId="{742C692F-E5AD-43D7-8DCB-E3E7E387A26A}" destId="{66C95CE0-EDF9-498F-903F-C3D5C7B72C1C}" srcOrd="0" destOrd="0" presId="urn:microsoft.com/office/officeart/2018/2/layout/IconCircleList"/>
    <dgm:cxn modelId="{04F1ECA1-B0A1-49F1-9D9D-50402262EDC8}" srcId="{90B37DC1-7DF2-434A-930C-58EB30D0080B}" destId="{3B689879-5979-4BAE-A2B1-EBDA4CE1AB9C}" srcOrd="5" destOrd="0" parTransId="{FCA66088-2C2E-425F-B9F6-EE8A301E9236}" sibTransId="{39EFCE18-27BC-4F64-A7CB-C9E01EF33CFE}"/>
    <dgm:cxn modelId="{8F4132B1-823F-4E4D-9146-248105913CAB}" type="presOf" srcId="{F3BA8E99-CDAF-4315-9A73-8A4206D225E3}" destId="{219A9EC1-C204-404F-883A-8B0F881865C6}" srcOrd="0" destOrd="0" presId="urn:microsoft.com/office/officeart/2018/2/layout/IconCircleList"/>
    <dgm:cxn modelId="{8675BFBB-EE73-42EF-8DC2-F3131D32809A}" srcId="{90B37DC1-7DF2-434A-930C-58EB30D0080B}" destId="{AC98710C-EA3A-48CC-91D6-DE5AE4FB0106}" srcOrd="7" destOrd="0" parTransId="{B72B73B4-69BC-4EDF-9587-37A017DC65D5}" sibTransId="{0164817D-C468-47B9-B65B-99B6C6285D56}"/>
    <dgm:cxn modelId="{839793CA-FB07-4652-87E5-2BE7866B5479}" type="presOf" srcId="{42B64E7B-BE4F-4132-99FA-BFC3DB1DCBC8}" destId="{E4CE0F76-4376-4A2B-9BBD-C06B126297C5}" srcOrd="0" destOrd="0" presId="urn:microsoft.com/office/officeart/2018/2/layout/IconCircleList"/>
    <dgm:cxn modelId="{091556CF-9F66-40ED-9EE8-4F392D96CF1A}" srcId="{90B37DC1-7DF2-434A-930C-58EB30D0080B}" destId="{669C2B8C-B8CC-4E91-9988-FB8571496845}" srcOrd="8" destOrd="0" parTransId="{F02B86A8-414F-4165-82D7-C774658E3E29}" sibTransId="{AB11D02D-E709-4EB9-945A-4E0593A1AF21}"/>
    <dgm:cxn modelId="{CD2EB8E1-E56D-4BF3-9DC8-E54212BD8E51}" srcId="{90B37DC1-7DF2-434A-930C-58EB30D0080B}" destId="{742C692F-E5AD-43D7-8DCB-E3E7E387A26A}" srcOrd="3" destOrd="0" parTransId="{3634D9E0-2EBF-4112-BD23-5BDB8FB2F867}" sibTransId="{F3BA8E99-CDAF-4315-9A73-8A4206D225E3}"/>
    <dgm:cxn modelId="{9182E1E1-D0FF-4E3C-A564-6270342F9D58}" type="presOf" srcId="{F9424685-C64A-4F15-86AA-7E22837304B5}" destId="{4A853306-8DA9-4E36-92B6-051BEAD47BC5}" srcOrd="0" destOrd="0" presId="urn:microsoft.com/office/officeart/2018/2/layout/IconCircleList"/>
    <dgm:cxn modelId="{CDA37DF0-841C-4AE5-BC68-D74A7534E57D}" type="presOf" srcId="{79B62404-C020-4DFE-9494-5673218FCA9E}" destId="{BA9A0299-426C-4A52-9B66-AD0AC3CF68A1}" srcOrd="0" destOrd="0" presId="urn:microsoft.com/office/officeart/2018/2/layout/IconCircleList"/>
    <dgm:cxn modelId="{3CDC7DF6-B156-4C00-B97F-780211BF595C}" type="presOf" srcId="{BAB79C97-1D38-4EA2-87FD-63DFAC93FBC8}" destId="{3F064411-9F91-4D52-BB08-C075F60AF755}" srcOrd="0" destOrd="0" presId="urn:microsoft.com/office/officeart/2018/2/layout/IconCircleList"/>
    <dgm:cxn modelId="{E64099FB-C510-4D3A-8283-7F09D6F8AED5}" type="presOf" srcId="{90B37DC1-7DF2-434A-930C-58EB30D0080B}" destId="{584C14D6-8159-4830-B18D-F1A219BFCECE}" srcOrd="0" destOrd="0" presId="urn:microsoft.com/office/officeart/2018/2/layout/IconCircleList"/>
    <dgm:cxn modelId="{66C4F672-BF2A-45DB-9B5F-0C08CB245FE7}" type="presParOf" srcId="{584C14D6-8159-4830-B18D-F1A219BFCECE}" destId="{FCE906F0-23BB-422F-98DB-D6A0E1F4541B}" srcOrd="0" destOrd="0" presId="urn:microsoft.com/office/officeart/2018/2/layout/IconCircleList"/>
    <dgm:cxn modelId="{815D9415-5A73-4D89-B7E1-30EB1A8D5F4E}" type="presParOf" srcId="{FCE906F0-23BB-422F-98DB-D6A0E1F4541B}" destId="{90CA4CD1-E243-479A-8C55-424242C2A675}" srcOrd="0" destOrd="0" presId="urn:microsoft.com/office/officeart/2018/2/layout/IconCircleList"/>
    <dgm:cxn modelId="{281B7CCD-2AAC-498B-B38A-CA767528E2AF}" type="presParOf" srcId="{90CA4CD1-E243-479A-8C55-424242C2A675}" destId="{EC50C74E-97D3-4BFF-94C2-7097D9E044D0}" srcOrd="0" destOrd="0" presId="urn:microsoft.com/office/officeart/2018/2/layout/IconCircleList"/>
    <dgm:cxn modelId="{2D0F9002-D73B-4A3B-AF38-A166223AC4D8}" type="presParOf" srcId="{90CA4CD1-E243-479A-8C55-424242C2A675}" destId="{28906938-7256-4952-889D-30CB43BE3799}" srcOrd="1" destOrd="0" presId="urn:microsoft.com/office/officeart/2018/2/layout/IconCircleList"/>
    <dgm:cxn modelId="{30E01CB5-A183-4857-AD03-C6D541BAE2B0}" type="presParOf" srcId="{90CA4CD1-E243-479A-8C55-424242C2A675}" destId="{E3FB722E-E0FC-4080-961B-8F3274E830D9}" srcOrd="2" destOrd="0" presId="urn:microsoft.com/office/officeart/2018/2/layout/IconCircleList"/>
    <dgm:cxn modelId="{A60560A5-B510-4B7E-87E1-777A91859990}" type="presParOf" srcId="{90CA4CD1-E243-479A-8C55-424242C2A675}" destId="{406463CC-B7FD-42B2-B834-CA80725957DA}" srcOrd="3" destOrd="0" presId="urn:microsoft.com/office/officeart/2018/2/layout/IconCircleList"/>
    <dgm:cxn modelId="{7352D6AB-3075-4333-BE37-EFE08A63EA9F}" type="presParOf" srcId="{FCE906F0-23BB-422F-98DB-D6A0E1F4541B}" destId="{E4CE0F76-4376-4A2B-9BBD-C06B126297C5}" srcOrd="1" destOrd="0" presId="urn:microsoft.com/office/officeart/2018/2/layout/IconCircleList"/>
    <dgm:cxn modelId="{6ADFB9B6-77E7-4C03-8F3D-7563C7F89589}" type="presParOf" srcId="{FCE906F0-23BB-422F-98DB-D6A0E1F4541B}" destId="{DF9F0131-15E1-4608-9484-10B43835C798}" srcOrd="2" destOrd="0" presId="urn:microsoft.com/office/officeart/2018/2/layout/IconCircleList"/>
    <dgm:cxn modelId="{ED3F3832-F5F7-4B68-825F-E0B7549018E8}" type="presParOf" srcId="{DF9F0131-15E1-4608-9484-10B43835C798}" destId="{3D3B50C7-9D85-48B7-A3CF-B438E463BF5D}" srcOrd="0" destOrd="0" presId="urn:microsoft.com/office/officeart/2018/2/layout/IconCircleList"/>
    <dgm:cxn modelId="{BBC3C935-ED4B-45BB-8B70-E62A1693C768}" type="presParOf" srcId="{DF9F0131-15E1-4608-9484-10B43835C798}" destId="{5F32C23E-DEDD-4080-B068-860E6EC620B1}" srcOrd="1" destOrd="0" presId="urn:microsoft.com/office/officeart/2018/2/layout/IconCircleList"/>
    <dgm:cxn modelId="{26E71322-2954-4D2B-9598-03D59B36D644}" type="presParOf" srcId="{DF9F0131-15E1-4608-9484-10B43835C798}" destId="{5898E4BF-3E3B-49C3-8650-42B457939B7A}" srcOrd="2" destOrd="0" presId="urn:microsoft.com/office/officeart/2018/2/layout/IconCircleList"/>
    <dgm:cxn modelId="{50202E29-DCAF-44B8-982B-6E1B8C116EA6}" type="presParOf" srcId="{DF9F0131-15E1-4608-9484-10B43835C798}" destId="{2EE3C200-280D-4881-B35E-833318710BBE}" srcOrd="3" destOrd="0" presId="urn:microsoft.com/office/officeart/2018/2/layout/IconCircleList"/>
    <dgm:cxn modelId="{B8008F05-609C-49BC-BDE0-FE4D7D24480A}" type="presParOf" srcId="{FCE906F0-23BB-422F-98DB-D6A0E1F4541B}" destId="{FC4DEF25-A6E4-4BE6-9BE3-1A7F7BA9E530}" srcOrd="3" destOrd="0" presId="urn:microsoft.com/office/officeart/2018/2/layout/IconCircleList"/>
    <dgm:cxn modelId="{B2807399-72A9-4881-861A-EE10CEEFD9F7}" type="presParOf" srcId="{FCE906F0-23BB-422F-98DB-D6A0E1F4541B}" destId="{309CC50E-E63C-4BFB-B1BE-5FCB272482A7}" srcOrd="4" destOrd="0" presId="urn:microsoft.com/office/officeart/2018/2/layout/IconCircleList"/>
    <dgm:cxn modelId="{305D7E86-79C1-492E-82F0-A360E52154AC}" type="presParOf" srcId="{309CC50E-E63C-4BFB-B1BE-5FCB272482A7}" destId="{BEC95F3A-5B8A-4A61-94E7-B8A62EEDF45C}" srcOrd="0" destOrd="0" presId="urn:microsoft.com/office/officeart/2018/2/layout/IconCircleList"/>
    <dgm:cxn modelId="{B15A9025-6A8C-4241-9AB8-8A45F035BF8F}" type="presParOf" srcId="{309CC50E-E63C-4BFB-B1BE-5FCB272482A7}" destId="{94BF94E1-B5E6-4543-B2D1-06496BEAB00F}" srcOrd="1" destOrd="0" presId="urn:microsoft.com/office/officeart/2018/2/layout/IconCircleList"/>
    <dgm:cxn modelId="{3C858C80-E3AB-4899-BD16-DF779CF4B132}" type="presParOf" srcId="{309CC50E-E63C-4BFB-B1BE-5FCB272482A7}" destId="{FE5E23AF-70DD-4827-BAB7-8A42CAE9E00C}" srcOrd="2" destOrd="0" presId="urn:microsoft.com/office/officeart/2018/2/layout/IconCircleList"/>
    <dgm:cxn modelId="{F6A75E6B-35BA-470D-BFED-34078522B133}" type="presParOf" srcId="{309CC50E-E63C-4BFB-B1BE-5FCB272482A7}" destId="{57690A25-4380-4662-A173-BD8E782A7BE7}" srcOrd="3" destOrd="0" presId="urn:microsoft.com/office/officeart/2018/2/layout/IconCircleList"/>
    <dgm:cxn modelId="{174F5EEA-273A-4E45-9739-BF12E8CBDB89}" type="presParOf" srcId="{FCE906F0-23BB-422F-98DB-D6A0E1F4541B}" destId="{47F40080-530B-4BA4-8128-C7E2981DEB42}" srcOrd="5" destOrd="0" presId="urn:microsoft.com/office/officeart/2018/2/layout/IconCircleList"/>
    <dgm:cxn modelId="{DBA3BE23-F84B-421F-B33A-A7A3ACE773FC}" type="presParOf" srcId="{FCE906F0-23BB-422F-98DB-D6A0E1F4541B}" destId="{A8CEF626-AF18-403C-9146-1E5282207DE9}" srcOrd="6" destOrd="0" presId="urn:microsoft.com/office/officeart/2018/2/layout/IconCircleList"/>
    <dgm:cxn modelId="{02B13560-73D9-4933-BF86-EC07FEBB07EE}" type="presParOf" srcId="{A8CEF626-AF18-403C-9146-1E5282207DE9}" destId="{567C3ECD-8FC9-4C51-87DA-C5482ABA873B}" srcOrd="0" destOrd="0" presId="urn:microsoft.com/office/officeart/2018/2/layout/IconCircleList"/>
    <dgm:cxn modelId="{672C8D5F-7291-4054-A75F-DCC48FCDC1E0}" type="presParOf" srcId="{A8CEF626-AF18-403C-9146-1E5282207DE9}" destId="{64F22775-4C9E-4C11-84CD-E66B08B8B8FE}" srcOrd="1" destOrd="0" presId="urn:microsoft.com/office/officeart/2018/2/layout/IconCircleList"/>
    <dgm:cxn modelId="{4894596F-5EB6-494C-B93A-E4552DF25973}" type="presParOf" srcId="{A8CEF626-AF18-403C-9146-1E5282207DE9}" destId="{649666FA-BD3F-407F-B6EC-1A32CD46A7B8}" srcOrd="2" destOrd="0" presId="urn:microsoft.com/office/officeart/2018/2/layout/IconCircleList"/>
    <dgm:cxn modelId="{67532EEA-7A2E-41BE-911E-7ED8ACC80CB8}" type="presParOf" srcId="{A8CEF626-AF18-403C-9146-1E5282207DE9}" destId="{66C95CE0-EDF9-498F-903F-C3D5C7B72C1C}" srcOrd="3" destOrd="0" presId="urn:microsoft.com/office/officeart/2018/2/layout/IconCircleList"/>
    <dgm:cxn modelId="{B56BBC23-226C-46EE-ABCF-704CE43E3B3F}" type="presParOf" srcId="{FCE906F0-23BB-422F-98DB-D6A0E1F4541B}" destId="{219A9EC1-C204-404F-883A-8B0F881865C6}" srcOrd="7" destOrd="0" presId="urn:microsoft.com/office/officeart/2018/2/layout/IconCircleList"/>
    <dgm:cxn modelId="{F1BBDAD8-1BA5-4623-8583-FB887575C4EB}" type="presParOf" srcId="{FCE906F0-23BB-422F-98DB-D6A0E1F4541B}" destId="{F76E21FF-08C7-4F0A-8435-9384AF315489}" srcOrd="8" destOrd="0" presId="urn:microsoft.com/office/officeart/2018/2/layout/IconCircleList"/>
    <dgm:cxn modelId="{C8A26D60-9FD2-44F6-BFEA-AA11F7C88681}" type="presParOf" srcId="{F76E21FF-08C7-4F0A-8435-9384AF315489}" destId="{C961528B-AC88-42A7-AE8B-1A9525C4D012}" srcOrd="0" destOrd="0" presId="urn:microsoft.com/office/officeart/2018/2/layout/IconCircleList"/>
    <dgm:cxn modelId="{1DACEDC8-5444-44F7-A685-E9E1DF518005}" type="presParOf" srcId="{F76E21FF-08C7-4F0A-8435-9384AF315489}" destId="{D44AD713-2CB6-472E-BEA6-D1246A44D40F}" srcOrd="1" destOrd="0" presId="urn:microsoft.com/office/officeart/2018/2/layout/IconCircleList"/>
    <dgm:cxn modelId="{2838F511-F09F-4268-8962-90915B16CC2C}" type="presParOf" srcId="{F76E21FF-08C7-4F0A-8435-9384AF315489}" destId="{E84E814D-D75F-4110-BEAA-F2DEC60BDC8B}" srcOrd="2" destOrd="0" presId="urn:microsoft.com/office/officeart/2018/2/layout/IconCircleList"/>
    <dgm:cxn modelId="{ACF935D1-F8B2-49D3-9C70-6E04BA2B5FD9}" type="presParOf" srcId="{F76E21FF-08C7-4F0A-8435-9384AF315489}" destId="{3F064411-9F91-4D52-BB08-C075F60AF755}" srcOrd="3" destOrd="0" presId="urn:microsoft.com/office/officeart/2018/2/layout/IconCircleList"/>
    <dgm:cxn modelId="{3FD7D52E-0956-402F-9DC8-4B778FEE0F6F}" type="presParOf" srcId="{FCE906F0-23BB-422F-98DB-D6A0E1F4541B}" destId="{91BA593F-A6C8-4157-A2B9-16FADCECADE6}" srcOrd="9" destOrd="0" presId="urn:microsoft.com/office/officeart/2018/2/layout/IconCircleList"/>
    <dgm:cxn modelId="{914C5530-FA91-40D5-83C7-C5F54D6C73D8}" type="presParOf" srcId="{FCE906F0-23BB-422F-98DB-D6A0E1F4541B}" destId="{FA977165-F324-4F13-A603-A65EBF53BBC6}" srcOrd="10" destOrd="0" presId="urn:microsoft.com/office/officeart/2018/2/layout/IconCircleList"/>
    <dgm:cxn modelId="{01284D37-7CB5-4186-B72A-B81C8F8032F1}" type="presParOf" srcId="{FA977165-F324-4F13-A603-A65EBF53BBC6}" destId="{46F7B7FA-1E18-4A06-8815-2BA35C4D50DB}" srcOrd="0" destOrd="0" presId="urn:microsoft.com/office/officeart/2018/2/layout/IconCircleList"/>
    <dgm:cxn modelId="{60129B88-18C1-4482-B393-8A9D9BF81DB1}" type="presParOf" srcId="{FA977165-F324-4F13-A603-A65EBF53BBC6}" destId="{B02658C2-A0BF-4EE5-AA97-EC5D3A9B0522}" srcOrd="1" destOrd="0" presId="urn:microsoft.com/office/officeart/2018/2/layout/IconCircleList"/>
    <dgm:cxn modelId="{76986CA6-E086-47B3-B3AE-26F03380878C}" type="presParOf" srcId="{FA977165-F324-4F13-A603-A65EBF53BBC6}" destId="{31B137E6-6B06-44B8-98F1-47B6C28D7524}" srcOrd="2" destOrd="0" presId="urn:microsoft.com/office/officeart/2018/2/layout/IconCircleList"/>
    <dgm:cxn modelId="{A28A8C38-7C6D-435C-B982-223095543958}" type="presParOf" srcId="{FA977165-F324-4F13-A603-A65EBF53BBC6}" destId="{C31C5805-F343-4AB7-B876-5824143E2F48}" srcOrd="3" destOrd="0" presId="urn:microsoft.com/office/officeart/2018/2/layout/IconCircleList"/>
    <dgm:cxn modelId="{D3BC316F-65F5-44E9-AD4E-6CAC1817FA12}" type="presParOf" srcId="{FCE906F0-23BB-422F-98DB-D6A0E1F4541B}" destId="{07683F60-C7A5-4751-BD32-9120C6A5E418}" srcOrd="11" destOrd="0" presId="urn:microsoft.com/office/officeart/2018/2/layout/IconCircleList"/>
    <dgm:cxn modelId="{CCB749BF-4172-43D0-84BF-268D05D23F98}" type="presParOf" srcId="{FCE906F0-23BB-422F-98DB-D6A0E1F4541B}" destId="{A5933E58-C06B-4254-B843-59F61B69570C}" srcOrd="12" destOrd="0" presId="urn:microsoft.com/office/officeart/2018/2/layout/IconCircleList"/>
    <dgm:cxn modelId="{282C2D3A-AC46-4580-9111-38C111C764D5}" type="presParOf" srcId="{A5933E58-C06B-4254-B843-59F61B69570C}" destId="{BF4BFD5F-75D4-455D-9E49-EC392D7E2CA4}" srcOrd="0" destOrd="0" presId="urn:microsoft.com/office/officeart/2018/2/layout/IconCircleList"/>
    <dgm:cxn modelId="{46D16427-C2FC-4628-A337-9FE78DC32478}" type="presParOf" srcId="{A5933E58-C06B-4254-B843-59F61B69570C}" destId="{5DEFAB94-AD47-494C-B661-B30CE30727D5}" srcOrd="1" destOrd="0" presId="urn:microsoft.com/office/officeart/2018/2/layout/IconCircleList"/>
    <dgm:cxn modelId="{BFA5767E-AA72-45FA-9FF8-2753E775AC40}" type="presParOf" srcId="{A5933E58-C06B-4254-B843-59F61B69570C}" destId="{860BB55D-B358-40B5-A9EC-4B6D1598A718}" srcOrd="2" destOrd="0" presId="urn:microsoft.com/office/officeart/2018/2/layout/IconCircleList"/>
    <dgm:cxn modelId="{0EAF0662-F468-4C13-84FA-D9B844C0284D}" type="presParOf" srcId="{A5933E58-C06B-4254-B843-59F61B69570C}" destId="{BA9A0299-426C-4A52-9B66-AD0AC3CF68A1}" srcOrd="3" destOrd="0" presId="urn:microsoft.com/office/officeart/2018/2/layout/IconCircleList"/>
    <dgm:cxn modelId="{CEA08F74-A8A0-4942-8833-D01C0C379800}" type="presParOf" srcId="{FCE906F0-23BB-422F-98DB-D6A0E1F4541B}" destId="{4A853306-8DA9-4E36-92B6-051BEAD47BC5}" srcOrd="13" destOrd="0" presId="urn:microsoft.com/office/officeart/2018/2/layout/IconCircleList"/>
    <dgm:cxn modelId="{ACB12CA3-50C5-4E66-84AC-429939769042}" type="presParOf" srcId="{FCE906F0-23BB-422F-98DB-D6A0E1F4541B}" destId="{9199D763-D1BD-4AA2-9468-AE3D282CF4A9}" srcOrd="14" destOrd="0" presId="urn:microsoft.com/office/officeart/2018/2/layout/IconCircleList"/>
    <dgm:cxn modelId="{120AB322-5FD7-4F43-B47B-768DC89314D2}" type="presParOf" srcId="{9199D763-D1BD-4AA2-9468-AE3D282CF4A9}" destId="{534A979F-6873-44DC-A6C9-E78942E4540D}" srcOrd="0" destOrd="0" presId="urn:microsoft.com/office/officeart/2018/2/layout/IconCircleList"/>
    <dgm:cxn modelId="{FFAEE7B8-E8CE-40A5-9A34-410F56504B00}" type="presParOf" srcId="{9199D763-D1BD-4AA2-9468-AE3D282CF4A9}" destId="{D4AC7E6B-59E9-4614-9D40-056C9CFE5F9A}" srcOrd="1" destOrd="0" presId="urn:microsoft.com/office/officeart/2018/2/layout/IconCircleList"/>
    <dgm:cxn modelId="{94349A81-F314-4207-B663-6577A21D6B7A}" type="presParOf" srcId="{9199D763-D1BD-4AA2-9468-AE3D282CF4A9}" destId="{7F41504F-3BA1-4C48-8CDF-E1A1AFB580DF}" srcOrd="2" destOrd="0" presId="urn:microsoft.com/office/officeart/2018/2/layout/IconCircleList"/>
    <dgm:cxn modelId="{AF431390-5A72-456B-8154-4500FDA51D63}" type="presParOf" srcId="{9199D763-D1BD-4AA2-9468-AE3D282CF4A9}" destId="{66E422A6-E94C-40C1-8AB2-26D7E1E7AF07}" srcOrd="3" destOrd="0" presId="urn:microsoft.com/office/officeart/2018/2/layout/IconCircleList"/>
    <dgm:cxn modelId="{D8F1EFE7-B584-43E1-B5B7-9A12DAB27131}" type="presParOf" srcId="{FCE906F0-23BB-422F-98DB-D6A0E1F4541B}" destId="{CD430481-15EE-4EEC-B1E1-21AFA96FE737}" srcOrd="15" destOrd="0" presId="urn:microsoft.com/office/officeart/2018/2/layout/IconCircleList"/>
    <dgm:cxn modelId="{4C55CC13-9DEF-4FEF-BDBC-524E53EE66EA}" type="presParOf" srcId="{FCE906F0-23BB-422F-98DB-D6A0E1F4541B}" destId="{33DE4903-B0DE-4C35-98F1-386990C20CFE}" srcOrd="16" destOrd="0" presId="urn:microsoft.com/office/officeart/2018/2/layout/IconCircleList"/>
    <dgm:cxn modelId="{5A9C069F-88C3-47F1-B57F-D07322D84DD7}" type="presParOf" srcId="{33DE4903-B0DE-4C35-98F1-386990C20CFE}" destId="{3582D51F-10AC-473B-B42B-17C597DFAAE8}" srcOrd="0" destOrd="0" presId="urn:microsoft.com/office/officeart/2018/2/layout/IconCircleList"/>
    <dgm:cxn modelId="{0076B37F-5ACB-48D2-9DE0-F56EF252D01F}" type="presParOf" srcId="{33DE4903-B0DE-4C35-98F1-386990C20CFE}" destId="{EBD38D2A-1575-4DB5-B377-8A370C2ED001}" srcOrd="1" destOrd="0" presId="urn:microsoft.com/office/officeart/2018/2/layout/IconCircleList"/>
    <dgm:cxn modelId="{F9375F61-BFAD-4968-84CE-8684C5BCBAAF}" type="presParOf" srcId="{33DE4903-B0DE-4C35-98F1-386990C20CFE}" destId="{21C45059-7A4C-47FC-B415-4EF0D2B23465}" srcOrd="2" destOrd="0" presId="urn:microsoft.com/office/officeart/2018/2/layout/IconCircleList"/>
    <dgm:cxn modelId="{F6ADD890-A0BA-41E3-A0D0-3FC8BEED64BF}" type="presParOf" srcId="{33DE4903-B0DE-4C35-98F1-386990C20CFE}" destId="{E9A8C40F-89D0-4729-8E15-80FC9BF4E1A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CD4B88-8FC1-42B9-87C0-BA9BCC689A1A}"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n-US"/>
        </a:p>
      </dgm:t>
    </dgm:pt>
    <dgm:pt modelId="{D19CC83E-7382-4DE6-9157-9F6E7DDEC1E0}">
      <dgm:prSet/>
      <dgm:spPr/>
      <dgm:t>
        <a:bodyPr/>
        <a:lstStyle/>
        <a:p>
          <a:r>
            <a:rPr lang="en-GB" b="1" i="0" dirty="0"/>
            <a:t>Project Development and Feasibility Study</a:t>
          </a:r>
          <a:endParaRPr lang="en-US" dirty="0"/>
        </a:p>
      </dgm:t>
    </dgm:pt>
    <dgm:pt modelId="{2EFD2173-1B35-4D2E-B59F-26CC4F0563C4}" type="parTrans" cxnId="{726E9A85-46F3-41DF-9F81-8DC24B869D5A}">
      <dgm:prSet/>
      <dgm:spPr/>
      <dgm:t>
        <a:bodyPr/>
        <a:lstStyle/>
        <a:p>
          <a:endParaRPr lang="en-US"/>
        </a:p>
      </dgm:t>
    </dgm:pt>
    <dgm:pt modelId="{7CBE2C40-1937-43B7-B159-FF8612E8DA7E}" type="sibTrans" cxnId="{726E9A85-46F3-41DF-9F81-8DC24B869D5A}">
      <dgm:prSet/>
      <dgm:spPr/>
      <dgm:t>
        <a:bodyPr/>
        <a:lstStyle/>
        <a:p>
          <a:endParaRPr lang="en-US"/>
        </a:p>
      </dgm:t>
    </dgm:pt>
    <dgm:pt modelId="{71DEC443-3CAF-4AED-A130-8DBC1C8602F7}">
      <dgm:prSet/>
      <dgm:spPr/>
      <dgm:t>
        <a:bodyPr/>
        <a:lstStyle/>
        <a:p>
          <a:r>
            <a:rPr lang="en-GB" b="1" i="0" dirty="0"/>
            <a:t>Legal and Regulatory Framework</a:t>
          </a:r>
          <a:endParaRPr lang="en-US" dirty="0"/>
        </a:p>
      </dgm:t>
    </dgm:pt>
    <dgm:pt modelId="{592FB1E2-3738-41CE-A6EA-F418D644D2B6}" type="parTrans" cxnId="{B96942CB-8AD9-4D18-9E29-512A136C4F42}">
      <dgm:prSet/>
      <dgm:spPr/>
      <dgm:t>
        <a:bodyPr/>
        <a:lstStyle/>
        <a:p>
          <a:endParaRPr lang="en-US"/>
        </a:p>
      </dgm:t>
    </dgm:pt>
    <dgm:pt modelId="{22484BE7-1A43-4972-96FA-D9906926871C}" type="sibTrans" cxnId="{B96942CB-8AD9-4D18-9E29-512A136C4F42}">
      <dgm:prSet/>
      <dgm:spPr/>
      <dgm:t>
        <a:bodyPr/>
        <a:lstStyle/>
        <a:p>
          <a:endParaRPr lang="en-US"/>
        </a:p>
      </dgm:t>
    </dgm:pt>
    <dgm:pt modelId="{26D7CDD3-37EF-48F1-99E0-5200AFFC6834}">
      <dgm:prSet/>
      <dgm:spPr/>
      <dgm:t>
        <a:bodyPr/>
        <a:lstStyle/>
        <a:p>
          <a:r>
            <a:rPr lang="en-GB" b="1" i="0" dirty="0"/>
            <a:t>Project Structure</a:t>
          </a:r>
          <a:endParaRPr lang="en-US" dirty="0"/>
        </a:p>
      </dgm:t>
    </dgm:pt>
    <dgm:pt modelId="{91EB5D7F-E822-4A7F-A637-7689F9A92616}" type="parTrans" cxnId="{B2040A81-ED76-46D4-8D8B-008D16D089AB}">
      <dgm:prSet/>
      <dgm:spPr/>
      <dgm:t>
        <a:bodyPr/>
        <a:lstStyle/>
        <a:p>
          <a:endParaRPr lang="en-US"/>
        </a:p>
      </dgm:t>
    </dgm:pt>
    <dgm:pt modelId="{038E7D03-9EE0-4F65-AD1D-0E4A4FFA6611}" type="sibTrans" cxnId="{B2040A81-ED76-46D4-8D8B-008D16D089AB}">
      <dgm:prSet/>
      <dgm:spPr/>
      <dgm:t>
        <a:bodyPr/>
        <a:lstStyle/>
        <a:p>
          <a:endParaRPr lang="en-US"/>
        </a:p>
      </dgm:t>
    </dgm:pt>
    <dgm:pt modelId="{FF5B2051-943C-4DF2-9A78-6BD175EDE59F}">
      <dgm:prSet/>
      <dgm:spPr/>
      <dgm:t>
        <a:bodyPr/>
        <a:lstStyle/>
        <a:p>
          <a:r>
            <a:rPr lang="en-GB" b="1" i="0" dirty="0"/>
            <a:t>Consortium Formation</a:t>
          </a:r>
          <a:endParaRPr lang="en-US" dirty="0"/>
        </a:p>
      </dgm:t>
    </dgm:pt>
    <dgm:pt modelId="{FBDDB697-969A-4197-BF32-675057516662}" type="parTrans" cxnId="{8789EFB6-9F62-4816-83D4-064D821EC88B}">
      <dgm:prSet/>
      <dgm:spPr/>
      <dgm:t>
        <a:bodyPr/>
        <a:lstStyle/>
        <a:p>
          <a:endParaRPr lang="en-US"/>
        </a:p>
      </dgm:t>
    </dgm:pt>
    <dgm:pt modelId="{6391CAC1-348E-4355-AB36-FC87728BCE23}" type="sibTrans" cxnId="{8789EFB6-9F62-4816-83D4-064D821EC88B}">
      <dgm:prSet/>
      <dgm:spPr/>
      <dgm:t>
        <a:bodyPr/>
        <a:lstStyle/>
        <a:p>
          <a:endParaRPr lang="en-US"/>
        </a:p>
      </dgm:t>
    </dgm:pt>
    <dgm:pt modelId="{574EDBCD-9D3E-4F92-8370-CF5EF09949A7}">
      <dgm:prSet/>
      <dgm:spPr/>
      <dgm:t>
        <a:bodyPr/>
        <a:lstStyle/>
        <a:p>
          <a:r>
            <a:rPr lang="en-GB" b="1" i="0"/>
            <a:t>Financial Modelling</a:t>
          </a:r>
          <a:endParaRPr lang="en-US"/>
        </a:p>
      </dgm:t>
    </dgm:pt>
    <dgm:pt modelId="{4F21CE7D-E8B3-42D9-B9FD-873A67BBB622}" type="parTrans" cxnId="{A6C704BC-BB3D-40C9-97EB-5FF09DD53340}">
      <dgm:prSet/>
      <dgm:spPr/>
      <dgm:t>
        <a:bodyPr/>
        <a:lstStyle/>
        <a:p>
          <a:endParaRPr lang="en-US"/>
        </a:p>
      </dgm:t>
    </dgm:pt>
    <dgm:pt modelId="{487FE46F-45E9-4377-AFDC-1837BDC73B62}" type="sibTrans" cxnId="{A6C704BC-BB3D-40C9-97EB-5FF09DD53340}">
      <dgm:prSet/>
      <dgm:spPr/>
      <dgm:t>
        <a:bodyPr/>
        <a:lstStyle/>
        <a:p>
          <a:endParaRPr lang="en-US"/>
        </a:p>
      </dgm:t>
    </dgm:pt>
    <dgm:pt modelId="{51825C1A-3EA1-4CC1-AC6E-DCC052BEF4AD}">
      <dgm:prSet/>
      <dgm:spPr/>
      <dgm:t>
        <a:bodyPr/>
        <a:lstStyle/>
        <a:p>
          <a:r>
            <a:rPr lang="en-GB" b="1" i="0" dirty="0"/>
            <a:t>Equity Investment</a:t>
          </a:r>
          <a:endParaRPr lang="en-US" dirty="0"/>
        </a:p>
      </dgm:t>
    </dgm:pt>
    <dgm:pt modelId="{DA7B15B3-FBC0-4D14-A9F4-6173D119F7FD}" type="parTrans" cxnId="{A4447404-86AC-4139-98E6-3DF8F34FAE09}">
      <dgm:prSet/>
      <dgm:spPr/>
      <dgm:t>
        <a:bodyPr/>
        <a:lstStyle/>
        <a:p>
          <a:endParaRPr lang="en-US"/>
        </a:p>
      </dgm:t>
    </dgm:pt>
    <dgm:pt modelId="{39FF3545-ABC1-4F99-847D-8C8F315123E1}" type="sibTrans" cxnId="{A4447404-86AC-4139-98E6-3DF8F34FAE09}">
      <dgm:prSet/>
      <dgm:spPr/>
      <dgm:t>
        <a:bodyPr/>
        <a:lstStyle/>
        <a:p>
          <a:endParaRPr lang="en-US"/>
        </a:p>
      </dgm:t>
    </dgm:pt>
    <dgm:pt modelId="{77879AAC-10BD-4DD4-8673-FDDFC2DBBE10}">
      <dgm:prSet/>
      <dgm:spPr/>
      <dgm:t>
        <a:bodyPr/>
        <a:lstStyle/>
        <a:p>
          <a:r>
            <a:rPr lang="en-GB" b="1" i="0" dirty="0"/>
            <a:t>Debt Financing</a:t>
          </a:r>
          <a:endParaRPr lang="en-US" dirty="0"/>
        </a:p>
      </dgm:t>
    </dgm:pt>
    <dgm:pt modelId="{6D113B8C-147B-454F-BA9F-A060A342AB9F}" type="parTrans" cxnId="{88EDB92C-A6DD-4CAD-8193-E577A6451CE4}">
      <dgm:prSet/>
      <dgm:spPr/>
      <dgm:t>
        <a:bodyPr/>
        <a:lstStyle/>
        <a:p>
          <a:endParaRPr lang="en-US"/>
        </a:p>
      </dgm:t>
    </dgm:pt>
    <dgm:pt modelId="{98C74FD9-33F3-4484-8B49-04AD2942D4A1}" type="sibTrans" cxnId="{88EDB92C-A6DD-4CAD-8193-E577A6451CE4}">
      <dgm:prSet/>
      <dgm:spPr/>
      <dgm:t>
        <a:bodyPr/>
        <a:lstStyle/>
        <a:p>
          <a:endParaRPr lang="en-US"/>
        </a:p>
      </dgm:t>
    </dgm:pt>
    <dgm:pt modelId="{9D130328-7F52-49F1-B29F-7E7A09CDD9D3}">
      <dgm:prSet/>
      <dgm:spPr/>
      <dgm:t>
        <a:bodyPr/>
        <a:lstStyle/>
        <a:p>
          <a:r>
            <a:rPr lang="en-GB" b="1" i="0" dirty="0"/>
            <a:t>Government Support and Incentives</a:t>
          </a:r>
          <a:endParaRPr lang="en-US" dirty="0"/>
        </a:p>
      </dgm:t>
    </dgm:pt>
    <dgm:pt modelId="{6179C5CA-4EFF-4630-9103-6A3B342765D9}" type="parTrans" cxnId="{53F52939-3F55-4CEB-B99E-E1997C79FC46}">
      <dgm:prSet/>
      <dgm:spPr/>
      <dgm:t>
        <a:bodyPr/>
        <a:lstStyle/>
        <a:p>
          <a:endParaRPr lang="en-US"/>
        </a:p>
      </dgm:t>
    </dgm:pt>
    <dgm:pt modelId="{A1EFC4C4-4FEE-4A9E-9F61-DF306959ADE5}" type="sibTrans" cxnId="{53F52939-3F55-4CEB-B99E-E1997C79FC46}">
      <dgm:prSet/>
      <dgm:spPr/>
      <dgm:t>
        <a:bodyPr/>
        <a:lstStyle/>
        <a:p>
          <a:endParaRPr lang="en-US"/>
        </a:p>
      </dgm:t>
    </dgm:pt>
    <dgm:pt modelId="{B56617B8-AA39-461B-821F-5B45B04AF236}">
      <dgm:prSet/>
      <dgm:spPr/>
      <dgm:t>
        <a:bodyPr/>
        <a:lstStyle/>
        <a:p>
          <a:r>
            <a:rPr lang="en-GB" b="1" i="0" dirty="0"/>
            <a:t>Offtake Agreements</a:t>
          </a:r>
          <a:endParaRPr lang="en-US" dirty="0"/>
        </a:p>
      </dgm:t>
    </dgm:pt>
    <dgm:pt modelId="{3AB36832-2F0F-49F5-9708-DFCDDCFDE803}" type="parTrans" cxnId="{58126B3C-9D25-42AE-B760-446F3CDF74E8}">
      <dgm:prSet/>
      <dgm:spPr/>
      <dgm:t>
        <a:bodyPr/>
        <a:lstStyle/>
        <a:p>
          <a:endParaRPr lang="en-US"/>
        </a:p>
      </dgm:t>
    </dgm:pt>
    <dgm:pt modelId="{ECB1F094-4914-4EDC-A267-5031FCF05D6F}" type="sibTrans" cxnId="{58126B3C-9D25-42AE-B760-446F3CDF74E8}">
      <dgm:prSet/>
      <dgm:spPr/>
      <dgm:t>
        <a:bodyPr/>
        <a:lstStyle/>
        <a:p>
          <a:endParaRPr lang="en-US"/>
        </a:p>
      </dgm:t>
    </dgm:pt>
    <dgm:pt modelId="{A11008C2-B065-45EC-968B-471ADCC411BF}" type="pres">
      <dgm:prSet presAssocID="{77CD4B88-8FC1-42B9-87C0-BA9BCC689A1A}" presName="diagram" presStyleCnt="0">
        <dgm:presLayoutVars>
          <dgm:dir/>
          <dgm:resizeHandles val="exact"/>
        </dgm:presLayoutVars>
      </dgm:prSet>
      <dgm:spPr/>
    </dgm:pt>
    <dgm:pt modelId="{9D50FBB9-125E-4DF7-A3F3-0AB6683C2B9B}" type="pres">
      <dgm:prSet presAssocID="{D19CC83E-7382-4DE6-9157-9F6E7DDEC1E0}" presName="node" presStyleLbl="node1" presStyleIdx="0" presStyleCnt="9">
        <dgm:presLayoutVars>
          <dgm:bulletEnabled val="1"/>
        </dgm:presLayoutVars>
      </dgm:prSet>
      <dgm:spPr/>
    </dgm:pt>
    <dgm:pt modelId="{1BAFCBBF-08E1-4EFE-9DFC-C84503A799EF}" type="pres">
      <dgm:prSet presAssocID="{7CBE2C40-1937-43B7-B159-FF8612E8DA7E}" presName="sibTrans" presStyleLbl="sibTrans2D1" presStyleIdx="0" presStyleCnt="8"/>
      <dgm:spPr/>
    </dgm:pt>
    <dgm:pt modelId="{4172C161-3337-4E74-8761-D1E22BFF57D2}" type="pres">
      <dgm:prSet presAssocID="{7CBE2C40-1937-43B7-B159-FF8612E8DA7E}" presName="connectorText" presStyleLbl="sibTrans2D1" presStyleIdx="0" presStyleCnt="8"/>
      <dgm:spPr/>
    </dgm:pt>
    <dgm:pt modelId="{2786BB81-31E0-46DD-AE4C-5A3BD76BBA5B}" type="pres">
      <dgm:prSet presAssocID="{71DEC443-3CAF-4AED-A130-8DBC1C8602F7}" presName="node" presStyleLbl="node1" presStyleIdx="1" presStyleCnt="9">
        <dgm:presLayoutVars>
          <dgm:bulletEnabled val="1"/>
        </dgm:presLayoutVars>
      </dgm:prSet>
      <dgm:spPr/>
    </dgm:pt>
    <dgm:pt modelId="{D8ABD948-51F9-4FC1-935E-30ECC99D007E}" type="pres">
      <dgm:prSet presAssocID="{22484BE7-1A43-4972-96FA-D9906926871C}" presName="sibTrans" presStyleLbl="sibTrans2D1" presStyleIdx="1" presStyleCnt="8"/>
      <dgm:spPr/>
    </dgm:pt>
    <dgm:pt modelId="{66BA0A0D-D773-46D6-BC20-3012AAFDF632}" type="pres">
      <dgm:prSet presAssocID="{22484BE7-1A43-4972-96FA-D9906926871C}" presName="connectorText" presStyleLbl="sibTrans2D1" presStyleIdx="1" presStyleCnt="8"/>
      <dgm:spPr/>
    </dgm:pt>
    <dgm:pt modelId="{6E34C01E-3625-4C77-97BA-6D9C0E5D14AD}" type="pres">
      <dgm:prSet presAssocID="{26D7CDD3-37EF-48F1-99E0-5200AFFC6834}" presName="node" presStyleLbl="node1" presStyleIdx="2" presStyleCnt="9">
        <dgm:presLayoutVars>
          <dgm:bulletEnabled val="1"/>
        </dgm:presLayoutVars>
      </dgm:prSet>
      <dgm:spPr/>
    </dgm:pt>
    <dgm:pt modelId="{E261CFD8-C3B8-4C23-85C0-E337CF32F95C}" type="pres">
      <dgm:prSet presAssocID="{038E7D03-9EE0-4F65-AD1D-0E4A4FFA6611}" presName="sibTrans" presStyleLbl="sibTrans2D1" presStyleIdx="2" presStyleCnt="8"/>
      <dgm:spPr/>
    </dgm:pt>
    <dgm:pt modelId="{77D01140-D639-4292-9D46-E10A3F16F839}" type="pres">
      <dgm:prSet presAssocID="{038E7D03-9EE0-4F65-AD1D-0E4A4FFA6611}" presName="connectorText" presStyleLbl="sibTrans2D1" presStyleIdx="2" presStyleCnt="8"/>
      <dgm:spPr/>
    </dgm:pt>
    <dgm:pt modelId="{51F35A7A-5DB0-4128-9DEB-1FA7CFAD4A1E}" type="pres">
      <dgm:prSet presAssocID="{FF5B2051-943C-4DF2-9A78-6BD175EDE59F}" presName="node" presStyleLbl="node1" presStyleIdx="3" presStyleCnt="9">
        <dgm:presLayoutVars>
          <dgm:bulletEnabled val="1"/>
        </dgm:presLayoutVars>
      </dgm:prSet>
      <dgm:spPr/>
    </dgm:pt>
    <dgm:pt modelId="{EB050A93-7D2B-4470-AEDF-4331DECD811B}" type="pres">
      <dgm:prSet presAssocID="{6391CAC1-348E-4355-AB36-FC87728BCE23}" presName="sibTrans" presStyleLbl="sibTrans2D1" presStyleIdx="3" presStyleCnt="8"/>
      <dgm:spPr/>
    </dgm:pt>
    <dgm:pt modelId="{0D238341-3E80-4D2A-8FC7-7ACA771EBD60}" type="pres">
      <dgm:prSet presAssocID="{6391CAC1-348E-4355-AB36-FC87728BCE23}" presName="connectorText" presStyleLbl="sibTrans2D1" presStyleIdx="3" presStyleCnt="8"/>
      <dgm:spPr/>
    </dgm:pt>
    <dgm:pt modelId="{6A2A463C-060E-4E8E-BEE9-B876F24FE2F7}" type="pres">
      <dgm:prSet presAssocID="{574EDBCD-9D3E-4F92-8370-CF5EF09949A7}" presName="node" presStyleLbl="node1" presStyleIdx="4" presStyleCnt="9">
        <dgm:presLayoutVars>
          <dgm:bulletEnabled val="1"/>
        </dgm:presLayoutVars>
      </dgm:prSet>
      <dgm:spPr/>
    </dgm:pt>
    <dgm:pt modelId="{D6669462-8A8B-42D9-93E6-4590190A8691}" type="pres">
      <dgm:prSet presAssocID="{487FE46F-45E9-4377-AFDC-1837BDC73B62}" presName="sibTrans" presStyleLbl="sibTrans2D1" presStyleIdx="4" presStyleCnt="8"/>
      <dgm:spPr/>
    </dgm:pt>
    <dgm:pt modelId="{4DDDB0B7-FB2B-411E-A865-98F2A10F99F7}" type="pres">
      <dgm:prSet presAssocID="{487FE46F-45E9-4377-AFDC-1837BDC73B62}" presName="connectorText" presStyleLbl="sibTrans2D1" presStyleIdx="4" presStyleCnt="8"/>
      <dgm:spPr/>
    </dgm:pt>
    <dgm:pt modelId="{B8D9B356-0132-4E8B-A25C-03562E5A1E9A}" type="pres">
      <dgm:prSet presAssocID="{51825C1A-3EA1-4CC1-AC6E-DCC052BEF4AD}" presName="node" presStyleLbl="node1" presStyleIdx="5" presStyleCnt="9">
        <dgm:presLayoutVars>
          <dgm:bulletEnabled val="1"/>
        </dgm:presLayoutVars>
      </dgm:prSet>
      <dgm:spPr/>
    </dgm:pt>
    <dgm:pt modelId="{F50FE003-C4DE-4CFD-AE47-B011AA0291B0}" type="pres">
      <dgm:prSet presAssocID="{39FF3545-ABC1-4F99-847D-8C8F315123E1}" presName="sibTrans" presStyleLbl="sibTrans2D1" presStyleIdx="5" presStyleCnt="8"/>
      <dgm:spPr/>
    </dgm:pt>
    <dgm:pt modelId="{0E123415-A1FB-4772-865D-AD1167B1BE1E}" type="pres">
      <dgm:prSet presAssocID="{39FF3545-ABC1-4F99-847D-8C8F315123E1}" presName="connectorText" presStyleLbl="sibTrans2D1" presStyleIdx="5" presStyleCnt="8"/>
      <dgm:spPr/>
    </dgm:pt>
    <dgm:pt modelId="{5F5C128A-582A-4A93-99F5-8EDD516ADCD9}" type="pres">
      <dgm:prSet presAssocID="{77879AAC-10BD-4DD4-8673-FDDFC2DBBE10}" presName="node" presStyleLbl="node1" presStyleIdx="6" presStyleCnt="9">
        <dgm:presLayoutVars>
          <dgm:bulletEnabled val="1"/>
        </dgm:presLayoutVars>
      </dgm:prSet>
      <dgm:spPr/>
    </dgm:pt>
    <dgm:pt modelId="{0C9B5B91-C3B1-4F0D-851F-7EA096FCA469}" type="pres">
      <dgm:prSet presAssocID="{98C74FD9-33F3-4484-8B49-04AD2942D4A1}" presName="sibTrans" presStyleLbl="sibTrans2D1" presStyleIdx="6" presStyleCnt="8"/>
      <dgm:spPr/>
    </dgm:pt>
    <dgm:pt modelId="{D8613AE4-5A56-47F7-9066-FD881BD6A19C}" type="pres">
      <dgm:prSet presAssocID="{98C74FD9-33F3-4484-8B49-04AD2942D4A1}" presName="connectorText" presStyleLbl="sibTrans2D1" presStyleIdx="6" presStyleCnt="8"/>
      <dgm:spPr/>
    </dgm:pt>
    <dgm:pt modelId="{001105AB-CFE6-4423-930A-F93907DBA7E0}" type="pres">
      <dgm:prSet presAssocID="{9D130328-7F52-49F1-B29F-7E7A09CDD9D3}" presName="node" presStyleLbl="node1" presStyleIdx="7" presStyleCnt="9">
        <dgm:presLayoutVars>
          <dgm:bulletEnabled val="1"/>
        </dgm:presLayoutVars>
      </dgm:prSet>
      <dgm:spPr/>
    </dgm:pt>
    <dgm:pt modelId="{3B6131FA-2C27-4617-99DB-4ECA4C2909B7}" type="pres">
      <dgm:prSet presAssocID="{A1EFC4C4-4FEE-4A9E-9F61-DF306959ADE5}" presName="sibTrans" presStyleLbl="sibTrans2D1" presStyleIdx="7" presStyleCnt="8"/>
      <dgm:spPr/>
    </dgm:pt>
    <dgm:pt modelId="{73638874-100C-4FAD-A041-98790EB9E0D4}" type="pres">
      <dgm:prSet presAssocID="{A1EFC4C4-4FEE-4A9E-9F61-DF306959ADE5}" presName="connectorText" presStyleLbl="sibTrans2D1" presStyleIdx="7" presStyleCnt="8"/>
      <dgm:spPr/>
    </dgm:pt>
    <dgm:pt modelId="{BEF238F5-6E33-45E0-9DE6-A5A2EADA8206}" type="pres">
      <dgm:prSet presAssocID="{B56617B8-AA39-461B-821F-5B45B04AF236}" presName="node" presStyleLbl="node1" presStyleIdx="8" presStyleCnt="9">
        <dgm:presLayoutVars>
          <dgm:bulletEnabled val="1"/>
        </dgm:presLayoutVars>
      </dgm:prSet>
      <dgm:spPr/>
    </dgm:pt>
  </dgm:ptLst>
  <dgm:cxnLst>
    <dgm:cxn modelId="{AC701E00-5349-4571-BA9D-015585320C91}" type="presOf" srcId="{038E7D03-9EE0-4F65-AD1D-0E4A4FFA6611}" destId="{77D01140-D639-4292-9D46-E10A3F16F839}" srcOrd="1" destOrd="0" presId="urn:microsoft.com/office/officeart/2005/8/layout/process5"/>
    <dgm:cxn modelId="{A4447404-86AC-4139-98E6-3DF8F34FAE09}" srcId="{77CD4B88-8FC1-42B9-87C0-BA9BCC689A1A}" destId="{51825C1A-3EA1-4CC1-AC6E-DCC052BEF4AD}" srcOrd="5" destOrd="0" parTransId="{DA7B15B3-FBC0-4D14-A9F4-6173D119F7FD}" sibTransId="{39FF3545-ABC1-4F99-847D-8C8F315123E1}"/>
    <dgm:cxn modelId="{09AC4010-6D35-4D0C-94DF-B55C467B125F}" type="presOf" srcId="{22484BE7-1A43-4972-96FA-D9906926871C}" destId="{D8ABD948-51F9-4FC1-935E-30ECC99D007E}" srcOrd="0" destOrd="0" presId="urn:microsoft.com/office/officeart/2005/8/layout/process5"/>
    <dgm:cxn modelId="{A58A4E12-B624-4ADD-8782-BFE16BC8C86F}" type="presOf" srcId="{B56617B8-AA39-461B-821F-5B45B04AF236}" destId="{BEF238F5-6E33-45E0-9DE6-A5A2EADA8206}" srcOrd="0" destOrd="0" presId="urn:microsoft.com/office/officeart/2005/8/layout/process5"/>
    <dgm:cxn modelId="{11F9B526-0866-4C56-AB7B-F88B799C0778}" type="presOf" srcId="{71DEC443-3CAF-4AED-A130-8DBC1C8602F7}" destId="{2786BB81-31E0-46DD-AE4C-5A3BD76BBA5B}" srcOrd="0" destOrd="0" presId="urn:microsoft.com/office/officeart/2005/8/layout/process5"/>
    <dgm:cxn modelId="{88EDB92C-A6DD-4CAD-8193-E577A6451CE4}" srcId="{77CD4B88-8FC1-42B9-87C0-BA9BCC689A1A}" destId="{77879AAC-10BD-4DD4-8673-FDDFC2DBBE10}" srcOrd="6" destOrd="0" parTransId="{6D113B8C-147B-454F-BA9F-A060A342AB9F}" sibTransId="{98C74FD9-33F3-4484-8B49-04AD2942D4A1}"/>
    <dgm:cxn modelId="{53F52939-3F55-4CEB-B99E-E1997C79FC46}" srcId="{77CD4B88-8FC1-42B9-87C0-BA9BCC689A1A}" destId="{9D130328-7F52-49F1-B29F-7E7A09CDD9D3}" srcOrd="7" destOrd="0" parTransId="{6179C5CA-4EFF-4630-9103-6A3B342765D9}" sibTransId="{A1EFC4C4-4FEE-4A9E-9F61-DF306959ADE5}"/>
    <dgm:cxn modelId="{4EDFBB39-D633-4A84-B8C3-65302B217A2A}" type="presOf" srcId="{7CBE2C40-1937-43B7-B159-FF8612E8DA7E}" destId="{4172C161-3337-4E74-8761-D1E22BFF57D2}" srcOrd="1" destOrd="0" presId="urn:microsoft.com/office/officeart/2005/8/layout/process5"/>
    <dgm:cxn modelId="{58126B3C-9D25-42AE-B760-446F3CDF74E8}" srcId="{77CD4B88-8FC1-42B9-87C0-BA9BCC689A1A}" destId="{B56617B8-AA39-461B-821F-5B45B04AF236}" srcOrd="8" destOrd="0" parTransId="{3AB36832-2F0F-49F5-9708-DFCDDCFDE803}" sibTransId="{ECB1F094-4914-4EDC-A267-5031FCF05D6F}"/>
    <dgm:cxn modelId="{2634923D-9AA9-47F3-B908-279145003BBE}" type="presOf" srcId="{77879AAC-10BD-4DD4-8673-FDDFC2DBBE10}" destId="{5F5C128A-582A-4A93-99F5-8EDD516ADCD9}" srcOrd="0" destOrd="0" presId="urn:microsoft.com/office/officeart/2005/8/layout/process5"/>
    <dgm:cxn modelId="{FDE69D3E-4EC7-4A58-9CF4-CEC70F4634C5}" type="presOf" srcId="{D19CC83E-7382-4DE6-9157-9F6E7DDEC1E0}" destId="{9D50FBB9-125E-4DF7-A3F3-0AB6683C2B9B}" srcOrd="0" destOrd="0" presId="urn:microsoft.com/office/officeart/2005/8/layout/process5"/>
    <dgm:cxn modelId="{7501D45B-2CFF-4322-8563-0A078FF24F6C}" type="presOf" srcId="{A1EFC4C4-4FEE-4A9E-9F61-DF306959ADE5}" destId="{73638874-100C-4FAD-A041-98790EB9E0D4}" srcOrd="1" destOrd="0" presId="urn:microsoft.com/office/officeart/2005/8/layout/process5"/>
    <dgm:cxn modelId="{E7666C60-FED7-41BB-B6F3-7B4209685A98}" type="presOf" srcId="{9D130328-7F52-49F1-B29F-7E7A09CDD9D3}" destId="{001105AB-CFE6-4423-930A-F93907DBA7E0}" srcOrd="0" destOrd="0" presId="urn:microsoft.com/office/officeart/2005/8/layout/process5"/>
    <dgm:cxn modelId="{7979EA60-43E3-4FF1-B4F3-E9303F69DA60}" type="presOf" srcId="{26D7CDD3-37EF-48F1-99E0-5200AFFC6834}" destId="{6E34C01E-3625-4C77-97BA-6D9C0E5D14AD}" srcOrd="0" destOrd="0" presId="urn:microsoft.com/office/officeart/2005/8/layout/process5"/>
    <dgm:cxn modelId="{77771749-908C-4ACF-A08E-CD6985388E98}" type="presOf" srcId="{A1EFC4C4-4FEE-4A9E-9F61-DF306959ADE5}" destId="{3B6131FA-2C27-4617-99DB-4ECA4C2909B7}" srcOrd="0" destOrd="0" presId="urn:microsoft.com/office/officeart/2005/8/layout/process5"/>
    <dgm:cxn modelId="{E8B7624B-5F27-44C1-B1BC-B65EEDD143C0}" type="presOf" srcId="{6391CAC1-348E-4355-AB36-FC87728BCE23}" destId="{0D238341-3E80-4D2A-8FC7-7ACA771EBD60}" srcOrd="1" destOrd="0" presId="urn:microsoft.com/office/officeart/2005/8/layout/process5"/>
    <dgm:cxn modelId="{A3ABDD4C-0DD7-49D4-B92A-712942498D4A}" type="presOf" srcId="{39FF3545-ABC1-4F99-847D-8C8F315123E1}" destId="{0E123415-A1FB-4772-865D-AD1167B1BE1E}" srcOrd="1" destOrd="0" presId="urn:microsoft.com/office/officeart/2005/8/layout/process5"/>
    <dgm:cxn modelId="{DE900C6D-9D9C-46F5-ADE3-0BE3DA5F3C6C}" type="presOf" srcId="{6391CAC1-348E-4355-AB36-FC87728BCE23}" destId="{EB050A93-7D2B-4470-AEDF-4331DECD811B}" srcOrd="0" destOrd="0" presId="urn:microsoft.com/office/officeart/2005/8/layout/process5"/>
    <dgm:cxn modelId="{22A45171-EA8B-469A-8467-C334CC372B37}" type="presOf" srcId="{98C74FD9-33F3-4484-8B49-04AD2942D4A1}" destId="{D8613AE4-5A56-47F7-9066-FD881BD6A19C}" srcOrd="1" destOrd="0" presId="urn:microsoft.com/office/officeart/2005/8/layout/process5"/>
    <dgm:cxn modelId="{B81F3F5A-025D-445C-BA3F-3F827162E467}" type="presOf" srcId="{487FE46F-45E9-4377-AFDC-1837BDC73B62}" destId="{4DDDB0B7-FB2B-411E-A865-98F2A10F99F7}" srcOrd="1" destOrd="0" presId="urn:microsoft.com/office/officeart/2005/8/layout/process5"/>
    <dgm:cxn modelId="{B2040A81-ED76-46D4-8D8B-008D16D089AB}" srcId="{77CD4B88-8FC1-42B9-87C0-BA9BCC689A1A}" destId="{26D7CDD3-37EF-48F1-99E0-5200AFFC6834}" srcOrd="2" destOrd="0" parTransId="{91EB5D7F-E822-4A7F-A637-7689F9A92616}" sibTransId="{038E7D03-9EE0-4F65-AD1D-0E4A4FFA6611}"/>
    <dgm:cxn modelId="{726E9A85-46F3-41DF-9F81-8DC24B869D5A}" srcId="{77CD4B88-8FC1-42B9-87C0-BA9BCC689A1A}" destId="{D19CC83E-7382-4DE6-9157-9F6E7DDEC1E0}" srcOrd="0" destOrd="0" parTransId="{2EFD2173-1B35-4D2E-B59F-26CC4F0563C4}" sibTransId="{7CBE2C40-1937-43B7-B159-FF8612E8DA7E}"/>
    <dgm:cxn modelId="{13E2D78C-8D9C-4581-806D-A253E45DE30A}" type="presOf" srcId="{51825C1A-3EA1-4CC1-AC6E-DCC052BEF4AD}" destId="{B8D9B356-0132-4E8B-A25C-03562E5A1E9A}" srcOrd="0" destOrd="0" presId="urn:microsoft.com/office/officeart/2005/8/layout/process5"/>
    <dgm:cxn modelId="{C7BA2391-5D25-4694-9B41-9EB2BB568F06}" type="presOf" srcId="{22484BE7-1A43-4972-96FA-D9906926871C}" destId="{66BA0A0D-D773-46D6-BC20-3012AAFDF632}" srcOrd="1" destOrd="0" presId="urn:microsoft.com/office/officeart/2005/8/layout/process5"/>
    <dgm:cxn modelId="{45188692-91BE-4885-8E1B-D5145CFB69C3}" type="presOf" srcId="{038E7D03-9EE0-4F65-AD1D-0E4A4FFA6611}" destId="{E261CFD8-C3B8-4C23-85C0-E337CF32F95C}" srcOrd="0" destOrd="0" presId="urn:microsoft.com/office/officeart/2005/8/layout/process5"/>
    <dgm:cxn modelId="{8766CE9A-CE4A-4F3B-9204-71077B1C16BC}" type="presOf" srcId="{FF5B2051-943C-4DF2-9A78-6BD175EDE59F}" destId="{51F35A7A-5DB0-4128-9DEB-1FA7CFAD4A1E}" srcOrd="0" destOrd="0" presId="urn:microsoft.com/office/officeart/2005/8/layout/process5"/>
    <dgm:cxn modelId="{CDE9D79F-2DE2-426D-B8B7-03D023926229}" type="presOf" srcId="{487FE46F-45E9-4377-AFDC-1837BDC73B62}" destId="{D6669462-8A8B-42D9-93E6-4590190A8691}" srcOrd="0" destOrd="0" presId="urn:microsoft.com/office/officeart/2005/8/layout/process5"/>
    <dgm:cxn modelId="{68EAA8AB-647A-4054-8730-A7335C6181D1}" type="presOf" srcId="{98C74FD9-33F3-4484-8B49-04AD2942D4A1}" destId="{0C9B5B91-C3B1-4F0D-851F-7EA096FCA469}" srcOrd="0" destOrd="0" presId="urn:microsoft.com/office/officeart/2005/8/layout/process5"/>
    <dgm:cxn modelId="{8789EFB6-9F62-4816-83D4-064D821EC88B}" srcId="{77CD4B88-8FC1-42B9-87C0-BA9BCC689A1A}" destId="{FF5B2051-943C-4DF2-9A78-6BD175EDE59F}" srcOrd="3" destOrd="0" parTransId="{FBDDB697-969A-4197-BF32-675057516662}" sibTransId="{6391CAC1-348E-4355-AB36-FC87728BCE23}"/>
    <dgm:cxn modelId="{A25AA9B9-AEA9-4FDB-A1F1-B08C38D53677}" type="presOf" srcId="{574EDBCD-9D3E-4F92-8370-CF5EF09949A7}" destId="{6A2A463C-060E-4E8E-BEE9-B876F24FE2F7}" srcOrd="0" destOrd="0" presId="urn:microsoft.com/office/officeart/2005/8/layout/process5"/>
    <dgm:cxn modelId="{A6C704BC-BB3D-40C9-97EB-5FF09DD53340}" srcId="{77CD4B88-8FC1-42B9-87C0-BA9BCC689A1A}" destId="{574EDBCD-9D3E-4F92-8370-CF5EF09949A7}" srcOrd="4" destOrd="0" parTransId="{4F21CE7D-E8B3-42D9-B9FD-873A67BBB622}" sibTransId="{487FE46F-45E9-4377-AFDC-1837BDC73B62}"/>
    <dgm:cxn modelId="{FD9121C8-5CEF-4A5B-B8A2-CF261DF3CEEF}" type="presOf" srcId="{7CBE2C40-1937-43B7-B159-FF8612E8DA7E}" destId="{1BAFCBBF-08E1-4EFE-9DFC-C84503A799EF}" srcOrd="0" destOrd="0" presId="urn:microsoft.com/office/officeart/2005/8/layout/process5"/>
    <dgm:cxn modelId="{B96942CB-8AD9-4D18-9E29-512A136C4F42}" srcId="{77CD4B88-8FC1-42B9-87C0-BA9BCC689A1A}" destId="{71DEC443-3CAF-4AED-A130-8DBC1C8602F7}" srcOrd="1" destOrd="0" parTransId="{592FB1E2-3738-41CE-A6EA-F418D644D2B6}" sibTransId="{22484BE7-1A43-4972-96FA-D9906926871C}"/>
    <dgm:cxn modelId="{53EB0CF3-1B7B-4C57-A657-9A4F541988A1}" type="presOf" srcId="{77CD4B88-8FC1-42B9-87C0-BA9BCC689A1A}" destId="{A11008C2-B065-45EC-968B-471ADCC411BF}" srcOrd="0" destOrd="0" presId="urn:microsoft.com/office/officeart/2005/8/layout/process5"/>
    <dgm:cxn modelId="{5DAC1DF7-4EAE-4D01-9038-2CA825A7119F}" type="presOf" srcId="{39FF3545-ABC1-4F99-847D-8C8F315123E1}" destId="{F50FE003-C4DE-4CFD-AE47-B011AA0291B0}" srcOrd="0" destOrd="0" presId="urn:microsoft.com/office/officeart/2005/8/layout/process5"/>
    <dgm:cxn modelId="{04A3FA2A-3600-42DB-AC51-745CD3D61EE5}" type="presParOf" srcId="{A11008C2-B065-45EC-968B-471ADCC411BF}" destId="{9D50FBB9-125E-4DF7-A3F3-0AB6683C2B9B}" srcOrd="0" destOrd="0" presId="urn:microsoft.com/office/officeart/2005/8/layout/process5"/>
    <dgm:cxn modelId="{EC18469B-7DB0-4B51-BC52-B189AE366CDA}" type="presParOf" srcId="{A11008C2-B065-45EC-968B-471ADCC411BF}" destId="{1BAFCBBF-08E1-4EFE-9DFC-C84503A799EF}" srcOrd="1" destOrd="0" presId="urn:microsoft.com/office/officeart/2005/8/layout/process5"/>
    <dgm:cxn modelId="{D951088F-556C-4CC5-AA57-E17FE44376CB}" type="presParOf" srcId="{1BAFCBBF-08E1-4EFE-9DFC-C84503A799EF}" destId="{4172C161-3337-4E74-8761-D1E22BFF57D2}" srcOrd="0" destOrd="0" presId="urn:microsoft.com/office/officeart/2005/8/layout/process5"/>
    <dgm:cxn modelId="{4A159074-FF98-4C4B-9B8C-9D0E0BA30991}" type="presParOf" srcId="{A11008C2-B065-45EC-968B-471ADCC411BF}" destId="{2786BB81-31E0-46DD-AE4C-5A3BD76BBA5B}" srcOrd="2" destOrd="0" presId="urn:microsoft.com/office/officeart/2005/8/layout/process5"/>
    <dgm:cxn modelId="{D927C529-9EFD-46C1-B7B3-FBE9D058501E}" type="presParOf" srcId="{A11008C2-B065-45EC-968B-471ADCC411BF}" destId="{D8ABD948-51F9-4FC1-935E-30ECC99D007E}" srcOrd="3" destOrd="0" presId="urn:microsoft.com/office/officeart/2005/8/layout/process5"/>
    <dgm:cxn modelId="{8916B58E-2D5B-4C98-851D-0D6611966767}" type="presParOf" srcId="{D8ABD948-51F9-4FC1-935E-30ECC99D007E}" destId="{66BA0A0D-D773-46D6-BC20-3012AAFDF632}" srcOrd="0" destOrd="0" presId="urn:microsoft.com/office/officeart/2005/8/layout/process5"/>
    <dgm:cxn modelId="{E022806F-D5C2-40A5-A7E0-BDF589FEF63C}" type="presParOf" srcId="{A11008C2-B065-45EC-968B-471ADCC411BF}" destId="{6E34C01E-3625-4C77-97BA-6D9C0E5D14AD}" srcOrd="4" destOrd="0" presId="urn:microsoft.com/office/officeart/2005/8/layout/process5"/>
    <dgm:cxn modelId="{D25A1449-C68A-4079-BCD6-B845DAD62B1D}" type="presParOf" srcId="{A11008C2-B065-45EC-968B-471ADCC411BF}" destId="{E261CFD8-C3B8-4C23-85C0-E337CF32F95C}" srcOrd="5" destOrd="0" presId="urn:microsoft.com/office/officeart/2005/8/layout/process5"/>
    <dgm:cxn modelId="{831D4BE5-F733-400B-8DC7-77CEC720DDFF}" type="presParOf" srcId="{E261CFD8-C3B8-4C23-85C0-E337CF32F95C}" destId="{77D01140-D639-4292-9D46-E10A3F16F839}" srcOrd="0" destOrd="0" presId="urn:microsoft.com/office/officeart/2005/8/layout/process5"/>
    <dgm:cxn modelId="{1313C3A2-FDCA-44BA-B86A-FD4013A662C3}" type="presParOf" srcId="{A11008C2-B065-45EC-968B-471ADCC411BF}" destId="{51F35A7A-5DB0-4128-9DEB-1FA7CFAD4A1E}" srcOrd="6" destOrd="0" presId="urn:microsoft.com/office/officeart/2005/8/layout/process5"/>
    <dgm:cxn modelId="{4C72CD6D-E8AE-41B8-86AA-EAC13F2033BA}" type="presParOf" srcId="{A11008C2-B065-45EC-968B-471ADCC411BF}" destId="{EB050A93-7D2B-4470-AEDF-4331DECD811B}" srcOrd="7" destOrd="0" presId="urn:microsoft.com/office/officeart/2005/8/layout/process5"/>
    <dgm:cxn modelId="{52401855-EB7F-4735-A8F1-FC3823DCC503}" type="presParOf" srcId="{EB050A93-7D2B-4470-AEDF-4331DECD811B}" destId="{0D238341-3E80-4D2A-8FC7-7ACA771EBD60}" srcOrd="0" destOrd="0" presId="urn:microsoft.com/office/officeart/2005/8/layout/process5"/>
    <dgm:cxn modelId="{98D5DCEA-D353-4876-9D3E-9B1901FBEAC1}" type="presParOf" srcId="{A11008C2-B065-45EC-968B-471ADCC411BF}" destId="{6A2A463C-060E-4E8E-BEE9-B876F24FE2F7}" srcOrd="8" destOrd="0" presId="urn:microsoft.com/office/officeart/2005/8/layout/process5"/>
    <dgm:cxn modelId="{28559AAD-EFB6-4956-BC61-79C86BA6378B}" type="presParOf" srcId="{A11008C2-B065-45EC-968B-471ADCC411BF}" destId="{D6669462-8A8B-42D9-93E6-4590190A8691}" srcOrd="9" destOrd="0" presId="urn:microsoft.com/office/officeart/2005/8/layout/process5"/>
    <dgm:cxn modelId="{2E1CB686-BF5A-4B2E-9E8B-1212C1160ED1}" type="presParOf" srcId="{D6669462-8A8B-42D9-93E6-4590190A8691}" destId="{4DDDB0B7-FB2B-411E-A865-98F2A10F99F7}" srcOrd="0" destOrd="0" presId="urn:microsoft.com/office/officeart/2005/8/layout/process5"/>
    <dgm:cxn modelId="{5B1C4F21-AD05-4D2D-80AA-98DA4CB0E584}" type="presParOf" srcId="{A11008C2-B065-45EC-968B-471ADCC411BF}" destId="{B8D9B356-0132-4E8B-A25C-03562E5A1E9A}" srcOrd="10" destOrd="0" presId="urn:microsoft.com/office/officeart/2005/8/layout/process5"/>
    <dgm:cxn modelId="{7831F666-DAED-4FBD-A944-30A4F707C4F5}" type="presParOf" srcId="{A11008C2-B065-45EC-968B-471ADCC411BF}" destId="{F50FE003-C4DE-4CFD-AE47-B011AA0291B0}" srcOrd="11" destOrd="0" presId="urn:microsoft.com/office/officeart/2005/8/layout/process5"/>
    <dgm:cxn modelId="{69B4E18C-E7A3-49B7-8FBA-A28C8A4F4395}" type="presParOf" srcId="{F50FE003-C4DE-4CFD-AE47-B011AA0291B0}" destId="{0E123415-A1FB-4772-865D-AD1167B1BE1E}" srcOrd="0" destOrd="0" presId="urn:microsoft.com/office/officeart/2005/8/layout/process5"/>
    <dgm:cxn modelId="{F307D459-3C28-43A5-8258-576D88990077}" type="presParOf" srcId="{A11008C2-B065-45EC-968B-471ADCC411BF}" destId="{5F5C128A-582A-4A93-99F5-8EDD516ADCD9}" srcOrd="12" destOrd="0" presId="urn:microsoft.com/office/officeart/2005/8/layout/process5"/>
    <dgm:cxn modelId="{5096B43A-C5A8-4338-A85D-BB5E5B8265FA}" type="presParOf" srcId="{A11008C2-B065-45EC-968B-471ADCC411BF}" destId="{0C9B5B91-C3B1-4F0D-851F-7EA096FCA469}" srcOrd="13" destOrd="0" presId="urn:microsoft.com/office/officeart/2005/8/layout/process5"/>
    <dgm:cxn modelId="{633FDE04-8D5B-4ABF-8687-6C691B30887F}" type="presParOf" srcId="{0C9B5B91-C3B1-4F0D-851F-7EA096FCA469}" destId="{D8613AE4-5A56-47F7-9066-FD881BD6A19C}" srcOrd="0" destOrd="0" presId="urn:microsoft.com/office/officeart/2005/8/layout/process5"/>
    <dgm:cxn modelId="{67208DD3-1167-46D2-AD53-8426A8B66E18}" type="presParOf" srcId="{A11008C2-B065-45EC-968B-471ADCC411BF}" destId="{001105AB-CFE6-4423-930A-F93907DBA7E0}" srcOrd="14" destOrd="0" presId="urn:microsoft.com/office/officeart/2005/8/layout/process5"/>
    <dgm:cxn modelId="{883F53B3-7EBA-47A0-BA09-46E21A6A63C4}" type="presParOf" srcId="{A11008C2-B065-45EC-968B-471ADCC411BF}" destId="{3B6131FA-2C27-4617-99DB-4ECA4C2909B7}" srcOrd="15" destOrd="0" presId="urn:microsoft.com/office/officeart/2005/8/layout/process5"/>
    <dgm:cxn modelId="{B648DE4A-7F14-46BC-B395-71454A76EE30}" type="presParOf" srcId="{3B6131FA-2C27-4617-99DB-4ECA4C2909B7}" destId="{73638874-100C-4FAD-A041-98790EB9E0D4}" srcOrd="0" destOrd="0" presId="urn:microsoft.com/office/officeart/2005/8/layout/process5"/>
    <dgm:cxn modelId="{8D8F44B1-3023-44DC-8ED7-86A01E576F39}" type="presParOf" srcId="{A11008C2-B065-45EC-968B-471ADCC411BF}" destId="{BEF238F5-6E33-45E0-9DE6-A5A2EADA8206}"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0FBB9-125E-4DF7-A3F3-0AB6683C2B9B}">
      <dsp:nvSpPr>
        <dsp:cNvPr id="0" name=""/>
        <dsp:cNvSpPr/>
      </dsp:nvSpPr>
      <dsp:spPr>
        <a:xfrm>
          <a:off x="6269" y="125213"/>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Project Development and Feasibility Study</a:t>
          </a:r>
          <a:endParaRPr lang="en-US" sz="1700" kern="1200" dirty="0"/>
        </a:p>
      </dsp:txBody>
      <dsp:txXfrm>
        <a:off x="39202" y="158146"/>
        <a:ext cx="1808160" cy="1058550"/>
      </dsp:txXfrm>
    </dsp:sp>
    <dsp:sp modelId="{1BAFCBBF-08E1-4EFE-9DFC-C84503A799EF}">
      <dsp:nvSpPr>
        <dsp:cNvPr id="0" name=""/>
        <dsp:cNvSpPr/>
      </dsp:nvSpPr>
      <dsp:spPr>
        <a:xfrm>
          <a:off x="2045211" y="455042"/>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45211" y="547994"/>
        <a:ext cx="278105" cy="278854"/>
      </dsp:txXfrm>
    </dsp:sp>
    <dsp:sp modelId="{2786BB81-31E0-46DD-AE4C-5A3BD76BBA5B}">
      <dsp:nvSpPr>
        <dsp:cNvPr id="0" name=""/>
        <dsp:cNvSpPr/>
      </dsp:nvSpPr>
      <dsp:spPr>
        <a:xfrm>
          <a:off x="2629907" y="125213"/>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Legal and Regulatory Framework</a:t>
          </a:r>
          <a:endParaRPr lang="en-US" sz="1700" kern="1200" dirty="0"/>
        </a:p>
      </dsp:txBody>
      <dsp:txXfrm>
        <a:off x="2662840" y="158146"/>
        <a:ext cx="1808160" cy="1058550"/>
      </dsp:txXfrm>
    </dsp:sp>
    <dsp:sp modelId="{D8ABD948-51F9-4FC1-935E-30ECC99D007E}">
      <dsp:nvSpPr>
        <dsp:cNvPr id="0" name=""/>
        <dsp:cNvSpPr/>
      </dsp:nvSpPr>
      <dsp:spPr>
        <a:xfrm>
          <a:off x="4668848" y="455042"/>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68848" y="547994"/>
        <a:ext cx="278105" cy="278854"/>
      </dsp:txXfrm>
    </dsp:sp>
    <dsp:sp modelId="{6E34C01E-3625-4C77-97BA-6D9C0E5D14AD}">
      <dsp:nvSpPr>
        <dsp:cNvPr id="0" name=""/>
        <dsp:cNvSpPr/>
      </dsp:nvSpPr>
      <dsp:spPr>
        <a:xfrm>
          <a:off x="5253545" y="125213"/>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Project Structure</a:t>
          </a:r>
          <a:endParaRPr lang="en-US" sz="1700" kern="1200" dirty="0"/>
        </a:p>
      </dsp:txBody>
      <dsp:txXfrm>
        <a:off x="5286478" y="158146"/>
        <a:ext cx="1808160" cy="1058550"/>
      </dsp:txXfrm>
    </dsp:sp>
    <dsp:sp modelId="{E261CFD8-C3B8-4C23-85C0-E337CF32F95C}">
      <dsp:nvSpPr>
        <dsp:cNvPr id="0" name=""/>
        <dsp:cNvSpPr/>
      </dsp:nvSpPr>
      <dsp:spPr>
        <a:xfrm rot="5400000">
          <a:off x="5991911" y="1380811"/>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6051131" y="1414543"/>
        <a:ext cx="278854" cy="278105"/>
      </dsp:txXfrm>
    </dsp:sp>
    <dsp:sp modelId="{51F35A7A-5DB0-4128-9DEB-1FA7CFAD4A1E}">
      <dsp:nvSpPr>
        <dsp:cNvPr id="0" name=""/>
        <dsp:cNvSpPr/>
      </dsp:nvSpPr>
      <dsp:spPr>
        <a:xfrm>
          <a:off x="5253545" y="1999240"/>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Consortium Formation</a:t>
          </a:r>
          <a:endParaRPr lang="en-US" sz="1700" kern="1200" dirty="0"/>
        </a:p>
      </dsp:txBody>
      <dsp:txXfrm>
        <a:off x="5286478" y="2032173"/>
        <a:ext cx="1808160" cy="1058550"/>
      </dsp:txXfrm>
    </dsp:sp>
    <dsp:sp modelId="{EB050A93-7D2B-4470-AEDF-4331DECD811B}">
      <dsp:nvSpPr>
        <dsp:cNvPr id="0" name=""/>
        <dsp:cNvSpPr/>
      </dsp:nvSpPr>
      <dsp:spPr>
        <a:xfrm rot="10800000">
          <a:off x="4691337" y="2329069"/>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810525" y="2422021"/>
        <a:ext cx="278105" cy="278854"/>
      </dsp:txXfrm>
    </dsp:sp>
    <dsp:sp modelId="{6A2A463C-060E-4E8E-BEE9-B876F24FE2F7}">
      <dsp:nvSpPr>
        <dsp:cNvPr id="0" name=""/>
        <dsp:cNvSpPr/>
      </dsp:nvSpPr>
      <dsp:spPr>
        <a:xfrm>
          <a:off x="2629907" y="1999240"/>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a:t>Financial Modelling</a:t>
          </a:r>
          <a:endParaRPr lang="en-US" sz="1700" kern="1200"/>
        </a:p>
      </dsp:txBody>
      <dsp:txXfrm>
        <a:off x="2662840" y="2032173"/>
        <a:ext cx="1808160" cy="1058550"/>
      </dsp:txXfrm>
    </dsp:sp>
    <dsp:sp modelId="{D6669462-8A8B-42D9-93E6-4590190A8691}">
      <dsp:nvSpPr>
        <dsp:cNvPr id="0" name=""/>
        <dsp:cNvSpPr/>
      </dsp:nvSpPr>
      <dsp:spPr>
        <a:xfrm rot="10800000">
          <a:off x="2067699" y="2329069"/>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186887" y="2422021"/>
        <a:ext cx="278105" cy="278854"/>
      </dsp:txXfrm>
    </dsp:sp>
    <dsp:sp modelId="{B8D9B356-0132-4E8B-A25C-03562E5A1E9A}">
      <dsp:nvSpPr>
        <dsp:cNvPr id="0" name=""/>
        <dsp:cNvSpPr/>
      </dsp:nvSpPr>
      <dsp:spPr>
        <a:xfrm>
          <a:off x="6269" y="1999240"/>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a:t>Equity Investment</a:t>
          </a:r>
          <a:endParaRPr lang="en-US" sz="1700" kern="1200"/>
        </a:p>
      </dsp:txBody>
      <dsp:txXfrm>
        <a:off x="39202" y="2032173"/>
        <a:ext cx="1808160" cy="1058550"/>
      </dsp:txXfrm>
    </dsp:sp>
    <dsp:sp modelId="{F50FE003-C4DE-4CFD-AE47-B011AA0291B0}">
      <dsp:nvSpPr>
        <dsp:cNvPr id="0" name=""/>
        <dsp:cNvSpPr/>
      </dsp:nvSpPr>
      <dsp:spPr>
        <a:xfrm rot="5400000">
          <a:off x="744636" y="3254838"/>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803856" y="3288570"/>
        <a:ext cx="278854" cy="278105"/>
      </dsp:txXfrm>
    </dsp:sp>
    <dsp:sp modelId="{5F5C128A-582A-4A93-99F5-8EDD516ADCD9}">
      <dsp:nvSpPr>
        <dsp:cNvPr id="0" name=""/>
        <dsp:cNvSpPr/>
      </dsp:nvSpPr>
      <dsp:spPr>
        <a:xfrm>
          <a:off x="6269" y="3873267"/>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Debt Financing</a:t>
          </a:r>
          <a:endParaRPr lang="en-US" sz="1700" kern="1200" dirty="0"/>
        </a:p>
      </dsp:txBody>
      <dsp:txXfrm>
        <a:off x="39202" y="3906200"/>
        <a:ext cx="1808160" cy="1058550"/>
      </dsp:txXfrm>
    </dsp:sp>
    <dsp:sp modelId="{0C9B5B91-C3B1-4F0D-851F-7EA096FCA469}">
      <dsp:nvSpPr>
        <dsp:cNvPr id="0" name=""/>
        <dsp:cNvSpPr/>
      </dsp:nvSpPr>
      <dsp:spPr>
        <a:xfrm>
          <a:off x="2045211" y="4203096"/>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45211" y="4296048"/>
        <a:ext cx="278105" cy="278854"/>
      </dsp:txXfrm>
    </dsp:sp>
    <dsp:sp modelId="{001105AB-CFE6-4423-930A-F93907DBA7E0}">
      <dsp:nvSpPr>
        <dsp:cNvPr id="0" name=""/>
        <dsp:cNvSpPr/>
      </dsp:nvSpPr>
      <dsp:spPr>
        <a:xfrm>
          <a:off x="2629907" y="3873267"/>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Government Support and Incentives</a:t>
          </a:r>
          <a:endParaRPr lang="en-US" sz="1700" kern="1200" dirty="0"/>
        </a:p>
      </dsp:txBody>
      <dsp:txXfrm>
        <a:off x="2662840" y="3906200"/>
        <a:ext cx="1808160" cy="1058550"/>
      </dsp:txXfrm>
    </dsp:sp>
    <dsp:sp modelId="{3B6131FA-2C27-4617-99DB-4ECA4C2909B7}">
      <dsp:nvSpPr>
        <dsp:cNvPr id="0" name=""/>
        <dsp:cNvSpPr/>
      </dsp:nvSpPr>
      <dsp:spPr>
        <a:xfrm>
          <a:off x="4668848" y="4203096"/>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68848" y="4296048"/>
        <a:ext cx="278105" cy="278854"/>
      </dsp:txXfrm>
    </dsp:sp>
    <dsp:sp modelId="{BEF238F5-6E33-45E0-9DE6-A5A2EADA8206}">
      <dsp:nvSpPr>
        <dsp:cNvPr id="0" name=""/>
        <dsp:cNvSpPr/>
      </dsp:nvSpPr>
      <dsp:spPr>
        <a:xfrm>
          <a:off x="5253545" y="3873267"/>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Offtake Agreements</a:t>
          </a:r>
          <a:endParaRPr lang="en-US" sz="1700" kern="1200" dirty="0"/>
        </a:p>
      </dsp:txBody>
      <dsp:txXfrm>
        <a:off x="5286478" y="3906200"/>
        <a:ext cx="1808160" cy="1058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0C74E-97D3-4BFF-94C2-7097D9E044D0}">
      <dsp:nvSpPr>
        <dsp:cNvPr id="0" name=""/>
        <dsp:cNvSpPr/>
      </dsp:nvSpPr>
      <dsp:spPr>
        <a:xfrm>
          <a:off x="922491" y="20591"/>
          <a:ext cx="974850" cy="97485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06938-7256-4952-889D-30CB43BE3799}">
      <dsp:nvSpPr>
        <dsp:cNvPr id="0" name=""/>
        <dsp:cNvSpPr/>
      </dsp:nvSpPr>
      <dsp:spPr>
        <a:xfrm>
          <a:off x="1127210" y="225309"/>
          <a:ext cx="565413" cy="5654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463CC-B7FD-42B2-B834-CA80725957DA}">
      <dsp:nvSpPr>
        <dsp:cNvPr id="0" name=""/>
        <dsp:cNvSpPr/>
      </dsp:nvSpPr>
      <dsp:spPr>
        <a:xfrm>
          <a:off x="2106239" y="20591"/>
          <a:ext cx="2297863" cy="97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Fossil Fuel Power Plants</a:t>
          </a:r>
          <a:endParaRPr lang="en-US" sz="2000" kern="1200" dirty="0"/>
        </a:p>
      </dsp:txBody>
      <dsp:txXfrm>
        <a:off x="2106239" y="20591"/>
        <a:ext cx="2297863" cy="974850"/>
      </dsp:txXfrm>
    </dsp:sp>
    <dsp:sp modelId="{3D3B50C7-9D85-48B7-A3CF-B438E463BF5D}">
      <dsp:nvSpPr>
        <dsp:cNvPr id="0" name=""/>
        <dsp:cNvSpPr/>
      </dsp:nvSpPr>
      <dsp:spPr>
        <a:xfrm>
          <a:off x="4804487" y="20591"/>
          <a:ext cx="974850" cy="97485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2C23E-DEDD-4080-B068-860E6EC620B1}">
      <dsp:nvSpPr>
        <dsp:cNvPr id="0" name=""/>
        <dsp:cNvSpPr/>
      </dsp:nvSpPr>
      <dsp:spPr>
        <a:xfrm>
          <a:off x="5009206" y="225309"/>
          <a:ext cx="565413" cy="5654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E3C200-280D-4881-B35E-833318710BBE}">
      <dsp:nvSpPr>
        <dsp:cNvPr id="0" name=""/>
        <dsp:cNvSpPr/>
      </dsp:nvSpPr>
      <dsp:spPr>
        <a:xfrm>
          <a:off x="5988235" y="20591"/>
          <a:ext cx="2297863" cy="97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Large, established banks and financial institutions</a:t>
          </a:r>
          <a:endParaRPr lang="en-US" sz="2000" kern="1200"/>
        </a:p>
      </dsp:txBody>
      <dsp:txXfrm>
        <a:off x="5988235" y="20591"/>
        <a:ext cx="2297863" cy="974850"/>
      </dsp:txXfrm>
    </dsp:sp>
    <dsp:sp modelId="{BEC95F3A-5B8A-4A61-94E7-B8A62EEDF45C}">
      <dsp:nvSpPr>
        <dsp:cNvPr id="0" name=""/>
        <dsp:cNvSpPr/>
      </dsp:nvSpPr>
      <dsp:spPr>
        <a:xfrm>
          <a:off x="922491" y="1759343"/>
          <a:ext cx="974850" cy="97485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F94E1-B5E6-4543-B2D1-06496BEAB00F}">
      <dsp:nvSpPr>
        <dsp:cNvPr id="0" name=""/>
        <dsp:cNvSpPr/>
      </dsp:nvSpPr>
      <dsp:spPr>
        <a:xfrm>
          <a:off x="1127210" y="1964062"/>
          <a:ext cx="565413" cy="5654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90A25-4380-4662-A173-BD8E782A7BE7}">
      <dsp:nvSpPr>
        <dsp:cNvPr id="0" name=""/>
        <dsp:cNvSpPr/>
      </dsp:nvSpPr>
      <dsp:spPr>
        <a:xfrm>
          <a:off x="2106239" y="1759343"/>
          <a:ext cx="2297863" cy="97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Long-Term Power Purchase Agreements (PPAs)</a:t>
          </a:r>
          <a:endParaRPr lang="en-US" sz="2000" kern="1200" dirty="0"/>
        </a:p>
      </dsp:txBody>
      <dsp:txXfrm>
        <a:off x="2106239" y="1759343"/>
        <a:ext cx="2297863" cy="974850"/>
      </dsp:txXfrm>
    </dsp:sp>
    <dsp:sp modelId="{567C3ECD-8FC9-4C51-87DA-C5482ABA873B}">
      <dsp:nvSpPr>
        <dsp:cNvPr id="0" name=""/>
        <dsp:cNvSpPr/>
      </dsp:nvSpPr>
      <dsp:spPr>
        <a:xfrm>
          <a:off x="4804487" y="1759343"/>
          <a:ext cx="974850" cy="97485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F22775-4C9E-4C11-84CD-E66B08B8B8FE}">
      <dsp:nvSpPr>
        <dsp:cNvPr id="0" name=""/>
        <dsp:cNvSpPr/>
      </dsp:nvSpPr>
      <dsp:spPr>
        <a:xfrm>
          <a:off x="5009206" y="1964062"/>
          <a:ext cx="565413" cy="5654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95CE0-EDF9-498F-903F-C3D5C7B72C1C}">
      <dsp:nvSpPr>
        <dsp:cNvPr id="0" name=""/>
        <dsp:cNvSpPr/>
      </dsp:nvSpPr>
      <dsp:spPr>
        <a:xfrm>
          <a:off x="5988235" y="1759343"/>
          <a:ext cx="2297863" cy="97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solidFill>
                <a:schemeClr val="tx1"/>
              </a:solidFill>
            </a:rPr>
            <a:t>Fossil Fuel Subsidies</a:t>
          </a:r>
          <a:endParaRPr lang="en-US" sz="2000" kern="1200" dirty="0">
            <a:solidFill>
              <a:schemeClr val="tx1"/>
            </a:solidFill>
          </a:endParaRPr>
        </a:p>
      </dsp:txBody>
      <dsp:txXfrm>
        <a:off x="5988235" y="1759343"/>
        <a:ext cx="2297863" cy="974850"/>
      </dsp:txXfrm>
    </dsp:sp>
    <dsp:sp modelId="{C961528B-AC88-42A7-AE8B-1A9525C4D012}">
      <dsp:nvSpPr>
        <dsp:cNvPr id="0" name=""/>
        <dsp:cNvSpPr/>
      </dsp:nvSpPr>
      <dsp:spPr>
        <a:xfrm>
          <a:off x="922491" y="3498095"/>
          <a:ext cx="974850" cy="97485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4AD713-2CB6-472E-BEA6-D1246A44D40F}">
      <dsp:nvSpPr>
        <dsp:cNvPr id="0" name=""/>
        <dsp:cNvSpPr/>
      </dsp:nvSpPr>
      <dsp:spPr>
        <a:xfrm>
          <a:off x="1127210" y="3702814"/>
          <a:ext cx="565413" cy="5654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064411-9F91-4D52-BB08-C075F60AF755}">
      <dsp:nvSpPr>
        <dsp:cNvPr id="0" name=""/>
        <dsp:cNvSpPr/>
      </dsp:nvSpPr>
      <dsp:spPr>
        <a:xfrm>
          <a:off x="2106239" y="3498095"/>
          <a:ext cx="2297863" cy="97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Single-Sourced Fuel Supply</a:t>
          </a:r>
          <a:endParaRPr lang="en-US" sz="2000" kern="1200" dirty="0"/>
        </a:p>
      </dsp:txBody>
      <dsp:txXfrm>
        <a:off x="2106239" y="3498095"/>
        <a:ext cx="2297863" cy="974850"/>
      </dsp:txXfrm>
    </dsp:sp>
    <dsp:sp modelId="{46F7B7FA-1E18-4A06-8815-2BA35C4D50DB}">
      <dsp:nvSpPr>
        <dsp:cNvPr id="0" name=""/>
        <dsp:cNvSpPr/>
      </dsp:nvSpPr>
      <dsp:spPr>
        <a:xfrm>
          <a:off x="4804487" y="3498095"/>
          <a:ext cx="974850" cy="97485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658C2-A0BF-4EE5-AA97-EC5D3A9B0522}">
      <dsp:nvSpPr>
        <dsp:cNvPr id="0" name=""/>
        <dsp:cNvSpPr/>
      </dsp:nvSpPr>
      <dsp:spPr>
        <a:xfrm>
          <a:off x="5009206" y="3702814"/>
          <a:ext cx="565413" cy="56541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1C5805-F343-4AB7-B876-5824143E2F48}">
      <dsp:nvSpPr>
        <dsp:cNvPr id="0" name=""/>
        <dsp:cNvSpPr/>
      </dsp:nvSpPr>
      <dsp:spPr>
        <a:xfrm>
          <a:off x="5988235" y="3498095"/>
          <a:ext cx="2297863" cy="974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Centralized Generation</a:t>
          </a:r>
          <a:endParaRPr lang="en-US" sz="2000" kern="1200" dirty="0"/>
        </a:p>
      </dsp:txBody>
      <dsp:txXfrm>
        <a:off x="5988235" y="3498095"/>
        <a:ext cx="2297863" cy="974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0C74E-97D3-4BFF-94C2-7097D9E044D0}">
      <dsp:nvSpPr>
        <dsp:cNvPr id="0" name=""/>
        <dsp:cNvSpPr/>
      </dsp:nvSpPr>
      <dsp:spPr>
        <a:xfrm>
          <a:off x="209143" y="509561"/>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06938-7256-4952-889D-30CB43BE3799}">
      <dsp:nvSpPr>
        <dsp:cNvPr id="0" name=""/>
        <dsp:cNvSpPr/>
      </dsp:nvSpPr>
      <dsp:spPr>
        <a:xfrm>
          <a:off x="377544" y="677961"/>
          <a:ext cx="465106" cy="4651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463CC-B7FD-42B2-B834-CA80725957DA}">
      <dsp:nvSpPr>
        <dsp:cNvPr id="0" name=""/>
        <dsp:cNvSpPr/>
      </dsp:nvSpPr>
      <dsp:spPr>
        <a:xfrm>
          <a:off x="1182888" y="509561"/>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Renewable Energy Projects</a:t>
          </a:r>
          <a:endParaRPr lang="en-US" sz="1500" kern="1200" dirty="0"/>
        </a:p>
      </dsp:txBody>
      <dsp:txXfrm>
        <a:off x="1182888" y="509561"/>
        <a:ext cx="1890211" cy="801907"/>
      </dsp:txXfrm>
    </dsp:sp>
    <dsp:sp modelId="{3D3B50C7-9D85-48B7-A3CF-B438E463BF5D}">
      <dsp:nvSpPr>
        <dsp:cNvPr id="0" name=""/>
        <dsp:cNvSpPr/>
      </dsp:nvSpPr>
      <dsp:spPr>
        <a:xfrm>
          <a:off x="3402454" y="509561"/>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2C23E-DEDD-4080-B068-860E6EC620B1}">
      <dsp:nvSpPr>
        <dsp:cNvPr id="0" name=""/>
        <dsp:cNvSpPr/>
      </dsp:nvSpPr>
      <dsp:spPr>
        <a:xfrm>
          <a:off x="3570855" y="677961"/>
          <a:ext cx="465106" cy="4651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E3C200-280D-4881-B35E-833318710BBE}">
      <dsp:nvSpPr>
        <dsp:cNvPr id="0" name=""/>
        <dsp:cNvSpPr/>
      </dsp:nvSpPr>
      <dsp:spPr>
        <a:xfrm>
          <a:off x="4376199" y="509561"/>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Diverse Sources of Funding</a:t>
          </a:r>
          <a:endParaRPr lang="en-US" sz="1500" kern="1200" dirty="0"/>
        </a:p>
      </dsp:txBody>
      <dsp:txXfrm>
        <a:off x="4376199" y="509561"/>
        <a:ext cx="1890211" cy="801907"/>
      </dsp:txXfrm>
    </dsp:sp>
    <dsp:sp modelId="{BEC95F3A-5B8A-4A61-94E7-B8A62EEDF45C}">
      <dsp:nvSpPr>
        <dsp:cNvPr id="0" name=""/>
        <dsp:cNvSpPr/>
      </dsp:nvSpPr>
      <dsp:spPr>
        <a:xfrm>
          <a:off x="6595765" y="509561"/>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F94E1-B5E6-4543-B2D1-06496BEAB00F}">
      <dsp:nvSpPr>
        <dsp:cNvPr id="0" name=""/>
        <dsp:cNvSpPr/>
      </dsp:nvSpPr>
      <dsp:spPr>
        <a:xfrm>
          <a:off x="6764166" y="677961"/>
          <a:ext cx="465106" cy="4651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90A25-4380-4662-A173-BD8E782A7BE7}">
      <dsp:nvSpPr>
        <dsp:cNvPr id="0" name=""/>
        <dsp:cNvSpPr/>
      </dsp:nvSpPr>
      <dsp:spPr>
        <a:xfrm>
          <a:off x="7569510" y="509561"/>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Merchant and Corporate PPAs / Market-Based Pricing</a:t>
          </a:r>
          <a:endParaRPr lang="en-US" sz="1500" kern="1200" dirty="0"/>
        </a:p>
      </dsp:txBody>
      <dsp:txXfrm>
        <a:off x="7569510" y="509561"/>
        <a:ext cx="1890211" cy="801907"/>
      </dsp:txXfrm>
    </dsp:sp>
    <dsp:sp modelId="{567C3ECD-8FC9-4C51-87DA-C5482ABA873B}">
      <dsp:nvSpPr>
        <dsp:cNvPr id="0" name=""/>
        <dsp:cNvSpPr/>
      </dsp:nvSpPr>
      <dsp:spPr>
        <a:xfrm>
          <a:off x="209143" y="2193626"/>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F22775-4C9E-4C11-84CD-E66B08B8B8FE}">
      <dsp:nvSpPr>
        <dsp:cNvPr id="0" name=""/>
        <dsp:cNvSpPr/>
      </dsp:nvSpPr>
      <dsp:spPr>
        <a:xfrm>
          <a:off x="377544" y="2362026"/>
          <a:ext cx="465106" cy="4651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95CE0-EDF9-498F-903F-C3D5C7B72C1C}">
      <dsp:nvSpPr>
        <dsp:cNvPr id="0" name=""/>
        <dsp:cNvSpPr/>
      </dsp:nvSpPr>
      <dsp:spPr>
        <a:xfrm>
          <a:off x="1182888" y="2193626"/>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a:t>Government Subsidies and Incentives</a:t>
          </a:r>
          <a:endParaRPr lang="en-US" sz="1500" kern="1200"/>
        </a:p>
      </dsp:txBody>
      <dsp:txXfrm>
        <a:off x="1182888" y="2193626"/>
        <a:ext cx="1890211" cy="801907"/>
      </dsp:txXfrm>
    </dsp:sp>
    <dsp:sp modelId="{C961528B-AC88-42A7-AE8B-1A9525C4D012}">
      <dsp:nvSpPr>
        <dsp:cNvPr id="0" name=""/>
        <dsp:cNvSpPr/>
      </dsp:nvSpPr>
      <dsp:spPr>
        <a:xfrm>
          <a:off x="3402454" y="2193626"/>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4AD713-2CB6-472E-BEA6-D1246A44D40F}">
      <dsp:nvSpPr>
        <dsp:cNvPr id="0" name=""/>
        <dsp:cNvSpPr/>
      </dsp:nvSpPr>
      <dsp:spPr>
        <a:xfrm>
          <a:off x="3570855" y="2362026"/>
          <a:ext cx="465106" cy="4651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064411-9F91-4D52-BB08-C075F60AF755}">
      <dsp:nvSpPr>
        <dsp:cNvPr id="0" name=""/>
        <dsp:cNvSpPr/>
      </dsp:nvSpPr>
      <dsp:spPr>
        <a:xfrm>
          <a:off x="4376199" y="2193626"/>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Technological Advancements</a:t>
          </a:r>
          <a:endParaRPr lang="en-US" sz="1500" kern="1200" dirty="0"/>
        </a:p>
      </dsp:txBody>
      <dsp:txXfrm>
        <a:off x="4376199" y="2193626"/>
        <a:ext cx="1890211" cy="801907"/>
      </dsp:txXfrm>
    </dsp:sp>
    <dsp:sp modelId="{46F7B7FA-1E18-4A06-8815-2BA35C4D50DB}">
      <dsp:nvSpPr>
        <dsp:cNvPr id="0" name=""/>
        <dsp:cNvSpPr/>
      </dsp:nvSpPr>
      <dsp:spPr>
        <a:xfrm>
          <a:off x="6595765" y="2193626"/>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658C2-A0BF-4EE5-AA97-EC5D3A9B0522}">
      <dsp:nvSpPr>
        <dsp:cNvPr id="0" name=""/>
        <dsp:cNvSpPr/>
      </dsp:nvSpPr>
      <dsp:spPr>
        <a:xfrm>
          <a:off x="6764166" y="2362026"/>
          <a:ext cx="465106" cy="46510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1C5805-F343-4AB7-B876-5824143E2F48}">
      <dsp:nvSpPr>
        <dsp:cNvPr id="0" name=""/>
        <dsp:cNvSpPr/>
      </dsp:nvSpPr>
      <dsp:spPr>
        <a:xfrm>
          <a:off x="7569510" y="2193626"/>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Decentralized Generation</a:t>
          </a:r>
          <a:endParaRPr lang="en-US" sz="1500" kern="1200" dirty="0"/>
        </a:p>
      </dsp:txBody>
      <dsp:txXfrm>
        <a:off x="7569510" y="2193626"/>
        <a:ext cx="1890211" cy="801907"/>
      </dsp:txXfrm>
    </dsp:sp>
    <dsp:sp modelId="{BF4BFD5F-75D4-455D-9E49-EC392D7E2CA4}">
      <dsp:nvSpPr>
        <dsp:cNvPr id="0" name=""/>
        <dsp:cNvSpPr/>
      </dsp:nvSpPr>
      <dsp:spPr>
        <a:xfrm>
          <a:off x="209143" y="3877691"/>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EFAB94-AD47-494C-B661-B30CE30727D5}">
      <dsp:nvSpPr>
        <dsp:cNvPr id="0" name=""/>
        <dsp:cNvSpPr/>
      </dsp:nvSpPr>
      <dsp:spPr>
        <a:xfrm>
          <a:off x="377544" y="4046091"/>
          <a:ext cx="465106" cy="46510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9A0299-426C-4A52-9B66-AD0AC3CF68A1}">
      <dsp:nvSpPr>
        <dsp:cNvPr id="0" name=""/>
        <dsp:cNvSpPr/>
      </dsp:nvSpPr>
      <dsp:spPr>
        <a:xfrm>
          <a:off x="1182888" y="3877691"/>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Government Policies </a:t>
          </a:r>
        </a:p>
      </dsp:txBody>
      <dsp:txXfrm>
        <a:off x="1182888" y="3877691"/>
        <a:ext cx="1890211" cy="801907"/>
      </dsp:txXfrm>
    </dsp:sp>
    <dsp:sp modelId="{534A979F-6873-44DC-A6C9-E78942E4540D}">
      <dsp:nvSpPr>
        <dsp:cNvPr id="0" name=""/>
        <dsp:cNvSpPr/>
      </dsp:nvSpPr>
      <dsp:spPr>
        <a:xfrm>
          <a:off x="3402454" y="3877691"/>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C7E6B-59E9-4614-9D40-056C9CFE5F9A}">
      <dsp:nvSpPr>
        <dsp:cNvPr id="0" name=""/>
        <dsp:cNvSpPr/>
      </dsp:nvSpPr>
      <dsp:spPr>
        <a:xfrm>
          <a:off x="3570855" y="4046091"/>
          <a:ext cx="465106" cy="46510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422A6-E94C-40C1-8AB2-26D7E1E7AF07}">
      <dsp:nvSpPr>
        <dsp:cNvPr id="0" name=""/>
        <dsp:cNvSpPr/>
      </dsp:nvSpPr>
      <dsp:spPr>
        <a:xfrm>
          <a:off x="4376199" y="3877691"/>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Carbon Pricing and RECs</a:t>
          </a:r>
        </a:p>
      </dsp:txBody>
      <dsp:txXfrm>
        <a:off x="4376199" y="3877691"/>
        <a:ext cx="1890211" cy="801907"/>
      </dsp:txXfrm>
    </dsp:sp>
    <dsp:sp modelId="{3582D51F-10AC-473B-B42B-17C597DFAAE8}">
      <dsp:nvSpPr>
        <dsp:cNvPr id="0" name=""/>
        <dsp:cNvSpPr/>
      </dsp:nvSpPr>
      <dsp:spPr>
        <a:xfrm>
          <a:off x="6595765" y="3877691"/>
          <a:ext cx="801907" cy="801907"/>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D38D2A-1575-4DB5-B377-8A370C2ED001}">
      <dsp:nvSpPr>
        <dsp:cNvPr id="0" name=""/>
        <dsp:cNvSpPr/>
      </dsp:nvSpPr>
      <dsp:spPr>
        <a:xfrm>
          <a:off x="6764166" y="4046091"/>
          <a:ext cx="465106" cy="465106"/>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8C40F-89D0-4729-8E15-80FC9BF4E1A1}">
      <dsp:nvSpPr>
        <dsp:cNvPr id="0" name=""/>
        <dsp:cNvSpPr/>
      </dsp:nvSpPr>
      <dsp:spPr>
        <a:xfrm>
          <a:off x="7569510" y="3877691"/>
          <a:ext cx="1890211" cy="80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dirty="0"/>
            <a:t>Environmental and ESG Considerations</a:t>
          </a:r>
        </a:p>
      </dsp:txBody>
      <dsp:txXfrm>
        <a:off x="7569510" y="3877691"/>
        <a:ext cx="1890211" cy="8019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0FBB9-125E-4DF7-A3F3-0AB6683C2B9B}">
      <dsp:nvSpPr>
        <dsp:cNvPr id="0" name=""/>
        <dsp:cNvSpPr/>
      </dsp:nvSpPr>
      <dsp:spPr>
        <a:xfrm>
          <a:off x="6269" y="125213"/>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Project Development and Feasibility Study</a:t>
          </a:r>
          <a:endParaRPr lang="en-US" sz="1700" kern="1200" dirty="0"/>
        </a:p>
      </dsp:txBody>
      <dsp:txXfrm>
        <a:off x="39202" y="158146"/>
        <a:ext cx="1808160" cy="1058550"/>
      </dsp:txXfrm>
    </dsp:sp>
    <dsp:sp modelId="{1BAFCBBF-08E1-4EFE-9DFC-C84503A799EF}">
      <dsp:nvSpPr>
        <dsp:cNvPr id="0" name=""/>
        <dsp:cNvSpPr/>
      </dsp:nvSpPr>
      <dsp:spPr>
        <a:xfrm>
          <a:off x="2045211" y="455042"/>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45211" y="547994"/>
        <a:ext cx="278105" cy="278854"/>
      </dsp:txXfrm>
    </dsp:sp>
    <dsp:sp modelId="{2786BB81-31E0-46DD-AE4C-5A3BD76BBA5B}">
      <dsp:nvSpPr>
        <dsp:cNvPr id="0" name=""/>
        <dsp:cNvSpPr/>
      </dsp:nvSpPr>
      <dsp:spPr>
        <a:xfrm>
          <a:off x="2629907" y="125213"/>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Legal and Regulatory Framework</a:t>
          </a:r>
          <a:endParaRPr lang="en-US" sz="1700" kern="1200" dirty="0"/>
        </a:p>
      </dsp:txBody>
      <dsp:txXfrm>
        <a:off x="2662840" y="158146"/>
        <a:ext cx="1808160" cy="1058550"/>
      </dsp:txXfrm>
    </dsp:sp>
    <dsp:sp modelId="{D8ABD948-51F9-4FC1-935E-30ECC99D007E}">
      <dsp:nvSpPr>
        <dsp:cNvPr id="0" name=""/>
        <dsp:cNvSpPr/>
      </dsp:nvSpPr>
      <dsp:spPr>
        <a:xfrm>
          <a:off x="4668848" y="455042"/>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68848" y="547994"/>
        <a:ext cx="278105" cy="278854"/>
      </dsp:txXfrm>
    </dsp:sp>
    <dsp:sp modelId="{6E34C01E-3625-4C77-97BA-6D9C0E5D14AD}">
      <dsp:nvSpPr>
        <dsp:cNvPr id="0" name=""/>
        <dsp:cNvSpPr/>
      </dsp:nvSpPr>
      <dsp:spPr>
        <a:xfrm>
          <a:off x="5253545" y="125213"/>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Project Structure</a:t>
          </a:r>
          <a:endParaRPr lang="en-US" sz="1700" kern="1200" dirty="0"/>
        </a:p>
      </dsp:txBody>
      <dsp:txXfrm>
        <a:off x="5286478" y="158146"/>
        <a:ext cx="1808160" cy="1058550"/>
      </dsp:txXfrm>
    </dsp:sp>
    <dsp:sp modelId="{E261CFD8-C3B8-4C23-85C0-E337CF32F95C}">
      <dsp:nvSpPr>
        <dsp:cNvPr id="0" name=""/>
        <dsp:cNvSpPr/>
      </dsp:nvSpPr>
      <dsp:spPr>
        <a:xfrm rot="5400000">
          <a:off x="5991911" y="1380811"/>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6051131" y="1414543"/>
        <a:ext cx="278854" cy="278105"/>
      </dsp:txXfrm>
    </dsp:sp>
    <dsp:sp modelId="{51F35A7A-5DB0-4128-9DEB-1FA7CFAD4A1E}">
      <dsp:nvSpPr>
        <dsp:cNvPr id="0" name=""/>
        <dsp:cNvSpPr/>
      </dsp:nvSpPr>
      <dsp:spPr>
        <a:xfrm>
          <a:off x="5253545" y="1999240"/>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Consortium Formation</a:t>
          </a:r>
          <a:endParaRPr lang="en-US" sz="1700" kern="1200" dirty="0"/>
        </a:p>
      </dsp:txBody>
      <dsp:txXfrm>
        <a:off x="5286478" y="2032173"/>
        <a:ext cx="1808160" cy="1058550"/>
      </dsp:txXfrm>
    </dsp:sp>
    <dsp:sp modelId="{EB050A93-7D2B-4470-AEDF-4331DECD811B}">
      <dsp:nvSpPr>
        <dsp:cNvPr id="0" name=""/>
        <dsp:cNvSpPr/>
      </dsp:nvSpPr>
      <dsp:spPr>
        <a:xfrm rot="10800000">
          <a:off x="4691337" y="2329069"/>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810525" y="2422021"/>
        <a:ext cx="278105" cy="278854"/>
      </dsp:txXfrm>
    </dsp:sp>
    <dsp:sp modelId="{6A2A463C-060E-4E8E-BEE9-B876F24FE2F7}">
      <dsp:nvSpPr>
        <dsp:cNvPr id="0" name=""/>
        <dsp:cNvSpPr/>
      </dsp:nvSpPr>
      <dsp:spPr>
        <a:xfrm>
          <a:off x="2629907" y="1999240"/>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a:t>Financial Modelling</a:t>
          </a:r>
          <a:endParaRPr lang="en-US" sz="1700" kern="1200"/>
        </a:p>
      </dsp:txBody>
      <dsp:txXfrm>
        <a:off x="2662840" y="2032173"/>
        <a:ext cx="1808160" cy="1058550"/>
      </dsp:txXfrm>
    </dsp:sp>
    <dsp:sp modelId="{D6669462-8A8B-42D9-93E6-4590190A8691}">
      <dsp:nvSpPr>
        <dsp:cNvPr id="0" name=""/>
        <dsp:cNvSpPr/>
      </dsp:nvSpPr>
      <dsp:spPr>
        <a:xfrm rot="10800000">
          <a:off x="2067699" y="2329069"/>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186887" y="2422021"/>
        <a:ext cx="278105" cy="278854"/>
      </dsp:txXfrm>
    </dsp:sp>
    <dsp:sp modelId="{B8D9B356-0132-4E8B-A25C-03562E5A1E9A}">
      <dsp:nvSpPr>
        <dsp:cNvPr id="0" name=""/>
        <dsp:cNvSpPr/>
      </dsp:nvSpPr>
      <dsp:spPr>
        <a:xfrm>
          <a:off x="6269" y="1999240"/>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Equity Investment</a:t>
          </a:r>
          <a:endParaRPr lang="en-US" sz="1700" kern="1200" dirty="0"/>
        </a:p>
      </dsp:txBody>
      <dsp:txXfrm>
        <a:off x="39202" y="2032173"/>
        <a:ext cx="1808160" cy="1058550"/>
      </dsp:txXfrm>
    </dsp:sp>
    <dsp:sp modelId="{F50FE003-C4DE-4CFD-AE47-B011AA0291B0}">
      <dsp:nvSpPr>
        <dsp:cNvPr id="0" name=""/>
        <dsp:cNvSpPr/>
      </dsp:nvSpPr>
      <dsp:spPr>
        <a:xfrm rot="5400000">
          <a:off x="744636" y="3254838"/>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803856" y="3288570"/>
        <a:ext cx="278854" cy="278105"/>
      </dsp:txXfrm>
    </dsp:sp>
    <dsp:sp modelId="{5F5C128A-582A-4A93-99F5-8EDD516ADCD9}">
      <dsp:nvSpPr>
        <dsp:cNvPr id="0" name=""/>
        <dsp:cNvSpPr/>
      </dsp:nvSpPr>
      <dsp:spPr>
        <a:xfrm>
          <a:off x="6269" y="3873267"/>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Debt Financing</a:t>
          </a:r>
          <a:endParaRPr lang="en-US" sz="1700" kern="1200" dirty="0"/>
        </a:p>
      </dsp:txBody>
      <dsp:txXfrm>
        <a:off x="39202" y="3906200"/>
        <a:ext cx="1808160" cy="1058550"/>
      </dsp:txXfrm>
    </dsp:sp>
    <dsp:sp modelId="{0C9B5B91-C3B1-4F0D-851F-7EA096FCA469}">
      <dsp:nvSpPr>
        <dsp:cNvPr id="0" name=""/>
        <dsp:cNvSpPr/>
      </dsp:nvSpPr>
      <dsp:spPr>
        <a:xfrm>
          <a:off x="2045211" y="4203096"/>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45211" y="4296048"/>
        <a:ext cx="278105" cy="278854"/>
      </dsp:txXfrm>
    </dsp:sp>
    <dsp:sp modelId="{001105AB-CFE6-4423-930A-F93907DBA7E0}">
      <dsp:nvSpPr>
        <dsp:cNvPr id="0" name=""/>
        <dsp:cNvSpPr/>
      </dsp:nvSpPr>
      <dsp:spPr>
        <a:xfrm>
          <a:off x="2629907" y="3873267"/>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Government Support and Incentives</a:t>
          </a:r>
          <a:endParaRPr lang="en-US" sz="1700" kern="1200" dirty="0"/>
        </a:p>
      </dsp:txBody>
      <dsp:txXfrm>
        <a:off x="2662840" y="3906200"/>
        <a:ext cx="1808160" cy="1058550"/>
      </dsp:txXfrm>
    </dsp:sp>
    <dsp:sp modelId="{3B6131FA-2C27-4617-99DB-4ECA4C2909B7}">
      <dsp:nvSpPr>
        <dsp:cNvPr id="0" name=""/>
        <dsp:cNvSpPr/>
      </dsp:nvSpPr>
      <dsp:spPr>
        <a:xfrm>
          <a:off x="4668848" y="4203096"/>
          <a:ext cx="397293" cy="4647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68848" y="4296048"/>
        <a:ext cx="278105" cy="278854"/>
      </dsp:txXfrm>
    </dsp:sp>
    <dsp:sp modelId="{BEF238F5-6E33-45E0-9DE6-A5A2EADA8206}">
      <dsp:nvSpPr>
        <dsp:cNvPr id="0" name=""/>
        <dsp:cNvSpPr/>
      </dsp:nvSpPr>
      <dsp:spPr>
        <a:xfrm>
          <a:off x="5253545" y="3873267"/>
          <a:ext cx="1874026" cy="112441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i="0" kern="1200" dirty="0"/>
            <a:t>Offtake Agreements</a:t>
          </a:r>
          <a:endParaRPr lang="en-US" sz="1700" kern="1200" dirty="0"/>
        </a:p>
      </dsp:txBody>
      <dsp:txXfrm>
        <a:off x="5286478" y="3906200"/>
        <a:ext cx="1808160" cy="10585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26049-7FC2-479A-8835-5B4C8B6A40A0}" type="datetimeFigureOut">
              <a:rPr lang="en-GB" smtClean="0"/>
              <a:t>01/11/2023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BDCB5-9038-42D6-9957-560C0B1A5665}" type="slidenum">
              <a:rPr lang="en-GB" smtClean="0"/>
              <a:t>‹#›</a:t>
            </a:fld>
            <a:endParaRPr lang="en-GB"/>
          </a:p>
        </p:txBody>
      </p:sp>
    </p:spTree>
    <p:extLst>
      <p:ext uri="{BB962C8B-B14F-4D97-AF65-F5344CB8AC3E}">
        <p14:creationId xmlns:p14="http://schemas.microsoft.com/office/powerpoint/2010/main" val="179554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BDCB5-9038-42D6-9957-560C0B1A5665}" type="slidenum">
              <a:rPr lang="en-GB" smtClean="0"/>
              <a:t>1</a:t>
            </a:fld>
            <a:endParaRPr lang="en-GB"/>
          </a:p>
        </p:txBody>
      </p:sp>
    </p:spTree>
    <p:extLst>
      <p:ext uri="{BB962C8B-B14F-4D97-AF65-F5344CB8AC3E}">
        <p14:creationId xmlns:p14="http://schemas.microsoft.com/office/powerpoint/2010/main" val="339225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2000" dirty="0"/>
              <a:t>Fossil Fuel Power Plants</a:t>
            </a:r>
          </a:p>
          <a:p>
            <a:pPr marL="285750" indent="-285750">
              <a:buFont typeface="Arial" panose="020B0604020202020204" pitchFamily="34" charset="0"/>
              <a:buChar char="•"/>
            </a:pPr>
            <a:r>
              <a:rPr lang="en-GB" sz="2000" dirty="0"/>
              <a:t>Large, established banks and financial institutions heavily used</a:t>
            </a:r>
          </a:p>
          <a:p>
            <a:pPr marL="742950" lvl="1" indent="-285750">
              <a:buFont typeface="Arial" panose="020B0604020202020204" pitchFamily="34" charset="0"/>
              <a:buChar char="•"/>
            </a:pPr>
            <a:r>
              <a:rPr lang="en-GB" sz="2000" dirty="0"/>
              <a:t>Traditional projects predominantly focused on coal, natural gas, and oil-based power generation.</a:t>
            </a:r>
          </a:p>
          <a:p>
            <a:pPr marL="742950" lvl="1" indent="-285750">
              <a:buFont typeface="Arial" panose="020B0604020202020204" pitchFamily="34" charset="0"/>
              <a:buChar char="•"/>
            </a:pPr>
            <a:r>
              <a:rPr lang="en-GB" sz="2000" dirty="0"/>
              <a:t>Financing relied heavily on large, established banks and financial institutions.</a:t>
            </a:r>
          </a:p>
          <a:p>
            <a:pPr marL="285750" indent="-285750">
              <a:buFont typeface="Arial" panose="020B0604020202020204" pitchFamily="34" charset="0"/>
              <a:buChar char="•"/>
            </a:pPr>
            <a:r>
              <a:rPr lang="en-GB" sz="2000" dirty="0"/>
              <a:t>Long-Term Power Purchase Agreements (PPAs):</a:t>
            </a:r>
          </a:p>
          <a:p>
            <a:pPr marL="742950" lvl="1" indent="-285750">
              <a:buFont typeface="Arial" panose="020B0604020202020204" pitchFamily="34" charset="0"/>
              <a:buChar char="•"/>
            </a:pPr>
            <a:r>
              <a:rPr lang="en-GB" sz="2000" dirty="0"/>
              <a:t>Long-term PPAs with fixed prices were common, offering revenue stability for project financing.</a:t>
            </a:r>
          </a:p>
          <a:p>
            <a:pPr marL="742950" lvl="1" indent="-285750">
              <a:buFont typeface="Arial" panose="020B0604020202020204" pitchFamily="34" charset="0"/>
              <a:buChar char="•"/>
            </a:pPr>
            <a:r>
              <a:rPr lang="en-GB" sz="2000" dirty="0"/>
              <a:t>Often involved government-backed utilities as off-takers.</a:t>
            </a:r>
          </a:p>
          <a:p>
            <a:pPr marL="285750" indent="-285750">
              <a:buFont typeface="Arial" panose="020B0604020202020204" pitchFamily="34" charset="0"/>
              <a:buChar char="•"/>
            </a:pPr>
            <a:r>
              <a:rPr lang="en-GB" sz="2000" dirty="0"/>
              <a:t>Government Subsidies and Incentives:</a:t>
            </a:r>
          </a:p>
          <a:p>
            <a:pPr marL="742950" lvl="1" indent="-285750">
              <a:buFont typeface="Arial" panose="020B0604020202020204" pitchFamily="34" charset="0"/>
              <a:buChar char="•"/>
            </a:pPr>
            <a:r>
              <a:rPr lang="en-GB" sz="2000" dirty="0"/>
              <a:t>Many traditional power projects received subsidies and tax incentives, often </a:t>
            </a:r>
            <a:r>
              <a:rPr lang="en-GB" sz="2000" dirty="0" err="1"/>
              <a:t>favoring</a:t>
            </a:r>
            <a:r>
              <a:rPr lang="en-GB" sz="2000" dirty="0"/>
              <a:t> fossil fuels.</a:t>
            </a:r>
          </a:p>
          <a:p>
            <a:pPr marL="742950" lvl="1" indent="-285750">
              <a:buFont typeface="Arial" panose="020B0604020202020204" pitchFamily="34" charset="0"/>
              <a:buChar char="•"/>
            </a:pPr>
            <a:r>
              <a:rPr lang="en-GB" sz="2000" dirty="0"/>
              <a:t>Government backing and support were essential for project viability.</a:t>
            </a:r>
          </a:p>
          <a:p>
            <a:pPr marL="285750" indent="-285750">
              <a:buFont typeface="Arial" panose="020B0604020202020204" pitchFamily="34" charset="0"/>
              <a:buChar char="•"/>
            </a:pPr>
            <a:r>
              <a:rPr lang="en-GB" sz="2000" dirty="0"/>
              <a:t>Single-Sourced Fuel Supply:</a:t>
            </a:r>
          </a:p>
          <a:p>
            <a:pPr marL="742950" lvl="1" indent="-285750">
              <a:buFont typeface="Arial" panose="020B0604020202020204" pitchFamily="34" charset="0"/>
              <a:buChar char="•"/>
            </a:pPr>
            <a:r>
              <a:rPr lang="en-GB" sz="2000" dirty="0"/>
              <a:t>Projects were heavily dependent on a single source of fuel supply, such as coal mines or natural gas pipelines.</a:t>
            </a:r>
          </a:p>
          <a:p>
            <a:pPr marL="742950" lvl="1" indent="-285750">
              <a:buFont typeface="Arial" panose="020B0604020202020204" pitchFamily="34" charset="0"/>
              <a:buChar char="•"/>
            </a:pPr>
            <a:r>
              <a:rPr lang="en-GB" sz="2000" dirty="0"/>
              <a:t>Fuel price fluctuations were a key risk.</a:t>
            </a:r>
          </a:p>
          <a:p>
            <a:pPr marL="285750" indent="-285750">
              <a:buFont typeface="Arial" panose="020B0604020202020204" pitchFamily="34" charset="0"/>
              <a:buChar char="•"/>
            </a:pPr>
            <a:r>
              <a:rPr lang="en-GB" sz="2000" dirty="0"/>
              <a:t>Centralized Generation:</a:t>
            </a:r>
          </a:p>
          <a:p>
            <a:pPr marL="742950" lvl="1" indent="-285750">
              <a:buFont typeface="Arial" panose="020B0604020202020204" pitchFamily="34" charset="0"/>
              <a:buChar char="•"/>
            </a:pPr>
            <a:r>
              <a:rPr lang="en-GB" sz="2000" dirty="0"/>
              <a:t>Most projects were centralized, with large power plants connected to the grid.</a:t>
            </a:r>
          </a:p>
          <a:p>
            <a:pPr marL="742950" lvl="1" indent="-285750">
              <a:buFont typeface="Arial" panose="020B0604020202020204" pitchFamily="34" charset="0"/>
              <a:buChar char="•"/>
            </a:pPr>
            <a:r>
              <a:rPr lang="en-GB" sz="2000" dirty="0"/>
              <a:t>Investment in transmission and distribution infrastructure was critical.</a:t>
            </a:r>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14</a:t>
            </a:fld>
            <a:endParaRPr lang="en-GB"/>
          </a:p>
        </p:txBody>
      </p:sp>
    </p:spTree>
    <p:extLst>
      <p:ext uri="{BB962C8B-B14F-4D97-AF65-F5344CB8AC3E}">
        <p14:creationId xmlns:p14="http://schemas.microsoft.com/office/powerpoint/2010/main" val="234802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Battery Storage</a:t>
            </a:r>
          </a:p>
          <a:p>
            <a:endParaRPr lang="en-GB" b="1" dirty="0"/>
          </a:p>
          <a:p>
            <a:pPr marL="285750" indent="-285750">
              <a:buFont typeface="Arial" panose="020B0604020202020204" pitchFamily="34" charset="0"/>
              <a:buChar char="•"/>
            </a:pPr>
            <a:r>
              <a:rPr lang="en-GB" dirty="0"/>
              <a:t>~28 GW at the end of 2022, with around 11 GW of storage capacity added in 2022 alone1.</a:t>
            </a:r>
          </a:p>
          <a:p>
            <a:pPr marL="285750" indent="-285750">
              <a:buFont typeface="Arial" panose="020B0604020202020204" pitchFamily="34" charset="0"/>
              <a:buChar char="•"/>
            </a:pPr>
            <a:r>
              <a:rPr lang="en-GB" dirty="0"/>
              <a:t>The patenting activity in batteries and other electricity storage technologies grew at an average annual rate of 14% worldwide between 2005 and 2018, four times faster than the average of all technology fields2.</a:t>
            </a:r>
          </a:p>
          <a:p>
            <a:pPr marL="285750" indent="-285750">
              <a:buFont typeface="Arial" panose="020B0604020202020204" pitchFamily="34" charset="0"/>
              <a:buChar char="•"/>
            </a:pPr>
            <a:r>
              <a:rPr lang="en-GB" dirty="0"/>
              <a:t>The IEA projects that the global battery storage capability will increase from 9.4 GWh in 2020 to 81.9 GWh in 2026, with China, the United States, and India accounting for more than 60% of the total3.</a:t>
            </a:r>
          </a:p>
          <a:p>
            <a:pPr marL="285750" indent="-285750">
              <a:buFont typeface="Arial" panose="020B0604020202020204" pitchFamily="34" charset="0"/>
              <a:buChar char="•"/>
            </a:pPr>
            <a:r>
              <a:rPr lang="en-GB" dirty="0" err="1"/>
              <a:t>Sungrow</a:t>
            </a:r>
            <a:r>
              <a:rPr lang="en-GB" dirty="0"/>
              <a:t>, a leading provider of battery energy storage solutions, expects that liquid-cooled battery energy storage will start to dominate the market in 2022, with a market share of over 50%4.</a:t>
            </a:r>
          </a:p>
          <a:p>
            <a:pPr marL="285750" indent="-285750">
              <a:buFont typeface="Arial" panose="020B0604020202020204" pitchFamily="34" charset="0"/>
              <a:buChar char="•"/>
            </a:pPr>
            <a:r>
              <a:rPr lang="en-GB" dirty="0"/>
              <a:t>MIT Technology Review predicts that new battery chemistries for electric vehicles will emerge in 2023, such as lithium-</a:t>
            </a:r>
            <a:r>
              <a:rPr lang="en-GB" dirty="0" err="1"/>
              <a:t>sulfur</a:t>
            </a:r>
            <a:r>
              <a:rPr lang="en-GB" dirty="0"/>
              <a:t>, lithium-air, or zinc-air, which could offer higher capacity, lower cost, longer cycle life, and better sustainability than lithium-ion batteries5.</a:t>
            </a:r>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16</a:t>
            </a:fld>
            <a:endParaRPr lang="en-GB"/>
          </a:p>
        </p:txBody>
      </p:sp>
    </p:spTree>
    <p:extLst>
      <p:ext uri="{BB962C8B-B14F-4D97-AF65-F5344CB8AC3E}">
        <p14:creationId xmlns:p14="http://schemas.microsoft.com/office/powerpoint/2010/main" val="74103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Battery Storage</a:t>
            </a:r>
          </a:p>
          <a:p>
            <a:endParaRPr lang="en-GB" b="1" dirty="0"/>
          </a:p>
          <a:p>
            <a:pPr marL="285750" indent="-285750">
              <a:buFont typeface="Arial" panose="020B0604020202020204" pitchFamily="34" charset="0"/>
              <a:buChar char="•"/>
            </a:pPr>
            <a:r>
              <a:rPr lang="en-GB" dirty="0"/>
              <a:t>~28 GW at the end of 2022, with around 11 GW of storage capacity added in 2022 alone1.</a:t>
            </a:r>
          </a:p>
          <a:p>
            <a:pPr marL="285750" indent="-285750">
              <a:buFont typeface="Arial" panose="020B0604020202020204" pitchFamily="34" charset="0"/>
              <a:buChar char="•"/>
            </a:pPr>
            <a:r>
              <a:rPr lang="en-GB" dirty="0"/>
              <a:t>The patenting activity in batteries and other electricity storage technologies grew at an average annual rate of 14% worldwide between 2005 and 2018, four times faster than the average of all technology fields2.</a:t>
            </a:r>
          </a:p>
          <a:p>
            <a:pPr marL="285750" indent="-285750">
              <a:buFont typeface="Arial" panose="020B0604020202020204" pitchFamily="34" charset="0"/>
              <a:buChar char="•"/>
            </a:pPr>
            <a:r>
              <a:rPr lang="en-GB" dirty="0"/>
              <a:t>The IEA projects that the global battery storage capability will increase from 9.4 GWh in 2020 to 81.9 GWh in 2026, with China, the United States, and India accounting for more than 60% of the total3.</a:t>
            </a:r>
          </a:p>
          <a:p>
            <a:pPr marL="285750" indent="-285750">
              <a:buFont typeface="Arial" panose="020B0604020202020204" pitchFamily="34" charset="0"/>
              <a:buChar char="•"/>
            </a:pPr>
            <a:r>
              <a:rPr lang="en-GB" dirty="0" err="1"/>
              <a:t>Sungrow</a:t>
            </a:r>
            <a:r>
              <a:rPr lang="en-GB" dirty="0"/>
              <a:t>, a leading provider of battery energy storage solutions, expects that liquid-cooled battery energy storage will start to dominate the market in 2022, with a market share of over 50%4.</a:t>
            </a:r>
          </a:p>
          <a:p>
            <a:pPr marL="285750" indent="-285750">
              <a:buFont typeface="Arial" panose="020B0604020202020204" pitchFamily="34" charset="0"/>
              <a:buChar char="•"/>
            </a:pPr>
            <a:r>
              <a:rPr lang="en-GB" dirty="0"/>
              <a:t>MIT Technology Review predicts that new battery chemistries for electric vehicles will emerge in 2023, such as lithium-</a:t>
            </a:r>
            <a:r>
              <a:rPr lang="en-GB" dirty="0" err="1"/>
              <a:t>sulfur</a:t>
            </a:r>
            <a:r>
              <a:rPr lang="en-GB" dirty="0"/>
              <a:t>, lithium-air, or zinc-air, which could offer higher capacity, lower cost, longer cycle life, and better sustainability than lithium-ion batteries5.</a:t>
            </a:r>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17</a:t>
            </a:fld>
            <a:endParaRPr lang="en-GB"/>
          </a:p>
        </p:txBody>
      </p:sp>
    </p:spTree>
    <p:extLst>
      <p:ext uri="{BB962C8B-B14F-4D97-AF65-F5344CB8AC3E}">
        <p14:creationId xmlns:p14="http://schemas.microsoft.com/office/powerpoint/2010/main" val="4033576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Battery Storage</a:t>
            </a:r>
          </a:p>
          <a:p>
            <a:endParaRPr lang="en-GB" b="1" dirty="0"/>
          </a:p>
          <a:p>
            <a:pPr marL="285750" indent="-285750">
              <a:buFont typeface="Arial" panose="020B0604020202020204" pitchFamily="34" charset="0"/>
              <a:buChar char="•"/>
            </a:pPr>
            <a:r>
              <a:rPr lang="en-GB" dirty="0"/>
              <a:t>~28 GW at the end of 2022, with around 11 GW of storage capacity added in 2022 alone1.</a:t>
            </a:r>
          </a:p>
          <a:p>
            <a:pPr marL="285750" indent="-285750">
              <a:buFont typeface="Arial" panose="020B0604020202020204" pitchFamily="34" charset="0"/>
              <a:buChar char="•"/>
            </a:pPr>
            <a:r>
              <a:rPr lang="en-GB" dirty="0"/>
              <a:t>The patenting activity in batteries and other electricity storage technologies grew at an average annual rate of 14% worldwide between 2005 and 2018, four times faster than the average of all technology fields2.</a:t>
            </a:r>
          </a:p>
          <a:p>
            <a:pPr marL="285750" indent="-285750">
              <a:buFont typeface="Arial" panose="020B0604020202020204" pitchFamily="34" charset="0"/>
              <a:buChar char="•"/>
            </a:pPr>
            <a:r>
              <a:rPr lang="en-GB" dirty="0"/>
              <a:t>The IEA projects that the global battery storage capability will increase from 9.4 GWh in 2020 to 81.9 GWh in 2026, with China, the United States, and India accounting for more than 60% of the total3.</a:t>
            </a:r>
          </a:p>
          <a:p>
            <a:pPr marL="285750" indent="-285750">
              <a:buFont typeface="Arial" panose="020B0604020202020204" pitchFamily="34" charset="0"/>
              <a:buChar char="•"/>
            </a:pPr>
            <a:r>
              <a:rPr lang="en-GB" dirty="0" err="1"/>
              <a:t>Sungrow</a:t>
            </a:r>
            <a:r>
              <a:rPr lang="en-GB" dirty="0"/>
              <a:t>, a leading provider of battery energy storage solutions, expects that liquid-cooled battery energy storage will start to dominate the market in 2022, with a market share of over 50%4.</a:t>
            </a:r>
          </a:p>
          <a:p>
            <a:pPr marL="285750" indent="-285750">
              <a:buFont typeface="Arial" panose="020B0604020202020204" pitchFamily="34" charset="0"/>
              <a:buChar char="•"/>
            </a:pPr>
            <a:r>
              <a:rPr lang="en-GB" dirty="0"/>
              <a:t>MIT Technology Review predicts that new battery chemistries for electric vehicles will emerge in 2023, such as lithium-</a:t>
            </a:r>
            <a:r>
              <a:rPr lang="en-GB" dirty="0" err="1"/>
              <a:t>sulfur</a:t>
            </a:r>
            <a:r>
              <a:rPr lang="en-GB" dirty="0"/>
              <a:t>, lithium-air, or zinc-air, which could offer higher capacity, lower cost, longer cycle life, and better sustainability than lithium-ion batteries5.</a:t>
            </a:r>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18</a:t>
            </a:fld>
            <a:endParaRPr lang="en-GB"/>
          </a:p>
        </p:txBody>
      </p:sp>
    </p:spTree>
    <p:extLst>
      <p:ext uri="{BB962C8B-B14F-4D97-AF65-F5344CB8AC3E}">
        <p14:creationId xmlns:p14="http://schemas.microsoft.com/office/powerpoint/2010/main" val="53343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Battery Storage</a:t>
            </a:r>
          </a:p>
          <a:p>
            <a:endParaRPr lang="en-GB" b="1" dirty="0"/>
          </a:p>
          <a:p>
            <a:pPr marL="285750" indent="-285750">
              <a:buFont typeface="Arial" panose="020B0604020202020204" pitchFamily="34" charset="0"/>
              <a:buChar char="•"/>
            </a:pPr>
            <a:r>
              <a:rPr lang="en-GB" dirty="0"/>
              <a:t>~28 GW at the end of 2022, with around 11 GW of storage capacity added in 2022 alone1.</a:t>
            </a:r>
          </a:p>
          <a:p>
            <a:pPr marL="285750" indent="-285750">
              <a:buFont typeface="Arial" panose="020B0604020202020204" pitchFamily="34" charset="0"/>
              <a:buChar char="•"/>
            </a:pPr>
            <a:r>
              <a:rPr lang="en-GB" dirty="0"/>
              <a:t>The patenting activity in batteries and other electricity storage technologies grew at an average annual rate of 14% worldwide between 2005 and 2018, four times faster than the average of all technology fields2.</a:t>
            </a:r>
          </a:p>
          <a:p>
            <a:pPr marL="285750" indent="-285750">
              <a:buFont typeface="Arial" panose="020B0604020202020204" pitchFamily="34" charset="0"/>
              <a:buChar char="•"/>
            </a:pPr>
            <a:r>
              <a:rPr lang="en-GB" dirty="0"/>
              <a:t>The IEA projects that the global battery storage capability will increase from 9.4 GWh in 2020 to 81.9 GWh in 2026, with China, the United States, and India accounting for more than 60% of the total3.</a:t>
            </a:r>
          </a:p>
          <a:p>
            <a:pPr marL="285750" indent="-285750">
              <a:buFont typeface="Arial" panose="020B0604020202020204" pitchFamily="34" charset="0"/>
              <a:buChar char="•"/>
            </a:pPr>
            <a:r>
              <a:rPr lang="en-GB" dirty="0" err="1"/>
              <a:t>Sungrow</a:t>
            </a:r>
            <a:r>
              <a:rPr lang="en-GB" dirty="0"/>
              <a:t>, a leading provider of battery energy storage solutions, expects that liquid-cooled battery energy storage will start to dominate the market in 2022, with a market share of over 50%4.</a:t>
            </a:r>
          </a:p>
          <a:p>
            <a:pPr marL="285750" indent="-285750">
              <a:buFont typeface="Arial" panose="020B0604020202020204" pitchFamily="34" charset="0"/>
              <a:buChar char="•"/>
            </a:pPr>
            <a:r>
              <a:rPr lang="en-GB" dirty="0"/>
              <a:t>MIT Technology Review predicts that new battery chemistries for electric vehicles will emerge in 2023, such as lithium-</a:t>
            </a:r>
            <a:r>
              <a:rPr lang="en-GB" dirty="0" err="1"/>
              <a:t>sulfur</a:t>
            </a:r>
            <a:r>
              <a:rPr lang="en-GB" dirty="0"/>
              <a:t>, lithium-air, or zinc-air, which could offer higher capacity, lower cost, longer cycle life, and better sustainability than lithium-ion batteries5.</a:t>
            </a:r>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19</a:t>
            </a:fld>
            <a:endParaRPr lang="en-GB"/>
          </a:p>
        </p:txBody>
      </p:sp>
    </p:spTree>
    <p:extLst>
      <p:ext uri="{BB962C8B-B14F-4D97-AF65-F5344CB8AC3E}">
        <p14:creationId xmlns:p14="http://schemas.microsoft.com/office/powerpoint/2010/main" val="238358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Battery Storage</a:t>
            </a:r>
          </a:p>
          <a:p>
            <a:endParaRPr lang="en-GB" b="1" dirty="0"/>
          </a:p>
          <a:p>
            <a:pPr marL="285750" indent="-285750">
              <a:buFont typeface="Arial" panose="020B0604020202020204" pitchFamily="34" charset="0"/>
              <a:buChar char="•"/>
            </a:pPr>
            <a:r>
              <a:rPr lang="en-GB" dirty="0"/>
              <a:t>~28 GW at the end of 2022, with around 11 GW of storage capacity added in 2022 alone1.</a:t>
            </a:r>
          </a:p>
          <a:p>
            <a:pPr marL="285750" indent="-285750">
              <a:buFont typeface="Arial" panose="020B0604020202020204" pitchFamily="34" charset="0"/>
              <a:buChar char="•"/>
            </a:pPr>
            <a:r>
              <a:rPr lang="en-GB" dirty="0"/>
              <a:t>The patenting activity in batteries and other electricity storage technologies grew at an average annual rate of 14% worldwide between 2005 and 2018, four times faster than the average of all technology fields2.</a:t>
            </a:r>
          </a:p>
          <a:p>
            <a:pPr marL="285750" indent="-285750">
              <a:buFont typeface="Arial" panose="020B0604020202020204" pitchFamily="34" charset="0"/>
              <a:buChar char="•"/>
            </a:pPr>
            <a:r>
              <a:rPr lang="en-GB" dirty="0"/>
              <a:t>The IEA projects that the global battery storage capability will increase from 9.4 GWh in 2020 to 81.9 GWh in 2026, with China, the United States, and India accounting for more than 60% of the total3.</a:t>
            </a:r>
          </a:p>
          <a:p>
            <a:pPr marL="285750" indent="-285750">
              <a:buFont typeface="Arial" panose="020B0604020202020204" pitchFamily="34" charset="0"/>
              <a:buChar char="•"/>
            </a:pPr>
            <a:r>
              <a:rPr lang="en-GB" dirty="0" err="1"/>
              <a:t>Sungrow</a:t>
            </a:r>
            <a:r>
              <a:rPr lang="en-GB" dirty="0"/>
              <a:t>, a leading provider of battery energy storage solutions, expects that liquid-cooled battery energy storage will start to dominate the market in 2022, with a market share of over 50%4.</a:t>
            </a:r>
          </a:p>
          <a:p>
            <a:pPr marL="285750" indent="-285750">
              <a:buFont typeface="Arial" panose="020B0604020202020204" pitchFamily="34" charset="0"/>
              <a:buChar char="•"/>
            </a:pPr>
            <a:r>
              <a:rPr lang="en-GB" dirty="0"/>
              <a:t>MIT Technology Review predicts that new battery chemistries for electric vehicles will emerge in 2023, such as lithium-</a:t>
            </a:r>
            <a:r>
              <a:rPr lang="en-GB" dirty="0" err="1"/>
              <a:t>sulfur</a:t>
            </a:r>
            <a:r>
              <a:rPr lang="en-GB" dirty="0"/>
              <a:t>, lithium-air, or zinc-air, which could offer higher capacity, lower cost, longer cycle life, and better sustainability than lithium-ion batteries5.</a:t>
            </a:r>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20</a:t>
            </a:fld>
            <a:endParaRPr lang="en-GB"/>
          </a:p>
        </p:txBody>
      </p:sp>
    </p:spTree>
    <p:extLst>
      <p:ext uri="{BB962C8B-B14F-4D97-AF65-F5344CB8AC3E}">
        <p14:creationId xmlns:p14="http://schemas.microsoft.com/office/powerpoint/2010/main" val="79612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rPr>
              <a:t>Renewable Energy Sources</a:t>
            </a:r>
            <a:endParaRPr lang="en-GB" b="1" dirty="0"/>
          </a:p>
          <a:p>
            <a:r>
              <a:rPr lang="en-GB" dirty="0">
                <a:effectLst/>
              </a:rPr>
              <a:t>Recent years have seen a significant increase in the use of renewable energy sources such as solar, wind, and hydropower. These sources are becoming increasingly cost-competitive and are being adopted by many countries and companies around the world.</a:t>
            </a:r>
            <a:endParaRPr lang="en-GB" dirty="0"/>
          </a:p>
          <a:p>
            <a:endParaRPr lang="en-GB" b="1" dirty="0">
              <a:effectLst/>
            </a:endParaRPr>
          </a:p>
          <a:p>
            <a:r>
              <a:rPr lang="en-GB" b="1" dirty="0">
                <a:effectLst/>
              </a:rPr>
              <a:t>Energy Storage Solutions</a:t>
            </a:r>
            <a:endParaRPr lang="en-GB" b="1" dirty="0"/>
          </a:p>
          <a:p>
            <a:r>
              <a:rPr lang="en-GB" dirty="0">
                <a:effectLst/>
              </a:rPr>
              <a:t>The development of energy storage solutions, such as batteries and pumped hydro storage, is also having a significant impact on the power generation industry. These solutions allow for greater flexibility and reliability in the use of renewable energy sources, as well as increased grid stability.</a:t>
            </a:r>
          </a:p>
          <a:p>
            <a:endParaRPr lang="en-GB" dirty="0"/>
          </a:p>
          <a:p>
            <a:r>
              <a:rPr lang="en-GB" b="1" dirty="0">
                <a:effectLst/>
              </a:rPr>
              <a:t>Smart Grid Technology</a:t>
            </a:r>
            <a:endParaRPr lang="en-GB" b="1" dirty="0"/>
          </a:p>
          <a:p>
            <a:r>
              <a:rPr lang="en-GB" dirty="0">
                <a:effectLst/>
              </a:rPr>
              <a:t>The use of smart grid technology is also increasing, allowing for more efficient and effective management of power generation and distribution. This technology includes advanced metering infrastructure, demand response systems, and distribution automation.</a:t>
            </a:r>
            <a:endParaRPr lang="en-GB" dirty="0"/>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21</a:t>
            </a:fld>
            <a:endParaRPr lang="en-GB"/>
          </a:p>
        </p:txBody>
      </p:sp>
    </p:spTree>
    <p:extLst>
      <p:ext uri="{BB962C8B-B14F-4D97-AF65-F5344CB8AC3E}">
        <p14:creationId xmlns:p14="http://schemas.microsoft.com/office/powerpoint/2010/main" val="2556991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374151"/>
                </a:solidFill>
                <a:effectLst/>
                <a:latin typeface="Söhne"/>
              </a:rPr>
              <a:t>Renewable Energy Projects</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Emphasis on clean energy sources like wind, solar, hydro, and geothermal.</a:t>
            </a:r>
          </a:p>
          <a:p>
            <a:pPr marL="742950" lvl="1" indent="-285750" algn="l">
              <a:buFont typeface="+mj-lt"/>
              <a:buAutoNum type="arabicPeriod"/>
            </a:pPr>
            <a:r>
              <a:rPr lang="en-GB" b="0" i="0" dirty="0">
                <a:solidFill>
                  <a:srgbClr val="374151"/>
                </a:solidFill>
                <a:effectLst/>
                <a:latin typeface="Söhne"/>
              </a:rPr>
              <a:t>Increased investment in sustainable technologies.</a:t>
            </a:r>
          </a:p>
          <a:p>
            <a:pPr algn="l">
              <a:buFont typeface="+mj-lt"/>
              <a:buAutoNum type="arabicPeriod"/>
            </a:pPr>
            <a:r>
              <a:rPr lang="en-GB" b="1" i="0" dirty="0">
                <a:solidFill>
                  <a:srgbClr val="374151"/>
                </a:solidFill>
                <a:effectLst/>
                <a:latin typeface="Söhne"/>
              </a:rPr>
              <a:t>Merchant and Corporate PPAs</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More projects are selling electricity directly to corporate buyers or through merchant arrangements, reducing dependence on long-term government-backed PPAs.</a:t>
            </a:r>
          </a:p>
          <a:p>
            <a:pPr algn="l">
              <a:buFont typeface="+mj-lt"/>
              <a:buAutoNum type="arabicPeriod"/>
            </a:pPr>
            <a:r>
              <a:rPr lang="en-GB" b="1" i="0" dirty="0">
                <a:solidFill>
                  <a:srgbClr val="374151"/>
                </a:solidFill>
                <a:effectLst/>
                <a:latin typeface="Söhne"/>
              </a:rPr>
              <a:t>Market-Based Pricing</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Pricing is often market-driven and can include dynamic or variable pricing to adapt to renewable energy production fluctuations.</a:t>
            </a:r>
          </a:p>
          <a:p>
            <a:pPr algn="l">
              <a:buFont typeface="+mj-lt"/>
              <a:buAutoNum type="arabicPeriod"/>
            </a:pPr>
            <a:r>
              <a:rPr lang="en-GB" b="1" i="0" dirty="0">
                <a:solidFill>
                  <a:srgbClr val="374151"/>
                </a:solidFill>
                <a:effectLst/>
                <a:latin typeface="Söhne"/>
              </a:rPr>
              <a:t>Diverse Sources of Funding</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Emergence of dedicated infrastructure and energy debt funds, diversifying sources of funding beyond traditional banks and financial institutions.</a:t>
            </a:r>
          </a:p>
          <a:p>
            <a:pPr algn="l">
              <a:buFont typeface="+mj-lt"/>
              <a:buAutoNum type="arabicPeriod"/>
            </a:pPr>
            <a:r>
              <a:rPr lang="en-GB" b="1" i="0" dirty="0">
                <a:solidFill>
                  <a:srgbClr val="374151"/>
                </a:solidFill>
                <a:effectLst/>
                <a:latin typeface="Söhne"/>
              </a:rPr>
              <a:t>Energy Storage</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Integration of energy storage technologies to enhance grid stability and store excess energy for use during periods of low generation.</a:t>
            </a:r>
          </a:p>
          <a:p>
            <a:pPr algn="l">
              <a:buFont typeface="+mj-lt"/>
              <a:buAutoNum type="arabicPeriod"/>
            </a:pPr>
            <a:r>
              <a:rPr lang="en-GB" b="1" i="0" dirty="0">
                <a:solidFill>
                  <a:srgbClr val="374151"/>
                </a:solidFill>
                <a:effectLst/>
                <a:latin typeface="Söhne"/>
              </a:rPr>
              <a:t>Decentralized Generation</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Distributed energy resources and microgrids are gaining importance, reducing the need for extensive transmission and distribution infrastructure.</a:t>
            </a:r>
          </a:p>
          <a:p>
            <a:pPr algn="l">
              <a:buFont typeface="+mj-lt"/>
              <a:buAutoNum type="arabicPeriod"/>
            </a:pPr>
            <a:r>
              <a:rPr lang="en-GB" b="1" i="0" dirty="0">
                <a:solidFill>
                  <a:srgbClr val="374151"/>
                </a:solidFill>
                <a:effectLst/>
                <a:latin typeface="Söhne"/>
              </a:rPr>
              <a:t>Government Policies and Carbon Pricing</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Increased focus on carbon pricing mechanisms, renewable energy credits, and other incentives to support clean energy projects.</a:t>
            </a:r>
          </a:p>
          <a:p>
            <a:pPr algn="l">
              <a:buFont typeface="+mj-lt"/>
              <a:buAutoNum type="arabicPeriod"/>
            </a:pPr>
            <a:r>
              <a:rPr lang="en-GB" b="1" i="0" dirty="0">
                <a:solidFill>
                  <a:srgbClr val="374151"/>
                </a:solidFill>
                <a:effectLst/>
                <a:latin typeface="Söhne"/>
              </a:rPr>
              <a:t>Technological Advancements</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Financing may include innovative technologies like blockchain for transparent energy transactions and smart grid solutions for efficient power distribution.</a:t>
            </a:r>
          </a:p>
          <a:p>
            <a:pPr algn="l">
              <a:buFont typeface="+mj-lt"/>
              <a:buAutoNum type="arabicPeriod"/>
            </a:pPr>
            <a:r>
              <a:rPr lang="en-GB" b="1" i="0" dirty="0">
                <a:solidFill>
                  <a:srgbClr val="374151"/>
                </a:solidFill>
                <a:effectLst/>
                <a:latin typeface="Söhne"/>
              </a:rPr>
              <a:t>Environmental and ESG Considerations</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Environmental, Social, and Governance (ESG) criteria are becoming important factors for investors, affecting project financing decisions.</a:t>
            </a:r>
          </a:p>
          <a:p>
            <a:pPr marL="742950" lvl="1" indent="-285750" algn="l">
              <a:buFont typeface="+mj-lt"/>
              <a:buAutoNum type="arabicPeriod"/>
            </a:pPr>
            <a:r>
              <a:rPr lang="en-GB" b="0" i="0" dirty="0">
                <a:solidFill>
                  <a:srgbClr val="374151"/>
                </a:solidFill>
                <a:effectLst/>
                <a:latin typeface="Söhne"/>
              </a:rPr>
              <a:t>Greater emphasis on assessing climate-related risks and incorporating resilience measures into project financing.</a:t>
            </a:r>
          </a:p>
        </p:txBody>
      </p:sp>
      <p:sp>
        <p:nvSpPr>
          <p:cNvPr id="4" name="Slide Number Placeholder 3"/>
          <p:cNvSpPr>
            <a:spLocks noGrp="1"/>
          </p:cNvSpPr>
          <p:nvPr>
            <p:ph type="sldNum" sz="quarter" idx="5"/>
          </p:nvPr>
        </p:nvSpPr>
        <p:spPr/>
        <p:txBody>
          <a:bodyPr/>
          <a:lstStyle/>
          <a:p>
            <a:fld id="{958BDCB5-9038-42D6-9957-560C0B1A5665}" type="slidenum">
              <a:rPr lang="en-GB" smtClean="0"/>
              <a:t>22</a:t>
            </a:fld>
            <a:endParaRPr lang="en-GB"/>
          </a:p>
        </p:txBody>
      </p:sp>
    </p:spTree>
    <p:extLst>
      <p:ext uri="{BB962C8B-B14F-4D97-AF65-F5344CB8AC3E}">
        <p14:creationId xmlns:p14="http://schemas.microsoft.com/office/powerpoint/2010/main" val="93529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GB"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58BDCB5-9038-42D6-9957-560C0B1A5665}" type="slidenum">
              <a:rPr lang="en-GB" smtClean="0"/>
              <a:t>23</a:t>
            </a:fld>
            <a:endParaRPr lang="en-GB"/>
          </a:p>
        </p:txBody>
      </p:sp>
    </p:spTree>
    <p:extLst>
      <p:ext uri="{BB962C8B-B14F-4D97-AF65-F5344CB8AC3E}">
        <p14:creationId xmlns:p14="http://schemas.microsoft.com/office/powerpoint/2010/main" val="4258844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GB" b="1"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58BDCB5-9038-42D6-9957-560C0B1A5665}" type="slidenum">
              <a:rPr lang="en-GB" smtClean="0"/>
              <a:t>24</a:t>
            </a:fld>
            <a:endParaRPr lang="en-GB"/>
          </a:p>
        </p:txBody>
      </p:sp>
    </p:spTree>
    <p:extLst>
      <p:ext uri="{BB962C8B-B14F-4D97-AF65-F5344CB8AC3E}">
        <p14:creationId xmlns:p14="http://schemas.microsoft.com/office/powerpoint/2010/main" val="405863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2</a:t>
            </a:fld>
            <a:endParaRPr lang="en-GB"/>
          </a:p>
        </p:txBody>
      </p:sp>
    </p:spTree>
    <p:extLst>
      <p:ext uri="{BB962C8B-B14F-4D97-AF65-F5344CB8AC3E}">
        <p14:creationId xmlns:p14="http://schemas.microsoft.com/office/powerpoint/2010/main" val="4222385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BDCB5-9038-42D6-9957-560C0B1A5665}" type="slidenum">
              <a:rPr lang="en-GB" smtClean="0"/>
              <a:t>37</a:t>
            </a:fld>
            <a:endParaRPr lang="en-GB"/>
          </a:p>
        </p:txBody>
      </p:sp>
    </p:spTree>
    <p:extLst>
      <p:ext uri="{BB962C8B-B14F-4D97-AF65-F5344CB8AC3E}">
        <p14:creationId xmlns:p14="http://schemas.microsoft.com/office/powerpoint/2010/main" val="103438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BDCB5-9038-42D6-9957-560C0B1A5665}" type="slidenum">
              <a:rPr lang="en-GB" smtClean="0"/>
              <a:t>38</a:t>
            </a:fld>
            <a:endParaRPr lang="en-GB"/>
          </a:p>
        </p:txBody>
      </p:sp>
    </p:spTree>
    <p:extLst>
      <p:ext uri="{BB962C8B-B14F-4D97-AF65-F5344CB8AC3E}">
        <p14:creationId xmlns:p14="http://schemas.microsoft.com/office/powerpoint/2010/main" val="126045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5</a:t>
            </a:fld>
            <a:endParaRPr lang="en-GB"/>
          </a:p>
        </p:txBody>
      </p:sp>
    </p:spTree>
    <p:extLst>
      <p:ext uri="{BB962C8B-B14F-4D97-AF65-F5344CB8AC3E}">
        <p14:creationId xmlns:p14="http://schemas.microsoft.com/office/powerpoint/2010/main" val="4013689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E31837"/>
              </a:buClr>
              <a:buFont typeface="Symbol" panose="05050102010706020507" pitchFamily="18" charset="2"/>
              <a:buNone/>
            </a:pPr>
            <a:r>
              <a:rPr lang="en-GB" sz="1800" b="0" dirty="0"/>
              <a:t>.</a:t>
            </a:r>
          </a:p>
          <a:p>
            <a:endParaRPr lang="en-US" sz="1800"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58BDCB5-9038-42D6-9957-560C0B1A5665}" type="slidenum">
              <a:rPr lang="en-GB" smtClean="0"/>
              <a:t>7</a:t>
            </a:fld>
            <a:endParaRPr lang="en-GB"/>
          </a:p>
        </p:txBody>
      </p:sp>
    </p:spTree>
    <p:extLst>
      <p:ext uri="{BB962C8B-B14F-4D97-AF65-F5344CB8AC3E}">
        <p14:creationId xmlns:p14="http://schemas.microsoft.com/office/powerpoint/2010/main" val="209281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E31837"/>
              </a:buClr>
              <a:buFont typeface="Symbol" panose="05050102010706020507" pitchFamily="18" charset="2"/>
              <a:buNone/>
            </a:pPr>
            <a:r>
              <a:rPr lang="en-GB" sz="1800" b="0" dirty="0"/>
              <a:t>.</a:t>
            </a:r>
          </a:p>
          <a:p>
            <a:endParaRPr lang="en-US" sz="1800"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58BDCB5-9038-42D6-9957-560C0B1A5665}" type="slidenum">
              <a:rPr lang="en-GB" smtClean="0"/>
              <a:t>8</a:t>
            </a:fld>
            <a:endParaRPr lang="en-GB"/>
          </a:p>
        </p:txBody>
      </p:sp>
    </p:spTree>
    <p:extLst>
      <p:ext uri="{BB962C8B-B14F-4D97-AF65-F5344CB8AC3E}">
        <p14:creationId xmlns:p14="http://schemas.microsoft.com/office/powerpoint/2010/main" val="388546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 as lenders evaluate the project's cash flow potential rather than the borrower's creditworthiness</a:t>
            </a:r>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10</a:t>
            </a:fld>
            <a:endParaRPr lang="en-GB"/>
          </a:p>
        </p:txBody>
      </p:sp>
    </p:spTree>
    <p:extLst>
      <p:ext uri="{BB962C8B-B14F-4D97-AF65-F5344CB8AC3E}">
        <p14:creationId xmlns:p14="http://schemas.microsoft.com/office/powerpoint/2010/main" val="1201321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374151"/>
                </a:solidFill>
                <a:effectLst/>
                <a:latin typeface="Söhne"/>
              </a:rPr>
              <a:t>Project Development and Feasibility Study:</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Define the project's scope, including the type and size of the power plant.</a:t>
            </a:r>
          </a:p>
          <a:p>
            <a:pPr marL="742950" lvl="1" indent="-285750" algn="l">
              <a:buFont typeface="+mj-lt"/>
              <a:buAutoNum type="arabicPeriod"/>
            </a:pPr>
            <a:r>
              <a:rPr lang="en-GB" b="0" i="0" dirty="0">
                <a:solidFill>
                  <a:srgbClr val="374151"/>
                </a:solidFill>
                <a:effectLst/>
                <a:latin typeface="Söhne"/>
              </a:rPr>
              <a:t>Conduct a feasibility study to assess the technical, economic, and environmental viability.</a:t>
            </a:r>
          </a:p>
          <a:p>
            <a:pPr marL="742950" lvl="1" indent="-285750" algn="l">
              <a:buFont typeface="+mj-lt"/>
              <a:buAutoNum type="arabicPeriod"/>
            </a:pPr>
            <a:r>
              <a:rPr lang="en-GB" b="0" i="0" dirty="0">
                <a:solidFill>
                  <a:srgbClr val="374151"/>
                </a:solidFill>
                <a:effectLst/>
                <a:latin typeface="Söhne"/>
              </a:rPr>
              <a:t>Determine the plant's capacity, location, and expected output.</a:t>
            </a:r>
          </a:p>
          <a:p>
            <a:pPr algn="l">
              <a:buFont typeface="+mj-lt"/>
              <a:buAutoNum type="arabicPeriod"/>
            </a:pPr>
            <a:r>
              <a:rPr lang="en-GB" b="1" i="0" dirty="0">
                <a:solidFill>
                  <a:srgbClr val="374151"/>
                </a:solidFill>
                <a:effectLst/>
                <a:latin typeface="Söhne"/>
              </a:rPr>
              <a:t>Legal and Regulatory Framework:</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Understand the legal and regulatory requirements for power generation in the chosen location.</a:t>
            </a:r>
          </a:p>
          <a:p>
            <a:pPr marL="742950" lvl="1" indent="-285750" algn="l">
              <a:buFont typeface="+mj-lt"/>
              <a:buAutoNum type="arabicPeriod"/>
            </a:pPr>
            <a:r>
              <a:rPr lang="en-GB" b="0" i="0" dirty="0">
                <a:solidFill>
                  <a:srgbClr val="374151"/>
                </a:solidFill>
                <a:effectLst/>
                <a:latin typeface="Söhne"/>
              </a:rPr>
              <a:t>Obtain the necessary permits, licenses, and environmental approvals.</a:t>
            </a:r>
          </a:p>
          <a:p>
            <a:pPr algn="l">
              <a:buFont typeface="+mj-lt"/>
              <a:buAutoNum type="arabicPeriod"/>
            </a:pPr>
            <a:r>
              <a:rPr lang="en-GB" b="1" i="0" dirty="0">
                <a:solidFill>
                  <a:srgbClr val="374151"/>
                </a:solidFill>
                <a:effectLst/>
                <a:latin typeface="Söhne"/>
              </a:rPr>
              <a:t>Project Structure:</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Choose an appropriate project structure, such as Build-Own-Operate (BOO), Build-Operate-Transfer (BOT), or Public-Private Partnership (PPP).</a:t>
            </a:r>
          </a:p>
          <a:p>
            <a:pPr algn="l">
              <a:buFont typeface="+mj-lt"/>
              <a:buAutoNum type="arabicPeriod"/>
            </a:pPr>
            <a:r>
              <a:rPr lang="en-GB" b="1" i="0" dirty="0">
                <a:solidFill>
                  <a:srgbClr val="374151"/>
                </a:solidFill>
                <a:effectLst/>
                <a:latin typeface="Söhne"/>
              </a:rPr>
              <a:t>Consortium Formation:</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Form a consortium or partnership with other investors, including equity investors, lenders, and potentially the government.</a:t>
            </a:r>
          </a:p>
          <a:p>
            <a:pPr algn="l">
              <a:buFont typeface="+mj-lt"/>
              <a:buAutoNum type="arabicPeriod"/>
            </a:pPr>
            <a:r>
              <a:rPr lang="en-GB" b="1" i="0" dirty="0">
                <a:solidFill>
                  <a:srgbClr val="374151"/>
                </a:solidFill>
                <a:effectLst/>
                <a:latin typeface="Söhne"/>
              </a:rPr>
              <a:t>Financial </a:t>
            </a:r>
            <a:r>
              <a:rPr lang="en-GB" b="1" i="0" dirty="0" err="1">
                <a:solidFill>
                  <a:srgbClr val="374151"/>
                </a:solidFill>
                <a:effectLst/>
                <a:latin typeface="Söhne"/>
              </a:rPr>
              <a:t>Modeling</a:t>
            </a:r>
            <a:r>
              <a:rPr lang="en-GB" b="1" i="0" dirty="0">
                <a:solidFill>
                  <a:srgbClr val="374151"/>
                </a:solidFill>
                <a:effectLst/>
                <a:latin typeface="Söhne"/>
              </a:rPr>
              <a:t>:</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Develop detailed financial models to estimate project costs, revenues, and cash flows.</a:t>
            </a:r>
          </a:p>
          <a:p>
            <a:pPr marL="742950" lvl="1" indent="-285750" algn="l">
              <a:buFont typeface="+mj-lt"/>
              <a:buAutoNum type="arabicPeriod"/>
            </a:pPr>
            <a:r>
              <a:rPr lang="en-GB" b="0" i="0" dirty="0">
                <a:solidFill>
                  <a:srgbClr val="374151"/>
                </a:solidFill>
                <a:effectLst/>
                <a:latin typeface="Söhne"/>
              </a:rPr>
              <a:t>Assess risk factors and conduct sensitivity analysis.</a:t>
            </a:r>
          </a:p>
          <a:p>
            <a:pPr algn="l">
              <a:buFont typeface="+mj-lt"/>
              <a:buAutoNum type="arabicPeriod"/>
            </a:pPr>
            <a:r>
              <a:rPr lang="en-GB" b="1" i="0" dirty="0">
                <a:solidFill>
                  <a:srgbClr val="374151"/>
                </a:solidFill>
                <a:effectLst/>
                <a:latin typeface="Söhne"/>
              </a:rPr>
              <a:t>Equity Investment:</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Raise equity capital from project sponsors and investors.</a:t>
            </a:r>
          </a:p>
          <a:p>
            <a:pPr marL="742950" lvl="1" indent="-285750" algn="l">
              <a:buFont typeface="+mj-lt"/>
              <a:buAutoNum type="arabicPeriod"/>
            </a:pPr>
            <a:r>
              <a:rPr lang="en-GB" b="0" i="0" dirty="0">
                <a:solidFill>
                  <a:srgbClr val="374151"/>
                </a:solidFill>
                <a:effectLst/>
                <a:latin typeface="Söhne"/>
              </a:rPr>
              <a:t>Determine the equity contribution required for the project.</a:t>
            </a:r>
          </a:p>
          <a:p>
            <a:pPr algn="l">
              <a:buFont typeface="+mj-lt"/>
              <a:buAutoNum type="arabicPeriod"/>
            </a:pPr>
            <a:r>
              <a:rPr lang="en-GB" b="1" i="0" dirty="0">
                <a:solidFill>
                  <a:srgbClr val="374151"/>
                </a:solidFill>
                <a:effectLst/>
                <a:latin typeface="Söhne"/>
              </a:rPr>
              <a:t>Debt Financing:</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Secure debt financing through loans from banks, financial institutions, or bond issuance.</a:t>
            </a:r>
          </a:p>
          <a:p>
            <a:pPr marL="742950" lvl="1" indent="-285750" algn="l">
              <a:buFont typeface="+mj-lt"/>
              <a:buAutoNum type="arabicPeriod"/>
            </a:pPr>
            <a:r>
              <a:rPr lang="en-GB" b="0" i="0" dirty="0">
                <a:solidFill>
                  <a:srgbClr val="374151"/>
                </a:solidFill>
                <a:effectLst/>
                <a:latin typeface="Söhne"/>
              </a:rPr>
              <a:t>Evaluate the terms, interest rates, and repayment schedules for the debt.</a:t>
            </a:r>
          </a:p>
          <a:p>
            <a:pPr algn="l">
              <a:buFont typeface="+mj-lt"/>
              <a:buAutoNum type="arabicPeriod"/>
            </a:pPr>
            <a:r>
              <a:rPr lang="en-GB" b="1" i="0" dirty="0">
                <a:solidFill>
                  <a:srgbClr val="374151"/>
                </a:solidFill>
                <a:effectLst/>
                <a:latin typeface="Söhne"/>
              </a:rPr>
              <a:t>Government Support and Incentives:</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Explore government incentives, grants, tax breaks, or subsidies available for power plant projects.</a:t>
            </a:r>
          </a:p>
          <a:p>
            <a:pPr marL="742950" lvl="1" indent="-285750" algn="l">
              <a:buFont typeface="+mj-lt"/>
              <a:buAutoNum type="arabicPeriod"/>
            </a:pPr>
            <a:r>
              <a:rPr lang="en-GB" b="0" i="0" dirty="0">
                <a:solidFill>
                  <a:srgbClr val="374151"/>
                </a:solidFill>
                <a:effectLst/>
                <a:latin typeface="Söhne"/>
              </a:rPr>
              <a:t>Ensure compliance with government policies and regulations.</a:t>
            </a:r>
          </a:p>
          <a:p>
            <a:pPr algn="l">
              <a:buFont typeface="+mj-lt"/>
              <a:buAutoNum type="arabicPeriod"/>
            </a:pPr>
            <a:r>
              <a:rPr lang="en-GB" b="1" i="0" dirty="0">
                <a:solidFill>
                  <a:srgbClr val="374151"/>
                </a:solidFill>
                <a:effectLst/>
                <a:latin typeface="Söhne"/>
              </a:rPr>
              <a:t>Offtake Agreements:</a:t>
            </a:r>
            <a:endParaRPr lang="en-GB" b="0" i="0" dirty="0">
              <a:solidFill>
                <a:srgbClr val="374151"/>
              </a:solidFill>
              <a:effectLst/>
              <a:latin typeface="Söhne"/>
            </a:endParaRPr>
          </a:p>
          <a:p>
            <a:pPr marL="742950" lvl="1" indent="-285750" algn="l">
              <a:buFont typeface="+mj-lt"/>
              <a:buAutoNum type="arabicPeriod"/>
            </a:pPr>
            <a:r>
              <a:rPr lang="en-GB" b="0" i="0" dirty="0">
                <a:solidFill>
                  <a:srgbClr val="374151"/>
                </a:solidFill>
                <a:effectLst/>
                <a:latin typeface="Söhne"/>
              </a:rPr>
              <a:t>Negotiate power purchase agreements (PPAs) with utilities or other buyers to secure a long-term revenue stream.</a:t>
            </a:r>
          </a:p>
          <a:p>
            <a:pPr marL="742950" lvl="1" indent="-285750" algn="l">
              <a:buFont typeface="+mj-lt"/>
              <a:buAutoNum type="arabicPeriod"/>
            </a:pPr>
            <a:r>
              <a:rPr lang="en-GB" b="0" i="0" dirty="0">
                <a:solidFill>
                  <a:srgbClr val="374151"/>
                </a:solidFill>
                <a:effectLst/>
                <a:latin typeface="Söhne"/>
              </a:rPr>
              <a:t>Establish terms for energy sales, pricing, and contract duration.</a:t>
            </a:r>
          </a:p>
          <a:p>
            <a:pPr algn="l">
              <a:buFont typeface="+mj-lt"/>
              <a:buAutoNum type="arabicPeriod"/>
            </a:pPr>
            <a:endParaRPr lang="en-GB" b="1"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58BDCB5-9038-42D6-9957-560C0B1A5665}" type="slidenum">
              <a:rPr lang="en-GB" smtClean="0"/>
              <a:t>11</a:t>
            </a:fld>
            <a:endParaRPr lang="en-GB"/>
          </a:p>
        </p:txBody>
      </p:sp>
    </p:spTree>
    <p:extLst>
      <p:ext uri="{BB962C8B-B14F-4D97-AF65-F5344CB8AC3E}">
        <p14:creationId xmlns:p14="http://schemas.microsoft.com/office/powerpoint/2010/main" val="3004883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effectLst/>
              </a:rPr>
              <a:t>Sponsors:</a:t>
            </a:r>
          </a:p>
          <a:p>
            <a:r>
              <a:rPr lang="en-GB" sz="1200" dirty="0">
                <a:effectLst/>
              </a:rPr>
              <a:t>Entities or individuals who own the project and invest equity, expecting a return from its operation.</a:t>
            </a:r>
          </a:p>
          <a:p>
            <a:r>
              <a:rPr lang="en-GB" sz="1200" dirty="0">
                <a:effectLst/>
              </a:rPr>
              <a:t>Combines equity (share subscription) and debt (equity loans) to finance the project.</a:t>
            </a:r>
          </a:p>
          <a:p>
            <a:pPr marL="0" indent="0">
              <a:buNone/>
            </a:pPr>
            <a:endParaRPr lang="en-GB" sz="1200" dirty="0">
              <a:effectLst/>
            </a:endParaRPr>
          </a:p>
          <a:p>
            <a:pPr marL="0" indent="0">
              <a:buNone/>
            </a:pPr>
            <a:r>
              <a:rPr lang="en-GB" sz="1200" dirty="0">
                <a:effectLst/>
              </a:rPr>
              <a:t>Government:</a:t>
            </a:r>
          </a:p>
          <a:p>
            <a:r>
              <a:rPr lang="en-GB" sz="1200" dirty="0">
                <a:effectLst/>
              </a:rPr>
              <a:t>Affords concessions to sponsors for project construction and operation through concession agreements.</a:t>
            </a:r>
          </a:p>
          <a:p>
            <a:r>
              <a:rPr lang="en-GB" sz="1200" dirty="0">
                <a:effectLst/>
              </a:rPr>
              <a:t>Involvement can provide vital support and incentives, although not always required, as seen in merchant power plants.</a:t>
            </a:r>
          </a:p>
          <a:p>
            <a:endParaRPr lang="en-GB" sz="1200" dirty="0">
              <a:effectLst/>
            </a:endParaRPr>
          </a:p>
          <a:p>
            <a:pPr marL="0" indent="0">
              <a:buNone/>
            </a:pPr>
            <a:r>
              <a:rPr lang="en-GB" sz="1200" dirty="0">
                <a:effectLst/>
              </a:rPr>
              <a:t>Funders:</a:t>
            </a:r>
          </a:p>
          <a:p>
            <a:r>
              <a:rPr lang="en-GB" sz="1200" dirty="0">
                <a:effectLst/>
              </a:rPr>
              <a:t>Provide substantial debt funding to support project development and operation.</a:t>
            </a:r>
          </a:p>
          <a:p>
            <a:r>
              <a:rPr lang="en-GB" sz="1200" dirty="0">
                <a:effectLst/>
              </a:rPr>
              <a:t>May include multilateral financiers (e.g., EIB, EBRD, IFC), governmental entities, and commercial funders.</a:t>
            </a:r>
          </a:p>
          <a:p>
            <a:endParaRPr lang="en-GB" sz="1200" dirty="0">
              <a:effectLst/>
            </a:endParaRPr>
          </a:p>
          <a:p>
            <a:pPr marL="0" indent="0">
              <a:buNone/>
            </a:pPr>
            <a:r>
              <a:rPr lang="en-GB" sz="1200" dirty="0">
                <a:effectLst/>
              </a:rPr>
              <a:t>Project Company:</a:t>
            </a:r>
          </a:p>
          <a:p>
            <a:r>
              <a:rPr lang="en-GB" sz="1200" dirty="0">
                <a:effectLst/>
              </a:rPr>
              <a:t>Acts as a special purpose vehicle for the project and requires various subcontractors and experts.</a:t>
            </a:r>
          </a:p>
          <a:p>
            <a:r>
              <a:rPr lang="en-GB" sz="1200" dirty="0">
                <a:effectLst/>
              </a:rPr>
              <a:t>Construction companies (often working under turnkey or EPC contracts) and operators responsible for project operation and maintenance.</a:t>
            </a:r>
          </a:p>
          <a:p>
            <a:endParaRPr lang="en-GB" sz="1200" dirty="0">
              <a:effectLst/>
            </a:endParaRPr>
          </a:p>
          <a:p>
            <a:pPr marL="0" indent="0">
              <a:buNone/>
            </a:pPr>
            <a:r>
              <a:rPr lang="en-GB" sz="1200" dirty="0" err="1">
                <a:effectLst/>
              </a:rPr>
              <a:t>Offtaker</a:t>
            </a:r>
            <a:r>
              <a:rPr lang="en-GB" sz="1200" dirty="0">
                <a:effectLst/>
              </a:rPr>
              <a:t>:</a:t>
            </a:r>
          </a:p>
          <a:p>
            <a:r>
              <a:rPr lang="en-GB" sz="1200" dirty="0">
                <a:effectLst/>
              </a:rPr>
              <a:t>Vital in traditional project-financed power projects.</a:t>
            </a:r>
          </a:p>
          <a:p>
            <a:r>
              <a:rPr lang="en-GB" sz="1200" dirty="0">
                <a:effectLst/>
              </a:rPr>
              <a:t>Enters into a power purchase agreement with the project company, ensuring the sale of electricity generated by the project.</a:t>
            </a:r>
          </a:p>
          <a:p>
            <a:r>
              <a:rPr lang="en-GB" sz="1200" dirty="0">
                <a:effectLst/>
              </a:rPr>
              <a:t>Long-term offtake agreements are attractive to funders to provide revenue stability.	</a:t>
            </a:r>
            <a:endParaRPr lang="en-GB" sz="1200" dirty="0"/>
          </a:p>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12</a:t>
            </a:fld>
            <a:endParaRPr lang="en-GB"/>
          </a:p>
        </p:txBody>
      </p:sp>
    </p:spTree>
    <p:extLst>
      <p:ext uri="{BB962C8B-B14F-4D97-AF65-F5344CB8AC3E}">
        <p14:creationId xmlns:p14="http://schemas.microsoft.com/office/powerpoint/2010/main" val="350288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8BDCB5-9038-42D6-9957-560C0B1A5665}" type="slidenum">
              <a:rPr lang="en-GB" smtClean="0"/>
              <a:t>13</a:t>
            </a:fld>
            <a:endParaRPr lang="en-GB"/>
          </a:p>
        </p:txBody>
      </p:sp>
    </p:spTree>
    <p:extLst>
      <p:ext uri="{BB962C8B-B14F-4D97-AF65-F5344CB8AC3E}">
        <p14:creationId xmlns:p14="http://schemas.microsoft.com/office/powerpoint/2010/main" val="302881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DD_Crawfor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3C52A7-1587-4480-87FF-81D473021C4B}" type="slidenum">
              <a:rPr lang="en-GB" smtClean="0"/>
              <a:t>‹#›</a:t>
            </a:fld>
            <a:endParaRPr lang="en-GB"/>
          </a:p>
        </p:txBody>
      </p:sp>
      <p:sp>
        <p:nvSpPr>
          <p:cNvPr id="5" name="Free-form: Shape 34">
            <a:extLst>
              <a:ext uri="{FF2B5EF4-FFF2-40B4-BE49-F238E27FC236}">
                <a16:creationId xmlns:a16="http://schemas.microsoft.com/office/drawing/2014/main" id="{5D63E9D1-C328-DAB1-42E5-981C90AEC74C}"/>
              </a:ext>
            </a:extLst>
          </p:cNvPr>
          <p:cNvSpPr/>
          <p:nvPr userDrawn="1"/>
        </p:nvSpPr>
        <p:spPr>
          <a:xfrm>
            <a:off x="9014460" y="9830"/>
            <a:ext cx="3177540" cy="6858000"/>
          </a:xfrm>
          <a:custGeom>
            <a:avLst/>
            <a:gdLst>
              <a:gd name="connsiteX0" fmla="*/ 851530 w 6231539"/>
              <a:gd name="connsiteY0" fmla="*/ 0 h 6858000"/>
              <a:gd name="connsiteX1" fmla="*/ 6003686 w 6231539"/>
              <a:gd name="connsiteY1" fmla="*/ 0 h 6858000"/>
              <a:gd name="connsiteX2" fmla="*/ 6070347 w 6231539"/>
              <a:gd name="connsiteY2" fmla="*/ 0 h 6858000"/>
              <a:gd name="connsiteX3" fmla="*/ 6231539 w 6231539"/>
              <a:gd name="connsiteY3" fmla="*/ 0 h 6858000"/>
              <a:gd name="connsiteX4" fmla="*/ 6231539 w 6231539"/>
              <a:gd name="connsiteY4" fmla="*/ 6858000 h 6858000"/>
              <a:gd name="connsiteX5" fmla="*/ 6070347 w 6231539"/>
              <a:gd name="connsiteY5" fmla="*/ 6858000 h 6858000"/>
              <a:gd name="connsiteX6" fmla="*/ 6003686 w 6231539"/>
              <a:gd name="connsiteY6" fmla="*/ 6858000 h 6858000"/>
              <a:gd name="connsiteX7" fmla="*/ 0 w 62315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1539" h="6858000">
                <a:moveTo>
                  <a:pt x="851530" y="0"/>
                </a:moveTo>
                <a:lnTo>
                  <a:pt x="6003686" y="0"/>
                </a:lnTo>
                <a:lnTo>
                  <a:pt x="6070347" y="0"/>
                </a:lnTo>
                <a:lnTo>
                  <a:pt x="6231539" y="0"/>
                </a:lnTo>
                <a:lnTo>
                  <a:pt x="6231539" y="6858000"/>
                </a:lnTo>
                <a:lnTo>
                  <a:pt x="6070347" y="6858000"/>
                </a:lnTo>
                <a:lnTo>
                  <a:pt x="6003686" y="6858000"/>
                </a:lnTo>
                <a:lnTo>
                  <a:pt x="0" y="685800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itle 1">
            <a:extLst>
              <a:ext uri="{FF2B5EF4-FFF2-40B4-BE49-F238E27FC236}">
                <a16:creationId xmlns:a16="http://schemas.microsoft.com/office/drawing/2014/main" id="{AE708D32-0D8D-B7E6-2987-B871095B028D}"/>
              </a:ext>
            </a:extLst>
          </p:cNvPr>
          <p:cNvSpPr>
            <a:spLocks noGrp="1"/>
          </p:cNvSpPr>
          <p:nvPr>
            <p:ph type="title"/>
          </p:nvPr>
        </p:nvSpPr>
        <p:spPr>
          <a:xfrm>
            <a:off x="557202" y="365129"/>
            <a:ext cx="10515600" cy="498598"/>
          </a:xfrm>
          <a:prstGeom prst="rect">
            <a:avLst/>
          </a:prstGeom>
        </p:spPr>
        <p:txBody>
          <a:bodyPr/>
          <a:lstStyle/>
          <a:p>
            <a:r>
              <a:rPr lang="en-GB" dirty="0"/>
              <a:t>Click to edit Master title style</a:t>
            </a:r>
            <a:endParaRPr lang="en-US" dirty="0"/>
          </a:p>
        </p:txBody>
      </p:sp>
    </p:spTree>
    <p:extLst>
      <p:ext uri="{BB962C8B-B14F-4D97-AF65-F5344CB8AC3E}">
        <p14:creationId xmlns:p14="http://schemas.microsoft.com/office/powerpoint/2010/main" val="150814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v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3C52A7-1587-4480-87FF-81D473021C4B}" type="slidenum">
              <a:rPr lang="en-GB" smtClean="0"/>
              <a:t>‹#›</a:t>
            </a:fld>
            <a:endParaRPr lang="en-GB"/>
          </a:p>
        </p:txBody>
      </p:sp>
    </p:spTree>
    <p:extLst>
      <p:ext uri="{BB962C8B-B14F-4D97-AF65-F5344CB8AC3E}">
        <p14:creationId xmlns:p14="http://schemas.microsoft.com/office/powerpoint/2010/main" val="24972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02" y="365129"/>
            <a:ext cx="11077596" cy="498598"/>
          </a:xfrm>
          <a:prstGeom prst="rect">
            <a:avLst/>
          </a:prstGeom>
          <a:noFill/>
        </p:spPr>
        <p:txBody>
          <a:bodyPr wrap="square" lIns="0" tIns="0" rIns="0" bIns="0">
            <a:spAutoFit/>
          </a:bodyPr>
          <a:lstStyle/>
          <a:p>
            <a:pPr marL="0" lvl="0" defTabSz="457200"/>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1394" y="6592227"/>
            <a:ext cx="224607" cy="135866"/>
          </a:xfrm>
          <a:prstGeom prst="rect">
            <a:avLst/>
          </a:prstGeom>
        </p:spPr>
        <p:txBody>
          <a:bodyPr lIns="0" tIns="0" rIns="0" bIns="0"/>
          <a:lstStyle>
            <a:lvl1pPr>
              <a:defRPr lang="en-GB" sz="1000" smtClean="0">
                <a:solidFill>
                  <a:schemeClr val="bg1">
                    <a:lumMod val="50000"/>
                  </a:schemeClr>
                </a:solidFill>
              </a:defRPr>
            </a:lvl1pPr>
          </a:lstStyle>
          <a:p>
            <a:fld id="{683C52A7-1587-4480-87FF-81D473021C4B}" type="slidenum">
              <a:rPr lang="en-GB" smtClean="0"/>
              <a:pPr/>
              <a:t>‹#›</a:t>
            </a:fld>
            <a:endParaRPr lang="en-GB"/>
          </a:p>
        </p:txBody>
      </p:sp>
    </p:spTree>
    <p:extLst>
      <p:ext uri="{BB962C8B-B14F-4D97-AF65-F5344CB8AC3E}">
        <p14:creationId xmlns:p14="http://schemas.microsoft.com/office/powerpoint/2010/main" val="3347772726"/>
      </p:ext>
    </p:extLst>
  </p:cSld>
  <p:clrMap bg1="lt1" tx1="dk1" bg2="lt2" tx2="dk2" accent1="accent1" accent2="accent2" accent3="accent3" accent4="accent4" accent5="accent5" accent6="accent6" hlink="hlink" folHlink="folHlink"/>
  <p:sldLayoutIdLst>
    <p:sldLayoutId id="2147483667" r:id="rId1"/>
    <p:sldLayoutId id="2147483671" r:id="rId2"/>
  </p:sldLayoutIdLst>
  <p:hf hdr="0" ftr="0" dt="0"/>
  <p:txStyles>
    <p:titleStyle>
      <a:lvl1pPr algn="l" defTabSz="914400" rtl="0" eaLnBrk="1" latinLnBrk="0" hangingPunct="1">
        <a:lnSpc>
          <a:spcPct val="90000"/>
        </a:lnSpc>
        <a:spcBef>
          <a:spcPct val="0"/>
        </a:spcBef>
        <a:buNone/>
        <a:defRPr lang="en-US" sz="3600" b="1" kern="1200" dirty="0">
          <a:solidFill>
            <a:schemeClr val="tx2"/>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https://www.australiansolarquotes.com.au/2018/04/13/australias-energy-storage-bo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9BEE1-BA9B-1B01-609D-EF00A9AF3704}"/>
              </a:ext>
            </a:extLst>
          </p:cNvPr>
          <p:cNvPicPr>
            <a:picLocks noChangeAspect="1"/>
          </p:cNvPicPr>
          <p:nvPr/>
        </p:nvPicPr>
        <p:blipFill>
          <a:blip r:embed="rId3">
            <a:extLst>
              <a:ext uri="{28A0092B-C50C-407E-A947-70E740481C1C}">
                <a14:useLocalDpi xmlns:a14="http://schemas.microsoft.com/office/drawing/2010/main" val="0"/>
              </a:ext>
            </a:extLst>
          </a:blip>
          <a:srcRect t="7881" b="7881"/>
          <a:stretch/>
        </p:blipFill>
        <p:spPr>
          <a:xfrm>
            <a:off x="0" y="-10076"/>
            <a:ext cx="12192000" cy="6868075"/>
          </a:xfrm>
          <a:prstGeom prst="rect">
            <a:avLst/>
          </a:prstGeom>
        </p:spPr>
      </p:pic>
      <p:sp>
        <p:nvSpPr>
          <p:cNvPr id="5" name="Rectangle 4">
            <a:extLst>
              <a:ext uri="{FF2B5EF4-FFF2-40B4-BE49-F238E27FC236}">
                <a16:creationId xmlns:a16="http://schemas.microsoft.com/office/drawing/2014/main" id="{1D7B8CC4-9CC8-420D-FD7B-B21756D63488}"/>
              </a:ext>
            </a:extLst>
          </p:cNvPr>
          <p:cNvSpPr/>
          <p:nvPr/>
        </p:nvSpPr>
        <p:spPr>
          <a:xfrm>
            <a:off x="-32795" y="8859"/>
            <a:ext cx="12257589" cy="6868075"/>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5354A1B-4CEB-C40A-13F3-E9EE7CC22AE0}"/>
              </a:ext>
            </a:extLst>
          </p:cNvPr>
          <p:cNvSpPr/>
          <p:nvPr/>
        </p:nvSpPr>
        <p:spPr>
          <a:xfrm>
            <a:off x="-34320" y="3223380"/>
            <a:ext cx="9178317" cy="4824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E28AE1B-FB38-982D-6BF2-EB3FE4D03ADE}"/>
              </a:ext>
            </a:extLst>
          </p:cNvPr>
          <p:cNvSpPr/>
          <p:nvPr/>
        </p:nvSpPr>
        <p:spPr>
          <a:xfrm>
            <a:off x="-32797" y="1004132"/>
            <a:ext cx="9171885" cy="222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EDB536FD-41D2-9706-D505-E76B29373534}"/>
              </a:ext>
            </a:extLst>
          </p:cNvPr>
          <p:cNvSpPr/>
          <p:nvPr/>
        </p:nvSpPr>
        <p:spPr>
          <a:xfrm rot="416752">
            <a:off x="3126577" y="227074"/>
            <a:ext cx="2831584" cy="4548071"/>
          </a:xfrm>
          <a:custGeom>
            <a:avLst/>
            <a:gdLst>
              <a:gd name="connsiteX0" fmla="*/ 397959 w 2831584"/>
              <a:gd name="connsiteY0" fmla="*/ 699809 h 4548071"/>
              <a:gd name="connsiteX1" fmla="*/ 397959 w 2831584"/>
              <a:gd name="connsiteY1" fmla="*/ 4096043 h 4548071"/>
              <a:gd name="connsiteX2" fmla="*/ 2433625 w 2831584"/>
              <a:gd name="connsiteY2" fmla="*/ 3848047 h 4548071"/>
              <a:gd name="connsiteX3" fmla="*/ 2433625 w 2831584"/>
              <a:gd name="connsiteY3" fmla="*/ 451813 h 4548071"/>
              <a:gd name="connsiteX4" fmla="*/ 2072 w 2831584"/>
              <a:gd name="connsiteY4" fmla="*/ 344156 h 4548071"/>
              <a:gd name="connsiteX5" fmla="*/ 2827066 w 2831584"/>
              <a:gd name="connsiteY5" fmla="*/ 0 h 4548071"/>
              <a:gd name="connsiteX6" fmla="*/ 2827066 w 2831584"/>
              <a:gd name="connsiteY6" fmla="*/ 52412 h 4548071"/>
              <a:gd name="connsiteX7" fmla="*/ 2831584 w 2831584"/>
              <a:gd name="connsiteY7" fmla="*/ 52412 h 4548071"/>
              <a:gd name="connsiteX8" fmla="*/ 2831584 w 2831584"/>
              <a:gd name="connsiteY8" fmla="*/ 4203111 h 4548071"/>
              <a:gd name="connsiteX9" fmla="*/ 2737396 w 2831584"/>
              <a:gd name="connsiteY9" fmla="*/ 4214586 h 4548071"/>
              <a:gd name="connsiteX10" fmla="*/ 2737436 w 2831584"/>
              <a:gd name="connsiteY10" fmla="*/ 4214917 h 4548071"/>
              <a:gd name="connsiteX11" fmla="*/ 66206 w 2831584"/>
              <a:gd name="connsiteY11" fmla="*/ 4540341 h 4548071"/>
              <a:gd name="connsiteX12" fmla="*/ 66165 w 2831584"/>
              <a:gd name="connsiteY12" fmla="*/ 4540011 h 4548071"/>
              <a:gd name="connsiteX13" fmla="*/ 0 w 2831584"/>
              <a:gd name="connsiteY13" fmla="*/ 4548071 h 4548071"/>
              <a:gd name="connsiteX14" fmla="*/ 0 w 2831584"/>
              <a:gd name="connsiteY14" fmla="*/ 348890 h 4548071"/>
              <a:gd name="connsiteX15" fmla="*/ 2648 w 2831584"/>
              <a:gd name="connsiteY15" fmla="*/ 348890 h 45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1584" h="4548071">
                <a:moveTo>
                  <a:pt x="397959" y="699809"/>
                </a:moveTo>
                <a:lnTo>
                  <a:pt x="397959" y="4096043"/>
                </a:lnTo>
                <a:lnTo>
                  <a:pt x="2433625" y="3848047"/>
                </a:lnTo>
                <a:lnTo>
                  <a:pt x="2433625" y="451813"/>
                </a:lnTo>
                <a:close/>
                <a:moveTo>
                  <a:pt x="2072" y="344156"/>
                </a:moveTo>
                <a:lnTo>
                  <a:pt x="2827066" y="0"/>
                </a:lnTo>
                <a:lnTo>
                  <a:pt x="2827066" y="52412"/>
                </a:lnTo>
                <a:lnTo>
                  <a:pt x="2831584" y="52412"/>
                </a:lnTo>
                <a:lnTo>
                  <a:pt x="2831584" y="4203111"/>
                </a:lnTo>
                <a:lnTo>
                  <a:pt x="2737396" y="4214586"/>
                </a:lnTo>
                <a:lnTo>
                  <a:pt x="2737436" y="4214917"/>
                </a:lnTo>
                <a:lnTo>
                  <a:pt x="66206" y="4540341"/>
                </a:lnTo>
                <a:lnTo>
                  <a:pt x="66165" y="4540011"/>
                </a:lnTo>
                <a:lnTo>
                  <a:pt x="0" y="4548071"/>
                </a:lnTo>
                <a:lnTo>
                  <a:pt x="0" y="348890"/>
                </a:lnTo>
                <a:lnTo>
                  <a:pt x="2648" y="3488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Rectangle 35">
            <a:extLst>
              <a:ext uri="{FF2B5EF4-FFF2-40B4-BE49-F238E27FC236}">
                <a16:creationId xmlns:a16="http://schemas.microsoft.com/office/drawing/2014/main" id="{3E3F0BBE-8D71-BE38-3BFD-D63326AD9A4A}"/>
              </a:ext>
            </a:extLst>
          </p:cNvPr>
          <p:cNvSpPr/>
          <p:nvPr/>
        </p:nvSpPr>
        <p:spPr>
          <a:xfrm>
            <a:off x="4324027" y="3222390"/>
            <a:ext cx="7899244" cy="4824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2">
            <a:extLst>
              <a:ext uri="{FF2B5EF4-FFF2-40B4-BE49-F238E27FC236}">
                <a16:creationId xmlns:a16="http://schemas.microsoft.com/office/drawing/2014/main" id="{CB1D14C7-BA4D-9EBC-F742-080B119DE86A}"/>
              </a:ext>
            </a:extLst>
          </p:cNvPr>
          <p:cNvSpPr txBox="1">
            <a:spLocks/>
          </p:cNvSpPr>
          <p:nvPr/>
        </p:nvSpPr>
        <p:spPr>
          <a:xfrm>
            <a:off x="4166957" y="3354574"/>
            <a:ext cx="4434024" cy="228558"/>
          </a:xfrm>
          <a:prstGeom prst="rect">
            <a:avLst/>
          </a:prstGeom>
        </p:spPr>
        <p:txBody>
          <a:bodyPr lIns="0" tIns="0" rIns="0" bIns="36000" numCol="1">
            <a:noAutofit/>
          </a:bodyPr>
          <a:lstStyle>
            <a:defPPr>
              <a:defRPr lang="en-US"/>
            </a:defPPr>
            <a:lvl1pPr marL="0" algn="ctr" defTabSz="685800" rtl="0" eaLnBrk="1" latinLnBrk="0" hangingPunct="1">
              <a:defRPr sz="1000" kern="1200">
                <a:solidFill>
                  <a:schemeClr val="accent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lnSpc>
                <a:spcPct val="110000"/>
              </a:lnSpc>
            </a:pPr>
            <a:r>
              <a:rPr lang="en-US" sz="1800" dirty="0">
                <a:solidFill>
                  <a:schemeClr val="bg1"/>
                </a:solidFill>
                <a:latin typeface="+mj-lt"/>
              </a:rPr>
              <a:t>Lee Swain &amp; Edward Secchi</a:t>
            </a:r>
          </a:p>
        </p:txBody>
      </p:sp>
      <p:sp>
        <p:nvSpPr>
          <p:cNvPr id="40" name="Rectangle 39">
            <a:extLst>
              <a:ext uri="{FF2B5EF4-FFF2-40B4-BE49-F238E27FC236}">
                <a16:creationId xmlns:a16="http://schemas.microsoft.com/office/drawing/2014/main" id="{52AFB980-0463-7524-6276-0FD65D1C9B3D}"/>
              </a:ext>
            </a:extLst>
          </p:cNvPr>
          <p:cNvSpPr/>
          <p:nvPr/>
        </p:nvSpPr>
        <p:spPr>
          <a:xfrm>
            <a:off x="4071010" y="1004690"/>
            <a:ext cx="8152261" cy="2230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itle 3">
            <a:extLst>
              <a:ext uri="{FF2B5EF4-FFF2-40B4-BE49-F238E27FC236}">
                <a16:creationId xmlns:a16="http://schemas.microsoft.com/office/drawing/2014/main" id="{A9481286-8D88-AED5-C1DE-983E1F6D57D1}"/>
              </a:ext>
            </a:extLst>
          </p:cNvPr>
          <p:cNvSpPr txBox="1">
            <a:spLocks/>
          </p:cNvSpPr>
          <p:nvPr/>
        </p:nvSpPr>
        <p:spPr>
          <a:xfrm>
            <a:off x="4461361" y="1374363"/>
            <a:ext cx="6910113" cy="91894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tx2"/>
                </a:solidFill>
              </a:rPr>
              <a:t>Energy Financing – </a:t>
            </a:r>
          </a:p>
          <a:p>
            <a:r>
              <a:rPr lang="en-GB" sz="3200" dirty="0">
                <a:solidFill>
                  <a:schemeClr val="tx2"/>
                </a:solidFill>
              </a:rPr>
              <a:t>New Models to Support the Transition</a:t>
            </a:r>
            <a:endParaRPr lang="en-US" sz="5400" dirty="0">
              <a:solidFill>
                <a:schemeClr val="tx2"/>
              </a:solidFill>
            </a:endParaRPr>
          </a:p>
        </p:txBody>
      </p:sp>
      <p:sp>
        <p:nvSpPr>
          <p:cNvPr id="42" name="Text Placeholder 1">
            <a:extLst>
              <a:ext uri="{FF2B5EF4-FFF2-40B4-BE49-F238E27FC236}">
                <a16:creationId xmlns:a16="http://schemas.microsoft.com/office/drawing/2014/main" id="{1BE0D561-C680-3486-DF86-DE25D413712D}"/>
              </a:ext>
            </a:extLst>
          </p:cNvPr>
          <p:cNvSpPr txBox="1">
            <a:spLocks/>
          </p:cNvSpPr>
          <p:nvPr/>
        </p:nvSpPr>
        <p:spPr>
          <a:xfrm>
            <a:off x="8815247" y="2602915"/>
            <a:ext cx="2570338" cy="323569"/>
          </a:xfrm>
          <a:prstGeom prst="rect">
            <a:avLst/>
          </a:prstGeom>
        </p:spPr>
        <p:txBody>
          <a:bodyPr lIns="0" tIns="0" rIns="0" bIns="36000">
            <a:noAutofit/>
          </a:bodyPr>
          <a:lstStyle>
            <a:defPPr>
              <a:defRPr lang="en-US"/>
            </a:defPPr>
            <a:lvl1pPr marL="0" algn="l" defTabSz="685800" rtl="0" eaLnBrk="1" latinLnBrk="0" hangingPunct="1">
              <a:defRPr sz="900" kern="1200">
                <a:solidFill>
                  <a:schemeClr val="accent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914377"/>
            <a:r>
              <a:rPr lang="en-US" sz="1600" dirty="0">
                <a:solidFill>
                  <a:schemeClr val="tx2"/>
                </a:solidFill>
                <a:latin typeface="Arial" panose="020B0604020202020204"/>
              </a:rPr>
              <a:t>1 November 2023</a:t>
            </a:r>
          </a:p>
        </p:txBody>
      </p:sp>
      <p:grpSp>
        <p:nvGrpSpPr>
          <p:cNvPr id="8" name="Group 7">
            <a:extLst>
              <a:ext uri="{FF2B5EF4-FFF2-40B4-BE49-F238E27FC236}">
                <a16:creationId xmlns:a16="http://schemas.microsoft.com/office/drawing/2014/main" id="{B55BC6BC-2CDF-4672-7592-4FDBF9A18268}"/>
              </a:ext>
            </a:extLst>
          </p:cNvPr>
          <p:cNvGrpSpPr/>
          <p:nvPr/>
        </p:nvGrpSpPr>
        <p:grpSpPr>
          <a:xfrm>
            <a:off x="684838" y="1940212"/>
            <a:ext cx="1127226" cy="479041"/>
            <a:chOff x="6865266" y="5386397"/>
            <a:chExt cx="1719256" cy="730638"/>
          </a:xfrm>
          <a:solidFill>
            <a:schemeClr val="tx2"/>
          </a:solidFill>
        </p:grpSpPr>
        <p:sp>
          <p:nvSpPr>
            <p:cNvPr id="9" name="Free-form: Shape 8">
              <a:extLst>
                <a:ext uri="{FF2B5EF4-FFF2-40B4-BE49-F238E27FC236}">
                  <a16:creationId xmlns:a16="http://schemas.microsoft.com/office/drawing/2014/main" id="{5364669C-0E04-7E60-D3EB-0AC3B8FEA615}"/>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54F1FB5-98F4-350B-3E5E-945A77B375C3}"/>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BA8A1D6-9743-E0C5-6B4A-EAF1E0679638}"/>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2B21B42-3C29-03FC-14CE-CF9247FF5B6A}"/>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B1531DF-3514-4B7C-8F0B-059F5A0046D7}"/>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BA5CC91-C7E1-A802-D49A-031E7D13DA57}"/>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5" name="Graphic 14">
              <a:extLst>
                <a:ext uri="{FF2B5EF4-FFF2-40B4-BE49-F238E27FC236}">
                  <a16:creationId xmlns:a16="http://schemas.microsoft.com/office/drawing/2014/main" id="{0004A81D-B249-25E9-7470-1BDB84AC158B}"/>
                </a:ext>
              </a:extLst>
            </p:cNvPr>
            <p:cNvGrpSpPr/>
            <p:nvPr/>
          </p:nvGrpSpPr>
          <p:grpSpPr>
            <a:xfrm>
              <a:off x="7072219" y="6034849"/>
              <a:ext cx="170438" cy="82067"/>
              <a:chOff x="7072219" y="6034849"/>
              <a:chExt cx="170438" cy="82067"/>
            </a:xfrm>
            <a:grpFill/>
          </p:grpSpPr>
          <p:sp>
            <p:nvSpPr>
              <p:cNvPr id="32" name="Free-form: Shape 31">
                <a:extLst>
                  <a:ext uri="{FF2B5EF4-FFF2-40B4-BE49-F238E27FC236}">
                    <a16:creationId xmlns:a16="http://schemas.microsoft.com/office/drawing/2014/main" id="{5D691DD1-81C2-539C-C57B-545E38D66733}"/>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7B2BB8C-7896-5194-AFC6-CD28B1703AE2}"/>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6" name="Free-form: Shape 15">
              <a:extLst>
                <a:ext uri="{FF2B5EF4-FFF2-40B4-BE49-F238E27FC236}">
                  <a16:creationId xmlns:a16="http://schemas.microsoft.com/office/drawing/2014/main" id="{98025343-9F61-E50E-5C72-E953C441F840}"/>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BB0508F-710D-8DED-8FE3-20817DDA56BD}"/>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14B0F3-C6DE-5579-89E2-81BAB6EBDB53}"/>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6D0C624-AED8-EC14-5526-9A69C17A5334}"/>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BD6E5C9-3A84-D070-BD57-9DD70315A029}"/>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EBB063-1F7F-B956-49EC-F037B5E675E5}"/>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60C9C56-2D5D-FDAB-F7A5-35345C7E66A6}"/>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EC94FB-E574-AC47-388F-8C4E45478C42}"/>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DC45C27-B21D-EAA2-8993-D290A13E843C}"/>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4A44C19-C7E5-802E-9056-267FDD49AC79}"/>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08E493B-F465-633B-68E8-EC2042A757C1}"/>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51D5EA2-3C03-470D-7F17-BF5C29A01EBC}"/>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8E3E311-B2B0-E17D-A52F-2E7D3ED988DD}"/>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B51678-553B-6450-0CF5-BC43443099C5}"/>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2BCF66-78F5-5970-7464-CCEE3BBA9482}"/>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2D2F26A-5B75-DC94-8DCF-29B6E7474B3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Tree>
    <p:extLst>
      <p:ext uri="{BB962C8B-B14F-4D97-AF65-F5344CB8AC3E}">
        <p14:creationId xmlns:p14="http://schemas.microsoft.com/office/powerpoint/2010/main" val="10635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1+#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1" presetClass="entr" presetSubtype="2"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wheel(2)">
                                      <p:cBhvr>
                                        <p:cTn id="18" dur="500"/>
                                        <p:tgtEl>
                                          <p:spTgt spid="35"/>
                                        </p:tgtEl>
                                      </p:cBhvr>
                                    </p:animEffect>
                                  </p:childTnLst>
                                </p:cTn>
                              </p:par>
                              <p:par>
                                <p:cTn id="19" presetID="10" presetClass="entr" presetSubtype="0" fill="hold" grpId="0" nodeType="withEffect">
                                  <p:stCondLst>
                                    <p:cond delay="125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47" presetClass="entr" presetSubtype="0" fill="hold" grpId="0" nodeType="withEffect">
                                  <p:stCondLst>
                                    <p:cond delay="15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15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anim calcmode="lin" valueType="num">
                                      <p:cBhvr>
                                        <p:cTn id="33" dur="500" fill="hold"/>
                                        <p:tgtEl>
                                          <p:spTgt spid="38"/>
                                        </p:tgtEl>
                                        <p:attrNameLst>
                                          <p:attrName>ppt_x</p:attrName>
                                        </p:attrNameLst>
                                      </p:cBhvr>
                                      <p:tavLst>
                                        <p:tav tm="0">
                                          <p:val>
                                            <p:strVal val="#ppt_x"/>
                                          </p:val>
                                        </p:tav>
                                        <p:tav tm="100000">
                                          <p:val>
                                            <p:strVal val="#ppt_x"/>
                                          </p:val>
                                        </p:tav>
                                      </p:tavLst>
                                    </p:anim>
                                    <p:anim calcmode="lin" valueType="num">
                                      <p:cBhvr>
                                        <p:cTn id="34" dur="500" fill="hold"/>
                                        <p:tgtEl>
                                          <p:spTgt spid="3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1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5" grpId="0" animBg="1"/>
      <p:bldP spid="36" grpId="0" animBg="1"/>
      <p:bldP spid="38" grpId="0"/>
      <p:bldP spid="40" grpId="0" animBg="1"/>
      <p:bldP spid="41" grpId="0"/>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Project Financing</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10</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4" name="Text Placeholder 3">
            <a:extLst>
              <a:ext uri="{FF2B5EF4-FFF2-40B4-BE49-F238E27FC236}">
                <a16:creationId xmlns:a16="http://schemas.microsoft.com/office/drawing/2014/main" id="{04C5865E-A823-F361-4B62-D36DB5621816}"/>
              </a:ext>
            </a:extLst>
          </p:cNvPr>
          <p:cNvSpPr txBox="1">
            <a:spLocks/>
          </p:cNvSpPr>
          <p:nvPr/>
        </p:nvSpPr>
        <p:spPr>
          <a:xfrm>
            <a:off x="324796" y="1140588"/>
            <a:ext cx="9000180" cy="52998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150000"/>
              </a:lnSpc>
              <a:buClr>
                <a:srgbClr val="E31837"/>
              </a:buClr>
              <a:buFont typeface="Verdana" panose="020B0604030504040204" pitchFamily="34" charset="0"/>
              <a:buChar char="&gt;"/>
            </a:pPr>
            <a:r>
              <a:rPr lang="en-GB" sz="2000" dirty="0">
                <a:effectLst/>
              </a:rPr>
              <a:t>Securing funding for a project of large capital expenditures and long-term commitments </a:t>
            </a:r>
          </a:p>
          <a:p>
            <a:pPr marL="360000" indent="-360000">
              <a:lnSpc>
                <a:spcPct val="150000"/>
              </a:lnSpc>
              <a:buClr>
                <a:srgbClr val="E31837"/>
              </a:buClr>
              <a:buFont typeface="Verdana" panose="020B0604030504040204" pitchFamily="34" charset="0"/>
              <a:buChar char="&gt;"/>
            </a:pPr>
            <a:endParaRPr lang="en-GB" sz="2000" dirty="0">
              <a:effectLst/>
            </a:endParaRPr>
          </a:p>
          <a:p>
            <a:pPr marL="360000" indent="-360000">
              <a:lnSpc>
                <a:spcPct val="150000"/>
              </a:lnSpc>
              <a:buClr>
                <a:srgbClr val="E31837"/>
              </a:buClr>
              <a:buFont typeface="Verdana" panose="020B0604030504040204" pitchFamily="34" charset="0"/>
              <a:buChar char="&gt;"/>
            </a:pPr>
            <a:r>
              <a:rPr lang="en-GB" sz="2000" dirty="0">
                <a:effectLst/>
              </a:rPr>
              <a:t>Commonly used in the energy industry</a:t>
            </a:r>
          </a:p>
          <a:p>
            <a:pPr marL="360000" indent="-360000">
              <a:lnSpc>
                <a:spcPct val="150000"/>
              </a:lnSpc>
              <a:buClr>
                <a:srgbClr val="E31837"/>
              </a:buClr>
              <a:buFont typeface="Verdana" panose="020B0604030504040204" pitchFamily="34" charset="0"/>
              <a:buChar char="&gt;"/>
            </a:pPr>
            <a:endParaRPr lang="en-GB" sz="2000" dirty="0"/>
          </a:p>
          <a:p>
            <a:pPr marL="360000" indent="-360000">
              <a:lnSpc>
                <a:spcPct val="150000"/>
              </a:lnSpc>
              <a:buClr>
                <a:srgbClr val="E31837"/>
              </a:buClr>
              <a:buFont typeface="Verdana" panose="020B0604030504040204" pitchFamily="34" charset="0"/>
              <a:buChar char="&gt;"/>
            </a:pPr>
            <a:r>
              <a:rPr lang="en-GB" sz="2000" dirty="0"/>
              <a:t>D</a:t>
            </a:r>
            <a:r>
              <a:rPr lang="en-GB" sz="2000" dirty="0">
                <a:effectLst/>
              </a:rPr>
              <a:t>ifferent from traditional corporate financing </a:t>
            </a:r>
          </a:p>
          <a:p>
            <a:pPr marL="360000" indent="-360000">
              <a:lnSpc>
                <a:spcPct val="150000"/>
              </a:lnSpc>
              <a:buClr>
                <a:srgbClr val="E31837"/>
              </a:buClr>
              <a:buFont typeface="Verdana" panose="020B0604030504040204" pitchFamily="34" charset="0"/>
              <a:buChar char="&gt;"/>
            </a:pPr>
            <a:endParaRPr lang="en-GB" sz="2000" dirty="0">
              <a:effectLst/>
            </a:endParaRPr>
          </a:p>
          <a:p>
            <a:pPr marL="360000" indent="-360000">
              <a:lnSpc>
                <a:spcPct val="150000"/>
              </a:lnSpc>
              <a:buClr>
                <a:srgbClr val="E31837"/>
              </a:buClr>
              <a:buFont typeface="Verdana" panose="020B0604030504040204" pitchFamily="34" charset="0"/>
              <a:buChar char="&gt;"/>
            </a:pPr>
            <a:r>
              <a:rPr lang="en-GB" sz="2000" dirty="0">
                <a:effectLst/>
              </a:rPr>
              <a:t>Usually non-recourse - lender has no claim on the assets or future earnings if the project fails</a:t>
            </a:r>
            <a:endParaRPr lang="en-GB" sz="2000" dirty="0"/>
          </a:p>
        </p:txBody>
      </p:sp>
    </p:spTree>
    <p:extLst>
      <p:ext uri="{BB962C8B-B14F-4D97-AF65-F5344CB8AC3E}">
        <p14:creationId xmlns:p14="http://schemas.microsoft.com/office/powerpoint/2010/main" val="9086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854660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The Key Steps to Project Financing</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11</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graphicFrame>
        <p:nvGraphicFramePr>
          <p:cNvPr id="66" name="Text Placeholder 3">
            <a:extLst>
              <a:ext uri="{FF2B5EF4-FFF2-40B4-BE49-F238E27FC236}">
                <a16:creationId xmlns:a16="http://schemas.microsoft.com/office/drawing/2014/main" id="{9212FA89-7DA8-FB46-2552-B0E76F9B9A54}"/>
              </a:ext>
            </a:extLst>
          </p:cNvPr>
          <p:cNvGraphicFramePr/>
          <p:nvPr>
            <p:extLst>
              <p:ext uri="{D42A27DB-BD31-4B8C-83A1-F6EECF244321}">
                <p14:modId xmlns:p14="http://schemas.microsoft.com/office/powerpoint/2010/main" val="1375644383"/>
              </p:ext>
            </p:extLst>
          </p:nvPr>
        </p:nvGraphicFramePr>
        <p:xfrm>
          <a:off x="2529079" y="1119462"/>
          <a:ext cx="7133842" cy="5122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10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12</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9961359"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Typical Contractual Structure / Key Players</a:t>
            </a:r>
          </a:p>
        </p:txBody>
      </p:sp>
      <p:pic>
        <p:nvPicPr>
          <p:cNvPr id="30" name="Picture 29">
            <a:extLst>
              <a:ext uri="{FF2B5EF4-FFF2-40B4-BE49-F238E27FC236}">
                <a16:creationId xmlns:a16="http://schemas.microsoft.com/office/drawing/2014/main" id="{66E732DD-89BB-B4C1-4749-59A6C27D6E18}"/>
              </a:ext>
            </a:extLst>
          </p:cNvPr>
          <p:cNvPicPr>
            <a:picLocks noChangeAspect="1"/>
          </p:cNvPicPr>
          <p:nvPr/>
        </p:nvPicPr>
        <p:blipFill>
          <a:blip r:embed="rId3"/>
          <a:stretch>
            <a:fillRect/>
          </a:stretch>
        </p:blipFill>
        <p:spPr>
          <a:xfrm>
            <a:off x="1130822" y="1097122"/>
            <a:ext cx="9930356" cy="4663756"/>
          </a:xfrm>
          <a:prstGeom prst="rect">
            <a:avLst/>
          </a:prstGeom>
        </p:spPr>
      </p:pic>
    </p:spTree>
    <p:extLst>
      <p:ext uri="{BB962C8B-B14F-4D97-AF65-F5344CB8AC3E}">
        <p14:creationId xmlns:p14="http://schemas.microsoft.com/office/powerpoint/2010/main" val="15079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3" name="TextBox 42">
            <a:extLst>
              <a:ext uri="{FF2B5EF4-FFF2-40B4-BE49-F238E27FC236}">
                <a16:creationId xmlns:a16="http://schemas.microsoft.com/office/drawing/2014/main" id="{37844B62-9E6D-2DE8-E6C0-4070E3365732}"/>
              </a:ext>
            </a:extLst>
          </p:cNvPr>
          <p:cNvSpPr txBox="1"/>
          <p:nvPr/>
        </p:nvSpPr>
        <p:spPr>
          <a:xfrm>
            <a:off x="557202" y="1576410"/>
            <a:ext cx="4982538" cy="4401205"/>
          </a:xfrm>
          <a:prstGeom prst="rect">
            <a:avLst/>
          </a:prstGeom>
          <a:noFill/>
        </p:spPr>
        <p:txBody>
          <a:bodyPr wrap="square" rtlCol="0">
            <a:spAutoFit/>
          </a:bodyPr>
          <a:lstStyle/>
          <a:p>
            <a:pPr marL="342900" indent="-342900">
              <a:buClr>
                <a:srgbClr val="E31837"/>
              </a:buClr>
              <a:buFont typeface="Verdana" panose="020B0604030504040204" pitchFamily="34" charset="0"/>
              <a:buChar char="&gt;"/>
            </a:pPr>
            <a:r>
              <a:rPr lang="en-GB" sz="2000" dirty="0"/>
              <a:t>Capital costs</a:t>
            </a:r>
          </a:p>
          <a:p>
            <a:pPr marL="342900" indent="-342900">
              <a:buClr>
                <a:srgbClr val="E31837"/>
              </a:buClr>
              <a:buFont typeface="Verdana" panose="020B0604030504040204" pitchFamily="34" charset="0"/>
              <a:buChar char="&gt;"/>
            </a:pPr>
            <a:endParaRPr lang="en-GB" sz="2000" dirty="0"/>
          </a:p>
          <a:p>
            <a:pPr marL="342900" indent="-342900">
              <a:buClr>
                <a:srgbClr val="E31837"/>
              </a:buClr>
              <a:buFont typeface="Verdana" panose="020B0604030504040204" pitchFamily="34" charset="0"/>
              <a:buChar char="&gt;"/>
            </a:pPr>
            <a:r>
              <a:rPr lang="en-GB" sz="2000" dirty="0"/>
              <a:t>Market / demand analysis</a:t>
            </a:r>
          </a:p>
          <a:p>
            <a:pPr marL="342900" indent="-342900">
              <a:buClr>
                <a:srgbClr val="E31837"/>
              </a:buClr>
              <a:buFont typeface="Verdana" panose="020B0604030504040204" pitchFamily="34" charset="0"/>
              <a:buChar char="&gt;"/>
            </a:pPr>
            <a:endParaRPr lang="en-GB" sz="2000" dirty="0">
              <a:effectLst/>
            </a:endParaRPr>
          </a:p>
          <a:p>
            <a:pPr marL="342900" indent="-342900">
              <a:buClr>
                <a:srgbClr val="E31837"/>
              </a:buClr>
              <a:buFont typeface="Verdana" panose="020B0604030504040204" pitchFamily="34" charset="0"/>
              <a:buChar char="&gt;"/>
            </a:pPr>
            <a:r>
              <a:rPr lang="en-GB" sz="2000" dirty="0">
                <a:effectLst/>
              </a:rPr>
              <a:t>Cash flows</a:t>
            </a:r>
          </a:p>
          <a:p>
            <a:pPr marL="342900" indent="-342900">
              <a:buClr>
                <a:srgbClr val="E31837"/>
              </a:buClr>
              <a:buFont typeface="Verdana" panose="020B0604030504040204" pitchFamily="34" charset="0"/>
              <a:buChar char="&gt;"/>
            </a:pPr>
            <a:endParaRPr lang="en-GB" sz="2000" dirty="0"/>
          </a:p>
          <a:p>
            <a:pPr marL="342900" indent="-342900">
              <a:buClr>
                <a:srgbClr val="E31837"/>
              </a:buClr>
              <a:buFont typeface="Verdana" panose="020B0604030504040204" pitchFamily="34" charset="0"/>
              <a:buChar char="&gt;"/>
            </a:pPr>
            <a:r>
              <a:rPr lang="en-GB" sz="2000" dirty="0"/>
              <a:t>Profitability</a:t>
            </a:r>
          </a:p>
          <a:p>
            <a:pPr marL="342900" indent="-342900">
              <a:buClr>
                <a:srgbClr val="E31837"/>
              </a:buClr>
              <a:buFont typeface="Verdana" panose="020B0604030504040204" pitchFamily="34" charset="0"/>
              <a:buChar char="&gt;"/>
            </a:pPr>
            <a:endParaRPr lang="en-GB" sz="2000" dirty="0">
              <a:effectLst/>
            </a:endParaRPr>
          </a:p>
          <a:p>
            <a:pPr marL="342900" indent="-342900">
              <a:buClr>
                <a:srgbClr val="E31837"/>
              </a:buClr>
              <a:buFont typeface="Verdana" panose="020B0604030504040204" pitchFamily="34" charset="0"/>
              <a:buChar char="&gt;"/>
            </a:pPr>
            <a:r>
              <a:rPr lang="en-GB" sz="2000" dirty="0">
                <a:effectLst/>
              </a:rPr>
              <a:t>Payback period</a:t>
            </a:r>
            <a:endParaRPr lang="en-GB" sz="2000" dirty="0"/>
          </a:p>
          <a:p>
            <a:pPr marL="342900" indent="-342900">
              <a:buClr>
                <a:srgbClr val="E31837"/>
              </a:buClr>
              <a:buFont typeface="Verdana" panose="020B0604030504040204" pitchFamily="34" charset="0"/>
              <a:buChar char="&gt;"/>
            </a:pPr>
            <a:endParaRPr lang="en-GB" sz="2000" dirty="0"/>
          </a:p>
          <a:p>
            <a:pPr marL="342900" indent="-342900">
              <a:buClr>
                <a:srgbClr val="E31837"/>
              </a:buClr>
              <a:buFont typeface="Verdana" panose="020B0604030504040204" pitchFamily="34" charset="0"/>
              <a:buChar char="&gt;"/>
            </a:pPr>
            <a:r>
              <a:rPr lang="en-GB" sz="2000" dirty="0"/>
              <a:t>Return on investment</a:t>
            </a:r>
          </a:p>
          <a:p>
            <a:endParaRPr lang="en-GB" sz="2000" dirty="0"/>
          </a:p>
          <a:p>
            <a:r>
              <a:rPr lang="en-GB" sz="2000" dirty="0"/>
              <a:t>All focused around the economic viability of the project</a:t>
            </a:r>
          </a:p>
        </p:txBody>
      </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13</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Typical Assessment Criteria</a:t>
            </a:r>
          </a:p>
        </p:txBody>
      </p:sp>
      <p:pic>
        <p:nvPicPr>
          <p:cNvPr id="2050" name="Picture 2" descr="Project Finance Models of Thermal Electricity Power Plants – Edward Bodmer  – Project and Corporate Finance">
            <a:extLst>
              <a:ext uri="{FF2B5EF4-FFF2-40B4-BE49-F238E27FC236}">
                <a16:creationId xmlns:a16="http://schemas.microsoft.com/office/drawing/2014/main" id="{418BAADA-14E1-0D64-6362-824C58B269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74" r="31044" b="6207"/>
          <a:stretch/>
        </p:blipFill>
        <p:spPr bwMode="auto">
          <a:xfrm>
            <a:off x="4905582" y="1393036"/>
            <a:ext cx="6809683" cy="370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57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14</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Typical Financing</a:t>
            </a:r>
            <a:endParaRPr lang="en-GB" sz="3600" dirty="0">
              <a:solidFill>
                <a:srgbClr val="E31837"/>
              </a:solidFill>
            </a:endParaRPr>
          </a:p>
        </p:txBody>
      </p:sp>
      <p:graphicFrame>
        <p:nvGraphicFramePr>
          <p:cNvPr id="48" name="TextBox 42">
            <a:extLst>
              <a:ext uri="{FF2B5EF4-FFF2-40B4-BE49-F238E27FC236}">
                <a16:creationId xmlns:a16="http://schemas.microsoft.com/office/drawing/2014/main" id="{38A2C92C-7731-9190-FD68-607C0258AFAE}"/>
              </a:ext>
            </a:extLst>
          </p:cNvPr>
          <p:cNvGraphicFramePr/>
          <p:nvPr>
            <p:extLst>
              <p:ext uri="{D42A27DB-BD31-4B8C-83A1-F6EECF244321}">
                <p14:modId xmlns:p14="http://schemas.microsoft.com/office/powerpoint/2010/main" val="1641144859"/>
              </p:ext>
            </p:extLst>
          </p:nvPr>
        </p:nvGraphicFramePr>
        <p:xfrm>
          <a:off x="-59117" y="1408161"/>
          <a:ext cx="9208590" cy="449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059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B8CC4-9CC8-420D-FD7B-B21756D63488}"/>
              </a:ext>
            </a:extLst>
          </p:cNvPr>
          <p:cNvSpPr/>
          <p:nvPr/>
        </p:nvSpPr>
        <p:spPr>
          <a:xfrm>
            <a:off x="-3" y="0"/>
            <a:ext cx="12233630" cy="6858000"/>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45354A1B-4CEB-C40A-13F3-E9EE7CC22AE0}"/>
              </a:ext>
            </a:extLst>
          </p:cNvPr>
          <p:cNvSpPr/>
          <p:nvPr/>
        </p:nvSpPr>
        <p:spPr>
          <a:xfrm>
            <a:off x="-3" y="4957734"/>
            <a:ext cx="9144000"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E28AE1B-FB38-982D-6BF2-EB3FE4D03ADE}"/>
              </a:ext>
            </a:extLst>
          </p:cNvPr>
          <p:cNvSpPr/>
          <p:nvPr/>
        </p:nvSpPr>
        <p:spPr>
          <a:xfrm>
            <a:off x="-3" y="3436682"/>
            <a:ext cx="9144000" cy="1521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EDB536FD-41D2-9706-D505-E76B29373534}"/>
              </a:ext>
            </a:extLst>
          </p:cNvPr>
          <p:cNvSpPr/>
          <p:nvPr/>
        </p:nvSpPr>
        <p:spPr>
          <a:xfrm rot="416752">
            <a:off x="1316827" y="2155405"/>
            <a:ext cx="2831584" cy="4548071"/>
          </a:xfrm>
          <a:custGeom>
            <a:avLst/>
            <a:gdLst>
              <a:gd name="connsiteX0" fmla="*/ 397959 w 2831584"/>
              <a:gd name="connsiteY0" fmla="*/ 699809 h 4548071"/>
              <a:gd name="connsiteX1" fmla="*/ 397959 w 2831584"/>
              <a:gd name="connsiteY1" fmla="*/ 4096043 h 4548071"/>
              <a:gd name="connsiteX2" fmla="*/ 2433625 w 2831584"/>
              <a:gd name="connsiteY2" fmla="*/ 3848047 h 4548071"/>
              <a:gd name="connsiteX3" fmla="*/ 2433625 w 2831584"/>
              <a:gd name="connsiteY3" fmla="*/ 451813 h 4548071"/>
              <a:gd name="connsiteX4" fmla="*/ 2072 w 2831584"/>
              <a:gd name="connsiteY4" fmla="*/ 344156 h 4548071"/>
              <a:gd name="connsiteX5" fmla="*/ 2827066 w 2831584"/>
              <a:gd name="connsiteY5" fmla="*/ 0 h 4548071"/>
              <a:gd name="connsiteX6" fmla="*/ 2827066 w 2831584"/>
              <a:gd name="connsiteY6" fmla="*/ 52412 h 4548071"/>
              <a:gd name="connsiteX7" fmla="*/ 2831584 w 2831584"/>
              <a:gd name="connsiteY7" fmla="*/ 52412 h 4548071"/>
              <a:gd name="connsiteX8" fmla="*/ 2831584 w 2831584"/>
              <a:gd name="connsiteY8" fmla="*/ 4203111 h 4548071"/>
              <a:gd name="connsiteX9" fmla="*/ 2737396 w 2831584"/>
              <a:gd name="connsiteY9" fmla="*/ 4214586 h 4548071"/>
              <a:gd name="connsiteX10" fmla="*/ 2737436 w 2831584"/>
              <a:gd name="connsiteY10" fmla="*/ 4214917 h 4548071"/>
              <a:gd name="connsiteX11" fmla="*/ 66206 w 2831584"/>
              <a:gd name="connsiteY11" fmla="*/ 4540341 h 4548071"/>
              <a:gd name="connsiteX12" fmla="*/ 66165 w 2831584"/>
              <a:gd name="connsiteY12" fmla="*/ 4540011 h 4548071"/>
              <a:gd name="connsiteX13" fmla="*/ 0 w 2831584"/>
              <a:gd name="connsiteY13" fmla="*/ 4548071 h 4548071"/>
              <a:gd name="connsiteX14" fmla="*/ 0 w 2831584"/>
              <a:gd name="connsiteY14" fmla="*/ 348890 h 4548071"/>
              <a:gd name="connsiteX15" fmla="*/ 2648 w 2831584"/>
              <a:gd name="connsiteY15" fmla="*/ 348890 h 45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1584" h="4548071">
                <a:moveTo>
                  <a:pt x="397959" y="699809"/>
                </a:moveTo>
                <a:lnTo>
                  <a:pt x="397959" y="4096043"/>
                </a:lnTo>
                <a:lnTo>
                  <a:pt x="2433625" y="3848047"/>
                </a:lnTo>
                <a:lnTo>
                  <a:pt x="2433625" y="451813"/>
                </a:lnTo>
                <a:close/>
                <a:moveTo>
                  <a:pt x="2072" y="344156"/>
                </a:moveTo>
                <a:lnTo>
                  <a:pt x="2827066" y="0"/>
                </a:lnTo>
                <a:lnTo>
                  <a:pt x="2827066" y="52412"/>
                </a:lnTo>
                <a:lnTo>
                  <a:pt x="2831584" y="52412"/>
                </a:lnTo>
                <a:lnTo>
                  <a:pt x="2831584" y="4203111"/>
                </a:lnTo>
                <a:lnTo>
                  <a:pt x="2737396" y="4214586"/>
                </a:lnTo>
                <a:lnTo>
                  <a:pt x="2737436" y="4214917"/>
                </a:lnTo>
                <a:lnTo>
                  <a:pt x="66206" y="4540341"/>
                </a:lnTo>
                <a:lnTo>
                  <a:pt x="66165" y="4540011"/>
                </a:lnTo>
                <a:lnTo>
                  <a:pt x="0" y="4548071"/>
                </a:lnTo>
                <a:lnTo>
                  <a:pt x="0" y="348890"/>
                </a:lnTo>
                <a:lnTo>
                  <a:pt x="2648" y="3488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E3F0BBE-8D71-BE38-3BFD-D63326AD9A4A}"/>
              </a:ext>
            </a:extLst>
          </p:cNvPr>
          <p:cNvSpPr/>
          <p:nvPr/>
        </p:nvSpPr>
        <p:spPr>
          <a:xfrm>
            <a:off x="2467155" y="4956744"/>
            <a:ext cx="9766472"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52AFB980-0463-7524-6276-0FD65D1C9B3D}"/>
              </a:ext>
            </a:extLst>
          </p:cNvPr>
          <p:cNvSpPr/>
          <p:nvPr/>
        </p:nvSpPr>
        <p:spPr>
          <a:xfrm>
            <a:off x="2261260" y="3435691"/>
            <a:ext cx="10017825" cy="152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06EA7D19-28F3-ADB1-5EB5-F18D257F0169}"/>
              </a:ext>
            </a:extLst>
          </p:cNvPr>
          <p:cNvSpPr txBox="1"/>
          <p:nvPr/>
        </p:nvSpPr>
        <p:spPr>
          <a:xfrm>
            <a:off x="2850200" y="3715789"/>
            <a:ext cx="8401134" cy="738664"/>
          </a:xfrm>
          <a:prstGeom prst="rect">
            <a:avLst/>
          </a:prstGeom>
          <a:noFill/>
        </p:spPr>
        <p:txBody>
          <a:bodyPr wrap="square" lIns="0" tIns="0" rIns="0" bIns="0">
            <a:spAutoFit/>
          </a:bodyPr>
          <a:lstStyle/>
          <a:p>
            <a:pPr lvl="0"/>
            <a:r>
              <a:rPr lang="en-US" sz="4800" b="1" dirty="0">
                <a:solidFill>
                  <a:schemeClr val="bg1">
                    <a:lumMod val="50000"/>
                  </a:schemeClr>
                </a:solidFill>
              </a:rPr>
              <a:t>Developments</a:t>
            </a:r>
          </a:p>
        </p:txBody>
      </p:sp>
    </p:spTree>
    <p:extLst>
      <p:ext uri="{BB962C8B-B14F-4D97-AF65-F5344CB8AC3E}">
        <p14:creationId xmlns:p14="http://schemas.microsoft.com/office/powerpoint/2010/main" val="27825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1+#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1" presetClass="entr" presetSubtype="2"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wheel(2)">
                                      <p:cBhvr>
                                        <p:cTn id="18" dur="500"/>
                                        <p:tgtEl>
                                          <p:spTgt spid="3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42" presetClass="path" presetSubtype="0" accel="50000" decel="50000" fill="hold" grpId="1" nodeType="withEffect">
                                  <p:stCondLst>
                                    <p:cond delay="750"/>
                                  </p:stCondLst>
                                  <p:childTnLst>
                                    <p:animMotion origin="layout" path="M 4.79167E-6 -1.85185E-6 L 4.79167E-6 0.0757 " pathEditMode="relative" rAng="0" ptsTypes="AA">
                                      <p:cBhvr>
                                        <p:cTn id="23" dur="500" spd="-100000" fill="hold"/>
                                        <p:tgtEl>
                                          <p:spTgt spid="43"/>
                                        </p:tgtEl>
                                        <p:attrNameLst>
                                          <p:attrName>ppt_x</p:attrName>
                                          <p:attrName>ppt_y</p:attrName>
                                        </p:attrNameLst>
                                      </p:cBhvr>
                                      <p:rCtr x="0" y="3773"/>
                                    </p:animMotion>
                                  </p:childTnLst>
                                </p:cTn>
                              </p:par>
                              <p:par>
                                <p:cTn id="24" presetID="47" presetClass="entr" presetSubtype="0" fill="hold" grpId="0" nodeType="withEffect">
                                  <p:stCondLst>
                                    <p:cond delay="7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5" grpId="0" animBg="1"/>
      <p:bldP spid="36" grpId="0" animBg="1"/>
      <p:bldP spid="40" grpId="0" animBg="1"/>
      <p:bldP spid="43" grpId="0"/>
      <p:bldP spid="4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16</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30627"/>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Wind Power Development</a:t>
            </a:r>
          </a:p>
        </p:txBody>
      </p:sp>
      <p:pic>
        <p:nvPicPr>
          <p:cNvPr id="1026" name="Picture 2" descr="Applied Sciences | Free Full-Text | Wind Turbine Technology Trends">
            <a:extLst>
              <a:ext uri="{FF2B5EF4-FFF2-40B4-BE49-F238E27FC236}">
                <a16:creationId xmlns:a16="http://schemas.microsoft.com/office/drawing/2014/main" id="{DF6CF103-5F1F-D482-1FFC-1EB965726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75" y="1424914"/>
            <a:ext cx="10688450" cy="386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3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17</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30627"/>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Wind Power Development</a:t>
            </a:r>
          </a:p>
        </p:txBody>
      </p:sp>
      <p:pic>
        <p:nvPicPr>
          <p:cNvPr id="1028" name="Picture 4" descr="IRAETA Provides Tower Flanges for European Floating Offshore Wind  Power-Iraeta Forgings">
            <a:extLst>
              <a:ext uri="{FF2B5EF4-FFF2-40B4-BE49-F238E27FC236}">
                <a16:creationId xmlns:a16="http://schemas.microsoft.com/office/drawing/2014/main" id="{955726EC-1A94-F7CE-862A-6BB5622AD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046" y="1172737"/>
            <a:ext cx="8859909" cy="492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1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18</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30627"/>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Solar Power Developments</a:t>
            </a:r>
          </a:p>
        </p:txBody>
      </p:sp>
      <p:pic>
        <p:nvPicPr>
          <p:cNvPr id="30" name="Picture 29">
            <a:extLst>
              <a:ext uri="{FF2B5EF4-FFF2-40B4-BE49-F238E27FC236}">
                <a16:creationId xmlns:a16="http://schemas.microsoft.com/office/drawing/2014/main" id="{D2DA110D-0C65-1A91-EFF1-05B425852655}"/>
              </a:ext>
            </a:extLst>
          </p:cNvPr>
          <p:cNvPicPr>
            <a:picLocks noChangeAspect="1"/>
          </p:cNvPicPr>
          <p:nvPr/>
        </p:nvPicPr>
        <p:blipFill>
          <a:blip r:embed="rId3"/>
          <a:stretch>
            <a:fillRect/>
          </a:stretch>
        </p:blipFill>
        <p:spPr>
          <a:xfrm>
            <a:off x="2434345" y="1005239"/>
            <a:ext cx="7162537" cy="5602380"/>
          </a:xfrm>
          <a:prstGeom prst="rect">
            <a:avLst/>
          </a:prstGeom>
        </p:spPr>
      </p:pic>
    </p:spTree>
    <p:extLst>
      <p:ext uri="{BB962C8B-B14F-4D97-AF65-F5344CB8AC3E}">
        <p14:creationId xmlns:p14="http://schemas.microsoft.com/office/powerpoint/2010/main" val="134664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19</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30627"/>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Solar Power Developments</a:t>
            </a:r>
          </a:p>
        </p:txBody>
      </p:sp>
      <p:pic>
        <p:nvPicPr>
          <p:cNvPr id="2054" name="Picture 6" descr="Molten-salt power tower with direct storage of salt. Current and... |  Download Scientific Diagram">
            <a:extLst>
              <a:ext uri="{FF2B5EF4-FFF2-40B4-BE49-F238E27FC236}">
                <a16:creationId xmlns:a16="http://schemas.microsoft.com/office/drawing/2014/main" id="{370ADD09-710C-C23C-060C-EB0C5CBDA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1343304"/>
            <a:ext cx="809625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D38E30A-05A8-6215-009B-84AE86DA1C92}"/>
              </a:ext>
            </a:extLst>
          </p:cNvPr>
          <p:cNvGrpSpPr/>
          <p:nvPr/>
        </p:nvGrpSpPr>
        <p:grpSpPr>
          <a:xfrm>
            <a:off x="1351606" y="368968"/>
            <a:ext cx="581188" cy="581188"/>
            <a:chOff x="1312611" y="400852"/>
            <a:chExt cx="581187" cy="581187"/>
          </a:xfrm>
          <a:solidFill>
            <a:srgbClr val="E31837"/>
          </a:solidFill>
        </p:grpSpPr>
        <p:sp>
          <p:nvSpPr>
            <p:cNvPr id="47" name="Oval 46">
              <a:extLst>
                <a:ext uri="{FF2B5EF4-FFF2-40B4-BE49-F238E27FC236}">
                  <a16:creationId xmlns:a16="http://schemas.microsoft.com/office/drawing/2014/main" id="{3249E255-F5BB-5ACA-F82E-B833E0833282}"/>
                </a:ext>
              </a:extLst>
            </p:cNvPr>
            <p:cNvSpPr/>
            <p:nvPr/>
          </p:nvSpPr>
          <p:spPr>
            <a:xfrm>
              <a:off x="1312611" y="400852"/>
              <a:ext cx="581187" cy="58118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Graphic 47">
              <a:extLst>
                <a:ext uri="{FF2B5EF4-FFF2-40B4-BE49-F238E27FC236}">
                  <a16:creationId xmlns:a16="http://schemas.microsoft.com/office/drawing/2014/main" id="{F004C492-6069-99B9-D522-4BAA185D57A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424101" y="535583"/>
              <a:ext cx="358206" cy="358206"/>
            </a:xfrm>
            <a:prstGeom prst="rect">
              <a:avLst/>
            </a:prstGeom>
          </p:spPr>
        </p:pic>
      </p:grpSp>
      <p:pic>
        <p:nvPicPr>
          <p:cNvPr id="23" name="Picture 2">
            <a:extLst>
              <a:ext uri="{FF2B5EF4-FFF2-40B4-BE49-F238E27FC236}">
                <a16:creationId xmlns:a16="http://schemas.microsoft.com/office/drawing/2014/main" id="{BA1229E7-8304-CBB7-3590-0B1ACB688A1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3796"/>
          <a:stretch/>
        </p:blipFill>
        <p:spPr bwMode="auto">
          <a:xfrm>
            <a:off x="1" y="1298507"/>
            <a:ext cx="12192000" cy="2825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95EFE8-26D4-21C5-3B8B-3A558D67CA2E}"/>
              </a:ext>
            </a:extLst>
          </p:cNvPr>
          <p:cNvSpPr/>
          <p:nvPr/>
        </p:nvSpPr>
        <p:spPr>
          <a:xfrm>
            <a:off x="0" y="0"/>
            <a:ext cx="12192000" cy="12438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20BB1EA8-95A6-A2AE-0BE5-E7D6E45D6035}"/>
              </a:ext>
            </a:extLst>
          </p:cNvPr>
          <p:cNvSpPr txBox="1"/>
          <p:nvPr/>
        </p:nvSpPr>
        <p:spPr>
          <a:xfrm>
            <a:off x="2508207" y="417564"/>
            <a:ext cx="8281697"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Agenda</a:t>
            </a:r>
          </a:p>
        </p:txBody>
      </p:sp>
      <p:grpSp>
        <p:nvGrpSpPr>
          <p:cNvPr id="4" name="Group 3">
            <a:extLst>
              <a:ext uri="{FF2B5EF4-FFF2-40B4-BE49-F238E27FC236}">
                <a16:creationId xmlns:a16="http://schemas.microsoft.com/office/drawing/2014/main" id="{5CBFA11D-F30C-2F1F-0E2F-9CE4F63627EE}"/>
              </a:ext>
            </a:extLst>
          </p:cNvPr>
          <p:cNvGrpSpPr/>
          <p:nvPr/>
        </p:nvGrpSpPr>
        <p:grpSpPr>
          <a:xfrm>
            <a:off x="1351607" y="368968"/>
            <a:ext cx="581188" cy="581188"/>
            <a:chOff x="1312611" y="400852"/>
            <a:chExt cx="581187" cy="581187"/>
          </a:xfrm>
          <a:solidFill>
            <a:srgbClr val="E31837"/>
          </a:solidFill>
        </p:grpSpPr>
        <p:sp>
          <p:nvSpPr>
            <p:cNvPr id="5" name="Oval 4">
              <a:extLst>
                <a:ext uri="{FF2B5EF4-FFF2-40B4-BE49-F238E27FC236}">
                  <a16:creationId xmlns:a16="http://schemas.microsoft.com/office/drawing/2014/main" id="{33AF4A3A-3B0E-5E05-65CA-C0E0D05F07B3}"/>
                </a:ext>
              </a:extLst>
            </p:cNvPr>
            <p:cNvSpPr/>
            <p:nvPr/>
          </p:nvSpPr>
          <p:spPr>
            <a:xfrm>
              <a:off x="1312611" y="400852"/>
              <a:ext cx="581187" cy="581187"/>
            </a:xfrm>
            <a:prstGeom prst="ellipse">
              <a:avLst/>
            </a:prstGeom>
            <a:grp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AA30AB-3C86-9970-BCD9-D06A30B7979E}"/>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424101" y="535583"/>
              <a:ext cx="358206" cy="358206"/>
            </a:xfrm>
            <a:prstGeom prst="rect">
              <a:avLst/>
            </a:prstGeom>
          </p:spPr>
        </p:pic>
      </p:grpSp>
      <p:grpSp>
        <p:nvGrpSpPr>
          <p:cNvPr id="148" name="Group 147">
            <a:extLst>
              <a:ext uri="{FF2B5EF4-FFF2-40B4-BE49-F238E27FC236}">
                <a16:creationId xmlns:a16="http://schemas.microsoft.com/office/drawing/2014/main" id="{8080AD09-C090-7FB8-4E6E-6A2BCE0B9C9E}"/>
              </a:ext>
            </a:extLst>
          </p:cNvPr>
          <p:cNvGrpSpPr/>
          <p:nvPr/>
        </p:nvGrpSpPr>
        <p:grpSpPr>
          <a:xfrm>
            <a:off x="3467706" y="4134398"/>
            <a:ext cx="2430488" cy="1819737"/>
            <a:chOff x="3480727" y="3429000"/>
            <a:chExt cx="2314527" cy="2525135"/>
          </a:xfrm>
        </p:grpSpPr>
        <p:sp>
          <p:nvSpPr>
            <p:cNvPr id="99" name="Rectangle 98">
              <a:extLst>
                <a:ext uri="{FF2B5EF4-FFF2-40B4-BE49-F238E27FC236}">
                  <a16:creationId xmlns:a16="http://schemas.microsoft.com/office/drawing/2014/main" id="{9FCBEA90-BFBC-945C-BD60-47497918E91F}"/>
                </a:ext>
              </a:extLst>
            </p:cNvPr>
            <p:cNvSpPr/>
            <p:nvPr/>
          </p:nvSpPr>
          <p:spPr>
            <a:xfrm>
              <a:off x="3480727" y="3429000"/>
              <a:ext cx="2314527" cy="2525135"/>
            </a:xfrm>
            <a:prstGeom prst="rect">
              <a:avLst/>
            </a:prstGeom>
            <a:solidFill>
              <a:schemeClr val="accent2">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00" name="Text Placeholder 9">
              <a:extLst>
                <a:ext uri="{FF2B5EF4-FFF2-40B4-BE49-F238E27FC236}">
                  <a16:creationId xmlns:a16="http://schemas.microsoft.com/office/drawing/2014/main" id="{8065AED2-4BA7-FB63-2818-6828A83E07FB}"/>
                </a:ext>
              </a:extLst>
            </p:cNvPr>
            <p:cNvSpPr txBox="1">
              <a:spLocks/>
            </p:cNvSpPr>
            <p:nvPr/>
          </p:nvSpPr>
          <p:spPr>
            <a:xfrm>
              <a:off x="3702073" y="4021718"/>
              <a:ext cx="1962989" cy="1856511"/>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algn="ctr"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lang="en-GB" sz="1800" dirty="0">
                  <a:effectLst/>
                  <a:latin typeface="Arial" panose="020B0604020202020204" pitchFamily="34" charset="0"/>
                  <a:ea typeface="Times New Roman" panose="02020603050405020304" pitchFamily="18" charset="0"/>
                </a:rPr>
                <a:t>Project Financing</a:t>
              </a:r>
              <a:endParaRPr kumimoji="0" lang="en-GB" sz="18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grpSp>
      <p:grpSp>
        <p:nvGrpSpPr>
          <p:cNvPr id="150" name="Group 149">
            <a:extLst>
              <a:ext uri="{FF2B5EF4-FFF2-40B4-BE49-F238E27FC236}">
                <a16:creationId xmlns:a16="http://schemas.microsoft.com/office/drawing/2014/main" id="{28B5CC9E-8852-31A1-4673-7E990E56618F}"/>
              </a:ext>
            </a:extLst>
          </p:cNvPr>
          <p:cNvGrpSpPr/>
          <p:nvPr/>
        </p:nvGrpSpPr>
        <p:grpSpPr>
          <a:xfrm>
            <a:off x="9107633" y="4143101"/>
            <a:ext cx="2430488" cy="1840903"/>
            <a:chOff x="9146695" y="3429000"/>
            <a:chExt cx="2314527" cy="2525135"/>
          </a:xfrm>
        </p:grpSpPr>
        <p:sp>
          <p:nvSpPr>
            <p:cNvPr id="111" name="Rectangle 110">
              <a:extLst>
                <a:ext uri="{FF2B5EF4-FFF2-40B4-BE49-F238E27FC236}">
                  <a16:creationId xmlns:a16="http://schemas.microsoft.com/office/drawing/2014/main" id="{9E552B5A-92FD-5860-E77E-6DAE780A0894}"/>
                </a:ext>
              </a:extLst>
            </p:cNvPr>
            <p:cNvSpPr/>
            <p:nvPr/>
          </p:nvSpPr>
          <p:spPr>
            <a:xfrm>
              <a:off x="9146695" y="3429000"/>
              <a:ext cx="2314527" cy="2525135"/>
            </a:xfrm>
            <a:prstGeom prst="rect">
              <a:avLst/>
            </a:prstGeom>
            <a:solidFill>
              <a:schemeClr val="accent2">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12" name="Text Placeholder 9">
              <a:extLst>
                <a:ext uri="{FF2B5EF4-FFF2-40B4-BE49-F238E27FC236}">
                  <a16:creationId xmlns:a16="http://schemas.microsoft.com/office/drawing/2014/main" id="{D5CC6B10-41A8-725B-4EE5-8770FA1B621C}"/>
                </a:ext>
              </a:extLst>
            </p:cNvPr>
            <p:cNvSpPr txBox="1">
              <a:spLocks/>
            </p:cNvSpPr>
            <p:nvPr/>
          </p:nvSpPr>
          <p:spPr>
            <a:xfrm>
              <a:off x="9368041" y="4021718"/>
              <a:ext cx="1962989" cy="1856511"/>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algn="ctr"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lang="en-GB" sz="1800" dirty="0">
                  <a:effectLst/>
                  <a:latin typeface="Arial" panose="020B0604020202020204" pitchFamily="34" charset="0"/>
                  <a:ea typeface="Times New Roman" panose="02020603050405020304" pitchFamily="18" charset="0"/>
                </a:rPr>
                <a:t>Role of Insurance</a:t>
              </a:r>
              <a:endParaRPr kumimoji="0" lang="en-GB" sz="18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grpSp>
      <p:sp>
        <p:nvSpPr>
          <p:cNvPr id="44" name="Free-form: Shape 43">
            <a:extLst>
              <a:ext uri="{FF2B5EF4-FFF2-40B4-BE49-F238E27FC236}">
                <a16:creationId xmlns:a16="http://schemas.microsoft.com/office/drawing/2014/main" id="{73D73151-C36B-CFFF-8C2B-380FD02F22B4}"/>
              </a:ext>
            </a:extLst>
          </p:cNvPr>
          <p:cNvSpPr/>
          <p:nvPr/>
        </p:nvSpPr>
        <p:spPr>
          <a:xfrm rot="10800000" flipV="1">
            <a:off x="499356" y="3087819"/>
            <a:ext cx="937872" cy="662580"/>
          </a:xfrm>
          <a:custGeom>
            <a:avLst/>
            <a:gdLst>
              <a:gd name="connsiteX0" fmla="*/ 713513 w 781959"/>
              <a:gd name="connsiteY0" fmla="*/ 0 h 552432"/>
              <a:gd name="connsiteX1" fmla="*/ 0 w 781959"/>
              <a:gd name="connsiteY1" fmla="*/ 0 h 552432"/>
              <a:gd name="connsiteX2" fmla="*/ 68446 w 781959"/>
              <a:gd name="connsiteY2" fmla="*/ 552432 h 552432"/>
              <a:gd name="connsiteX3" fmla="*/ 781959 w 781959"/>
              <a:gd name="connsiteY3" fmla="*/ 552432 h 552432"/>
            </a:gdLst>
            <a:ahLst/>
            <a:cxnLst>
              <a:cxn ang="0">
                <a:pos x="connsiteX0" y="connsiteY0"/>
              </a:cxn>
              <a:cxn ang="0">
                <a:pos x="connsiteX1" y="connsiteY1"/>
              </a:cxn>
              <a:cxn ang="0">
                <a:pos x="connsiteX2" y="connsiteY2"/>
              </a:cxn>
              <a:cxn ang="0">
                <a:pos x="connsiteX3" y="connsiteY3"/>
              </a:cxn>
            </a:cxnLst>
            <a:rect l="l" t="t" r="r" b="b"/>
            <a:pathLst>
              <a:path w="781959" h="552432">
                <a:moveTo>
                  <a:pt x="713513" y="0"/>
                </a:moveTo>
                <a:lnTo>
                  <a:pt x="0" y="0"/>
                </a:lnTo>
                <a:lnTo>
                  <a:pt x="68446" y="552432"/>
                </a:lnTo>
                <a:lnTo>
                  <a:pt x="781959" y="552432"/>
                </a:lnTo>
                <a:close/>
              </a:path>
            </a:pathLst>
          </a:custGeom>
          <a:solidFill>
            <a:srgbClr val="E318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1"/>
              </a:solidFill>
            </a:endParaRPr>
          </a:p>
        </p:txBody>
      </p:sp>
      <p:sp>
        <p:nvSpPr>
          <p:cNvPr id="108" name="Free-form: Shape 107">
            <a:extLst>
              <a:ext uri="{FF2B5EF4-FFF2-40B4-BE49-F238E27FC236}">
                <a16:creationId xmlns:a16="http://schemas.microsoft.com/office/drawing/2014/main" id="{20FC1BDD-CA7C-B0D9-489F-19D7EC4E6A51}"/>
              </a:ext>
            </a:extLst>
          </p:cNvPr>
          <p:cNvSpPr/>
          <p:nvPr/>
        </p:nvSpPr>
        <p:spPr>
          <a:xfrm rot="10800000" flipV="1">
            <a:off x="6139282" y="3087819"/>
            <a:ext cx="937872" cy="662580"/>
          </a:xfrm>
          <a:custGeom>
            <a:avLst/>
            <a:gdLst>
              <a:gd name="connsiteX0" fmla="*/ 713513 w 781959"/>
              <a:gd name="connsiteY0" fmla="*/ 0 h 552432"/>
              <a:gd name="connsiteX1" fmla="*/ 0 w 781959"/>
              <a:gd name="connsiteY1" fmla="*/ 0 h 552432"/>
              <a:gd name="connsiteX2" fmla="*/ 68446 w 781959"/>
              <a:gd name="connsiteY2" fmla="*/ 552432 h 552432"/>
              <a:gd name="connsiteX3" fmla="*/ 781959 w 781959"/>
              <a:gd name="connsiteY3" fmla="*/ 552432 h 552432"/>
            </a:gdLst>
            <a:ahLst/>
            <a:cxnLst>
              <a:cxn ang="0">
                <a:pos x="connsiteX0" y="connsiteY0"/>
              </a:cxn>
              <a:cxn ang="0">
                <a:pos x="connsiteX1" y="connsiteY1"/>
              </a:cxn>
              <a:cxn ang="0">
                <a:pos x="connsiteX2" y="connsiteY2"/>
              </a:cxn>
              <a:cxn ang="0">
                <a:pos x="connsiteX3" y="connsiteY3"/>
              </a:cxn>
            </a:cxnLst>
            <a:rect l="l" t="t" r="r" b="b"/>
            <a:pathLst>
              <a:path w="781959" h="552432">
                <a:moveTo>
                  <a:pt x="713513" y="0"/>
                </a:moveTo>
                <a:lnTo>
                  <a:pt x="0" y="0"/>
                </a:lnTo>
                <a:lnTo>
                  <a:pt x="68446" y="552432"/>
                </a:lnTo>
                <a:lnTo>
                  <a:pt x="781959" y="552432"/>
                </a:lnTo>
                <a:close/>
              </a:path>
            </a:pathLst>
          </a:custGeom>
          <a:solidFill>
            <a:srgbClr val="E318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1"/>
              </a:solidFill>
            </a:endParaRPr>
          </a:p>
        </p:txBody>
      </p:sp>
      <p:sp>
        <p:nvSpPr>
          <p:cNvPr id="102" name="Free-form: Shape 101">
            <a:extLst>
              <a:ext uri="{FF2B5EF4-FFF2-40B4-BE49-F238E27FC236}">
                <a16:creationId xmlns:a16="http://schemas.microsoft.com/office/drawing/2014/main" id="{CE49FAB6-1F2F-1369-B434-F8D84452213A}"/>
              </a:ext>
            </a:extLst>
          </p:cNvPr>
          <p:cNvSpPr/>
          <p:nvPr/>
        </p:nvSpPr>
        <p:spPr>
          <a:xfrm rot="10800000" flipV="1">
            <a:off x="3319319" y="3087819"/>
            <a:ext cx="937872" cy="662580"/>
          </a:xfrm>
          <a:custGeom>
            <a:avLst/>
            <a:gdLst>
              <a:gd name="connsiteX0" fmla="*/ 713513 w 781959"/>
              <a:gd name="connsiteY0" fmla="*/ 0 h 552432"/>
              <a:gd name="connsiteX1" fmla="*/ 0 w 781959"/>
              <a:gd name="connsiteY1" fmla="*/ 0 h 552432"/>
              <a:gd name="connsiteX2" fmla="*/ 68446 w 781959"/>
              <a:gd name="connsiteY2" fmla="*/ 552432 h 552432"/>
              <a:gd name="connsiteX3" fmla="*/ 781959 w 781959"/>
              <a:gd name="connsiteY3" fmla="*/ 552432 h 552432"/>
            </a:gdLst>
            <a:ahLst/>
            <a:cxnLst>
              <a:cxn ang="0">
                <a:pos x="connsiteX0" y="connsiteY0"/>
              </a:cxn>
              <a:cxn ang="0">
                <a:pos x="connsiteX1" y="connsiteY1"/>
              </a:cxn>
              <a:cxn ang="0">
                <a:pos x="connsiteX2" y="connsiteY2"/>
              </a:cxn>
              <a:cxn ang="0">
                <a:pos x="connsiteX3" y="connsiteY3"/>
              </a:cxn>
            </a:cxnLst>
            <a:rect l="l" t="t" r="r" b="b"/>
            <a:pathLst>
              <a:path w="781959" h="552432">
                <a:moveTo>
                  <a:pt x="713513" y="0"/>
                </a:moveTo>
                <a:lnTo>
                  <a:pt x="0" y="0"/>
                </a:lnTo>
                <a:lnTo>
                  <a:pt x="68446" y="552432"/>
                </a:lnTo>
                <a:lnTo>
                  <a:pt x="781959" y="552432"/>
                </a:lnTo>
                <a:close/>
              </a:path>
            </a:pathLst>
          </a:custGeom>
          <a:solidFill>
            <a:srgbClr val="E318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1"/>
              </a:solidFill>
            </a:endParaRPr>
          </a:p>
        </p:txBody>
      </p:sp>
      <p:sp>
        <p:nvSpPr>
          <p:cNvPr id="114" name="Free-form: Shape 113">
            <a:extLst>
              <a:ext uri="{FF2B5EF4-FFF2-40B4-BE49-F238E27FC236}">
                <a16:creationId xmlns:a16="http://schemas.microsoft.com/office/drawing/2014/main" id="{4D73E6BB-B055-89D5-3598-BBF67409B7E6}"/>
              </a:ext>
            </a:extLst>
          </p:cNvPr>
          <p:cNvSpPr/>
          <p:nvPr/>
        </p:nvSpPr>
        <p:spPr>
          <a:xfrm rot="10800000" flipV="1">
            <a:off x="8959246" y="3087819"/>
            <a:ext cx="937872" cy="662580"/>
          </a:xfrm>
          <a:custGeom>
            <a:avLst/>
            <a:gdLst>
              <a:gd name="connsiteX0" fmla="*/ 713513 w 781959"/>
              <a:gd name="connsiteY0" fmla="*/ 0 h 552432"/>
              <a:gd name="connsiteX1" fmla="*/ 0 w 781959"/>
              <a:gd name="connsiteY1" fmla="*/ 0 h 552432"/>
              <a:gd name="connsiteX2" fmla="*/ 68446 w 781959"/>
              <a:gd name="connsiteY2" fmla="*/ 552432 h 552432"/>
              <a:gd name="connsiteX3" fmla="*/ 781959 w 781959"/>
              <a:gd name="connsiteY3" fmla="*/ 552432 h 552432"/>
            </a:gdLst>
            <a:ahLst/>
            <a:cxnLst>
              <a:cxn ang="0">
                <a:pos x="connsiteX0" y="connsiteY0"/>
              </a:cxn>
              <a:cxn ang="0">
                <a:pos x="connsiteX1" y="connsiteY1"/>
              </a:cxn>
              <a:cxn ang="0">
                <a:pos x="connsiteX2" y="connsiteY2"/>
              </a:cxn>
              <a:cxn ang="0">
                <a:pos x="connsiteX3" y="connsiteY3"/>
              </a:cxn>
            </a:cxnLst>
            <a:rect l="l" t="t" r="r" b="b"/>
            <a:pathLst>
              <a:path w="781959" h="552432">
                <a:moveTo>
                  <a:pt x="713513" y="0"/>
                </a:moveTo>
                <a:lnTo>
                  <a:pt x="0" y="0"/>
                </a:lnTo>
                <a:lnTo>
                  <a:pt x="68446" y="552432"/>
                </a:lnTo>
                <a:lnTo>
                  <a:pt x="781959" y="552432"/>
                </a:lnTo>
                <a:close/>
              </a:path>
            </a:pathLst>
          </a:custGeom>
          <a:solidFill>
            <a:srgbClr val="E318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1"/>
              </a:solidFill>
            </a:endParaRPr>
          </a:p>
        </p:txBody>
      </p:sp>
      <p:sp>
        <p:nvSpPr>
          <p:cNvPr id="14" name="Slide Number Placeholder 11">
            <a:extLst>
              <a:ext uri="{FF2B5EF4-FFF2-40B4-BE49-F238E27FC236}">
                <a16:creationId xmlns:a16="http://schemas.microsoft.com/office/drawing/2014/main" id="{8CAE7712-35D0-D7BA-AC24-1392EB1334C3}"/>
              </a:ext>
            </a:extLst>
          </p:cNvPr>
          <p:cNvSpPr>
            <a:spLocks noGrp="1"/>
          </p:cNvSpPr>
          <p:nvPr>
            <p:ph type="sldNum" sz="quarter" idx="12"/>
          </p:nvPr>
        </p:nvSpPr>
        <p:spPr/>
        <p:txBody>
          <a:bodyPr lIns="0" tIns="0" rIns="0" bIns="0"/>
          <a:lstStyle/>
          <a:p>
            <a:pPr algn="l"/>
            <a:fld id="{683C52A7-1587-4480-87FF-81D473021C4B}" type="slidenum">
              <a:rPr lang="en-GB" sz="1000" smtClean="0"/>
              <a:pPr algn="l"/>
              <a:t>2</a:t>
            </a:fld>
            <a:endParaRPr lang="en-GB" sz="1000" dirty="0"/>
          </a:p>
        </p:txBody>
      </p:sp>
      <p:pic>
        <p:nvPicPr>
          <p:cNvPr id="11" name="Graphic 10">
            <a:extLst>
              <a:ext uri="{FF2B5EF4-FFF2-40B4-BE49-F238E27FC236}">
                <a16:creationId xmlns:a16="http://schemas.microsoft.com/office/drawing/2014/main" id="{69808FD6-6F33-899B-9007-F64BAA5F87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848" y="3175062"/>
            <a:ext cx="388507" cy="466208"/>
          </a:xfrm>
          <a:prstGeom prst="rect">
            <a:avLst/>
          </a:prstGeom>
        </p:spPr>
      </p:pic>
      <p:grpSp>
        <p:nvGrpSpPr>
          <p:cNvPr id="12" name="Group 11">
            <a:extLst>
              <a:ext uri="{FF2B5EF4-FFF2-40B4-BE49-F238E27FC236}">
                <a16:creationId xmlns:a16="http://schemas.microsoft.com/office/drawing/2014/main" id="{17FB0F6D-0A70-EA6C-4F03-2032E432C3B7}"/>
              </a:ext>
            </a:extLst>
          </p:cNvPr>
          <p:cNvGrpSpPr/>
          <p:nvPr/>
        </p:nvGrpSpPr>
        <p:grpSpPr>
          <a:xfrm>
            <a:off x="3647225" y="3209939"/>
            <a:ext cx="282059" cy="378227"/>
            <a:chOff x="2225293" y="2481750"/>
            <a:chExt cx="282059" cy="378227"/>
          </a:xfrm>
          <a:solidFill>
            <a:schemeClr val="bg1"/>
          </a:solidFill>
        </p:grpSpPr>
        <p:sp>
          <p:nvSpPr>
            <p:cNvPr id="13" name="Arrow: Right 12">
              <a:extLst>
                <a:ext uri="{FF2B5EF4-FFF2-40B4-BE49-F238E27FC236}">
                  <a16:creationId xmlns:a16="http://schemas.microsoft.com/office/drawing/2014/main" id="{3A846AB0-456A-EA52-C129-31D8111A8577}"/>
                </a:ext>
              </a:extLst>
            </p:cNvPr>
            <p:cNvSpPr/>
            <p:nvPr/>
          </p:nvSpPr>
          <p:spPr>
            <a:xfrm>
              <a:off x="2255352" y="2481750"/>
              <a:ext cx="252000" cy="1800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5" name="Arrow: Left 14">
              <a:extLst>
                <a:ext uri="{FF2B5EF4-FFF2-40B4-BE49-F238E27FC236}">
                  <a16:creationId xmlns:a16="http://schemas.microsoft.com/office/drawing/2014/main" id="{26CBFBB7-5C07-3F81-6C7B-5CEA4E20B3FB}"/>
                </a:ext>
              </a:extLst>
            </p:cNvPr>
            <p:cNvSpPr/>
            <p:nvPr/>
          </p:nvSpPr>
          <p:spPr>
            <a:xfrm>
              <a:off x="2225293" y="2679977"/>
              <a:ext cx="252000" cy="18000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id="{4189C8DE-2B7C-4C84-2759-14AEF3611E37}"/>
              </a:ext>
            </a:extLst>
          </p:cNvPr>
          <p:cNvGrpSpPr>
            <a:grpSpLocks noChangeAspect="1"/>
          </p:cNvGrpSpPr>
          <p:nvPr/>
        </p:nvGrpSpPr>
        <p:grpSpPr>
          <a:xfrm>
            <a:off x="6462409" y="3245939"/>
            <a:ext cx="291618" cy="288000"/>
            <a:chOff x="8065015" y="-890079"/>
            <a:chExt cx="299257" cy="295545"/>
          </a:xfrm>
          <a:solidFill>
            <a:schemeClr val="bg1"/>
          </a:solidFill>
        </p:grpSpPr>
        <p:sp>
          <p:nvSpPr>
            <p:cNvPr id="17" name="Oval 16">
              <a:extLst>
                <a:ext uri="{FF2B5EF4-FFF2-40B4-BE49-F238E27FC236}">
                  <a16:creationId xmlns:a16="http://schemas.microsoft.com/office/drawing/2014/main" id="{93479236-64BA-5595-5466-7356B50A5D15}"/>
                </a:ext>
              </a:extLst>
            </p:cNvPr>
            <p:cNvSpPr>
              <a:spLocks noChangeAspect="1"/>
            </p:cNvSpPr>
            <p:nvPr/>
          </p:nvSpPr>
          <p:spPr>
            <a:xfrm>
              <a:off x="8220272" y="-890079"/>
              <a:ext cx="144000" cy="144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685732">
                <a:defRPr/>
              </a:pPr>
              <a:endParaRPr lang="en-GB" sz="1400" dirty="0" err="1">
                <a:solidFill>
                  <a:srgbClr val="FFFFFF"/>
                </a:solidFill>
                <a:latin typeface="Arial" panose="020B0604020202020204"/>
              </a:endParaRPr>
            </a:p>
          </p:txBody>
        </p:sp>
        <p:sp>
          <p:nvSpPr>
            <p:cNvPr id="18" name="Rectangle 17">
              <a:extLst>
                <a:ext uri="{FF2B5EF4-FFF2-40B4-BE49-F238E27FC236}">
                  <a16:creationId xmlns:a16="http://schemas.microsoft.com/office/drawing/2014/main" id="{7C562B66-1394-50E9-BC88-6736FA9E4EED}"/>
                </a:ext>
              </a:extLst>
            </p:cNvPr>
            <p:cNvSpPr>
              <a:spLocks noChangeAspect="1"/>
            </p:cNvSpPr>
            <p:nvPr/>
          </p:nvSpPr>
          <p:spPr>
            <a:xfrm>
              <a:off x="8065015" y="-881079"/>
              <a:ext cx="126000" cy="126000"/>
            </a:xfrm>
            <a:prstGeom prst="rect">
              <a:avLst/>
            </a:prstGeom>
            <a:grpFill/>
            <a:ln w="222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685732">
                <a:defRPr/>
              </a:pPr>
              <a:endParaRPr lang="en-GB" sz="1400" dirty="0" err="1">
                <a:solidFill>
                  <a:srgbClr val="FFFFFF"/>
                </a:solidFill>
                <a:latin typeface="Arial" panose="020B0604020202020204"/>
              </a:endParaRPr>
            </a:p>
          </p:txBody>
        </p:sp>
        <p:sp>
          <p:nvSpPr>
            <p:cNvPr id="19" name="Rectangle 18">
              <a:extLst>
                <a:ext uri="{FF2B5EF4-FFF2-40B4-BE49-F238E27FC236}">
                  <a16:creationId xmlns:a16="http://schemas.microsoft.com/office/drawing/2014/main" id="{06FB86DD-3891-2F5F-251A-58BEDDE8ECD7}"/>
                </a:ext>
              </a:extLst>
            </p:cNvPr>
            <p:cNvSpPr>
              <a:spLocks noChangeAspect="1"/>
            </p:cNvSpPr>
            <p:nvPr/>
          </p:nvSpPr>
          <p:spPr>
            <a:xfrm>
              <a:off x="8065015" y="-720534"/>
              <a:ext cx="126000" cy="126000"/>
            </a:xfrm>
            <a:prstGeom prst="rect">
              <a:avLst/>
            </a:prstGeom>
            <a:grpFill/>
            <a:ln w="222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685732">
                <a:defRPr/>
              </a:pPr>
              <a:endParaRPr lang="en-GB" sz="1400" dirty="0" err="1">
                <a:solidFill>
                  <a:srgbClr val="FFFFFF"/>
                </a:solidFill>
                <a:latin typeface="Arial" panose="020B0604020202020204"/>
              </a:endParaRPr>
            </a:p>
          </p:txBody>
        </p:sp>
        <p:sp>
          <p:nvSpPr>
            <p:cNvPr id="20" name="Rectangle 19">
              <a:extLst>
                <a:ext uri="{FF2B5EF4-FFF2-40B4-BE49-F238E27FC236}">
                  <a16:creationId xmlns:a16="http://schemas.microsoft.com/office/drawing/2014/main" id="{D70DFDB3-039E-52C7-0283-202935BA9003}"/>
                </a:ext>
              </a:extLst>
            </p:cNvPr>
            <p:cNvSpPr>
              <a:spLocks noChangeAspect="1"/>
            </p:cNvSpPr>
            <p:nvPr/>
          </p:nvSpPr>
          <p:spPr>
            <a:xfrm>
              <a:off x="8229272" y="-720534"/>
              <a:ext cx="126000" cy="126000"/>
            </a:xfrm>
            <a:prstGeom prst="rect">
              <a:avLst/>
            </a:prstGeom>
            <a:grpFill/>
            <a:ln w="222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685732">
                <a:defRPr/>
              </a:pPr>
              <a:endParaRPr lang="en-GB" sz="1400" dirty="0" err="1">
                <a:solidFill>
                  <a:srgbClr val="FFFFFF"/>
                </a:solidFill>
                <a:latin typeface="Arial" panose="020B0604020202020204"/>
              </a:endParaRPr>
            </a:p>
          </p:txBody>
        </p:sp>
      </p:grpSp>
      <p:pic>
        <p:nvPicPr>
          <p:cNvPr id="21" name="Graphic 20">
            <a:extLst>
              <a:ext uri="{FF2B5EF4-FFF2-40B4-BE49-F238E27FC236}">
                <a16:creationId xmlns:a16="http://schemas.microsoft.com/office/drawing/2014/main" id="{22A6C1F2-94B9-9DC3-6918-E96BF866C74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74466" y="3254709"/>
            <a:ext cx="307431" cy="307431"/>
          </a:xfrm>
          <a:prstGeom prst="rect">
            <a:avLst/>
          </a:prstGeom>
        </p:spPr>
      </p:pic>
      <p:grpSp>
        <p:nvGrpSpPr>
          <p:cNvPr id="149" name="Group 148">
            <a:extLst>
              <a:ext uri="{FF2B5EF4-FFF2-40B4-BE49-F238E27FC236}">
                <a16:creationId xmlns:a16="http://schemas.microsoft.com/office/drawing/2014/main" id="{2A333FA3-4355-D3EF-FA6F-6A8D52041CF1}"/>
              </a:ext>
            </a:extLst>
          </p:cNvPr>
          <p:cNvGrpSpPr/>
          <p:nvPr/>
        </p:nvGrpSpPr>
        <p:grpSpPr>
          <a:xfrm>
            <a:off x="6287669" y="4130040"/>
            <a:ext cx="2430488" cy="1845866"/>
            <a:chOff x="6313711" y="3429000"/>
            <a:chExt cx="2314527" cy="2525135"/>
          </a:xfrm>
        </p:grpSpPr>
        <p:sp>
          <p:nvSpPr>
            <p:cNvPr id="105" name="Rectangle 104">
              <a:extLst>
                <a:ext uri="{FF2B5EF4-FFF2-40B4-BE49-F238E27FC236}">
                  <a16:creationId xmlns:a16="http://schemas.microsoft.com/office/drawing/2014/main" id="{1D0AB881-86C2-7C75-B718-ADA51969E4F7}"/>
                </a:ext>
              </a:extLst>
            </p:cNvPr>
            <p:cNvSpPr/>
            <p:nvPr/>
          </p:nvSpPr>
          <p:spPr>
            <a:xfrm>
              <a:off x="6313711" y="3429000"/>
              <a:ext cx="2314527" cy="2525135"/>
            </a:xfrm>
            <a:prstGeom prst="rect">
              <a:avLst/>
            </a:prstGeom>
            <a:solidFill>
              <a:schemeClr val="accent2">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106" name="Text Placeholder 9">
              <a:extLst>
                <a:ext uri="{FF2B5EF4-FFF2-40B4-BE49-F238E27FC236}">
                  <a16:creationId xmlns:a16="http://schemas.microsoft.com/office/drawing/2014/main" id="{FB23116A-E244-D90A-E821-B86BDE4E5734}"/>
                </a:ext>
              </a:extLst>
            </p:cNvPr>
            <p:cNvSpPr txBox="1">
              <a:spLocks/>
            </p:cNvSpPr>
            <p:nvPr/>
          </p:nvSpPr>
          <p:spPr>
            <a:xfrm>
              <a:off x="6535057" y="4021718"/>
              <a:ext cx="1962989" cy="1856511"/>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algn="ctr"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lang="en-GB" sz="1800" dirty="0">
                  <a:effectLst/>
                  <a:latin typeface="Arial" panose="020B0604020202020204" pitchFamily="34" charset="0"/>
                  <a:ea typeface="Times New Roman" panose="02020603050405020304" pitchFamily="18" charset="0"/>
                </a:rPr>
                <a:t>Industry Developments</a:t>
              </a:r>
              <a:endParaRPr kumimoji="0" lang="en-GB" sz="18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grpSp>
      <p:grpSp>
        <p:nvGrpSpPr>
          <p:cNvPr id="63" name="Group 62">
            <a:extLst>
              <a:ext uri="{FF2B5EF4-FFF2-40B4-BE49-F238E27FC236}">
                <a16:creationId xmlns:a16="http://schemas.microsoft.com/office/drawing/2014/main" id="{B5E5530B-69C3-719C-5C7A-EA6A18CD6A56}"/>
              </a:ext>
            </a:extLst>
          </p:cNvPr>
          <p:cNvGrpSpPr>
            <a:grpSpLocks noChangeAspect="1"/>
          </p:cNvGrpSpPr>
          <p:nvPr/>
        </p:nvGrpSpPr>
        <p:grpSpPr>
          <a:xfrm>
            <a:off x="10822168" y="6176289"/>
            <a:ext cx="847112" cy="360000"/>
            <a:chOff x="6865266" y="5386397"/>
            <a:chExt cx="1719256" cy="730638"/>
          </a:xfrm>
          <a:solidFill>
            <a:schemeClr val="tx2"/>
          </a:solidFill>
        </p:grpSpPr>
        <p:sp>
          <p:nvSpPr>
            <p:cNvPr id="96" name="Free-form: Shape 8">
              <a:extLst>
                <a:ext uri="{FF2B5EF4-FFF2-40B4-BE49-F238E27FC236}">
                  <a16:creationId xmlns:a16="http://schemas.microsoft.com/office/drawing/2014/main" id="{D3DD4442-935E-F543-1116-119C9FFFD167}"/>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97" name="Free-form: Shape 9">
              <a:extLst>
                <a:ext uri="{FF2B5EF4-FFF2-40B4-BE49-F238E27FC236}">
                  <a16:creationId xmlns:a16="http://schemas.microsoft.com/office/drawing/2014/main" id="{FC163AE1-50A5-006C-A36A-51B8C8474434}"/>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98" name="Free-form: Shape 10">
              <a:extLst>
                <a:ext uri="{FF2B5EF4-FFF2-40B4-BE49-F238E27FC236}">
                  <a16:creationId xmlns:a16="http://schemas.microsoft.com/office/drawing/2014/main" id="{CCE81C4D-5603-3F22-4B99-7EA2DD334D6C}"/>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101" name="Free-form: Shape 11">
              <a:extLst>
                <a:ext uri="{FF2B5EF4-FFF2-40B4-BE49-F238E27FC236}">
                  <a16:creationId xmlns:a16="http://schemas.microsoft.com/office/drawing/2014/main" id="{FDAF4BEA-58CF-C3BE-77EA-D922770D3B6B}"/>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03" name="Free-form: Shape 12">
              <a:extLst>
                <a:ext uri="{FF2B5EF4-FFF2-40B4-BE49-F238E27FC236}">
                  <a16:creationId xmlns:a16="http://schemas.microsoft.com/office/drawing/2014/main" id="{7741DDBE-0690-87C7-41F7-F62B8201FC0B}"/>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4" name="Free-form: Shape 13">
              <a:extLst>
                <a:ext uri="{FF2B5EF4-FFF2-40B4-BE49-F238E27FC236}">
                  <a16:creationId xmlns:a16="http://schemas.microsoft.com/office/drawing/2014/main" id="{961F1A45-BCC4-519D-5B22-BFD8B4875C8E}"/>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07" name="Graphic 14">
              <a:extLst>
                <a:ext uri="{FF2B5EF4-FFF2-40B4-BE49-F238E27FC236}">
                  <a16:creationId xmlns:a16="http://schemas.microsoft.com/office/drawing/2014/main" id="{E01220A8-4A5C-F332-C561-69D0496F2CE4}"/>
                </a:ext>
              </a:extLst>
            </p:cNvPr>
            <p:cNvGrpSpPr/>
            <p:nvPr/>
          </p:nvGrpSpPr>
          <p:grpSpPr>
            <a:xfrm>
              <a:off x="7072219" y="6034849"/>
              <a:ext cx="170438" cy="82067"/>
              <a:chOff x="7072219" y="6034849"/>
              <a:chExt cx="170438" cy="82067"/>
            </a:xfrm>
            <a:grpFill/>
          </p:grpSpPr>
          <p:sp>
            <p:nvSpPr>
              <p:cNvPr id="128" name="Free-form: Shape 31">
                <a:extLst>
                  <a:ext uri="{FF2B5EF4-FFF2-40B4-BE49-F238E27FC236}">
                    <a16:creationId xmlns:a16="http://schemas.microsoft.com/office/drawing/2014/main" id="{A558B3B9-2774-C7EC-FE47-4E6D1C25DD2A}"/>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129" name="Free-form: Shape 32">
                <a:extLst>
                  <a:ext uri="{FF2B5EF4-FFF2-40B4-BE49-F238E27FC236}">
                    <a16:creationId xmlns:a16="http://schemas.microsoft.com/office/drawing/2014/main" id="{266B8CEB-2234-D6C4-0F53-D8CC64C2DAEA}"/>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09" name="Free-form: Shape 15">
              <a:extLst>
                <a:ext uri="{FF2B5EF4-FFF2-40B4-BE49-F238E27FC236}">
                  <a16:creationId xmlns:a16="http://schemas.microsoft.com/office/drawing/2014/main" id="{CAFF3944-92B4-333D-6691-A8862435495C}"/>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10" name="Free-form: Shape 16">
              <a:extLst>
                <a:ext uri="{FF2B5EF4-FFF2-40B4-BE49-F238E27FC236}">
                  <a16:creationId xmlns:a16="http://schemas.microsoft.com/office/drawing/2014/main" id="{BA03ACD1-1EBF-B9CC-4E93-39D6F824FC0F}"/>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13" name="Free-form: Shape 17">
              <a:extLst>
                <a:ext uri="{FF2B5EF4-FFF2-40B4-BE49-F238E27FC236}">
                  <a16:creationId xmlns:a16="http://schemas.microsoft.com/office/drawing/2014/main" id="{42A58BD2-3978-BBE4-DE2D-48D0C7B46057}"/>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15" name="Free-form: Shape 18">
              <a:extLst>
                <a:ext uri="{FF2B5EF4-FFF2-40B4-BE49-F238E27FC236}">
                  <a16:creationId xmlns:a16="http://schemas.microsoft.com/office/drawing/2014/main" id="{12409CCD-3C26-52BC-05C7-9EBB75667C6B}"/>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16" name="Free-form: Shape 19">
              <a:extLst>
                <a:ext uri="{FF2B5EF4-FFF2-40B4-BE49-F238E27FC236}">
                  <a16:creationId xmlns:a16="http://schemas.microsoft.com/office/drawing/2014/main" id="{292247C4-8B80-39D5-1C17-B5C501F014FF}"/>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17" name="Free-form: Shape 20">
              <a:extLst>
                <a:ext uri="{FF2B5EF4-FFF2-40B4-BE49-F238E27FC236}">
                  <a16:creationId xmlns:a16="http://schemas.microsoft.com/office/drawing/2014/main" id="{888BB9DF-62C0-7644-B296-E8D87DD3BF12}"/>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18" name="Free-form: Shape 21">
              <a:extLst>
                <a:ext uri="{FF2B5EF4-FFF2-40B4-BE49-F238E27FC236}">
                  <a16:creationId xmlns:a16="http://schemas.microsoft.com/office/drawing/2014/main" id="{AE32C233-C125-355E-513F-A3B3A27CEA1F}"/>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19" name="Free-form: Shape 22">
              <a:extLst>
                <a:ext uri="{FF2B5EF4-FFF2-40B4-BE49-F238E27FC236}">
                  <a16:creationId xmlns:a16="http://schemas.microsoft.com/office/drawing/2014/main" id="{D1662D4A-B34A-8C19-D640-9115193927D1}"/>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120" name="Free-form: Shape 23">
              <a:extLst>
                <a:ext uri="{FF2B5EF4-FFF2-40B4-BE49-F238E27FC236}">
                  <a16:creationId xmlns:a16="http://schemas.microsoft.com/office/drawing/2014/main" id="{3F9119E5-6C20-9B8D-0930-E08DFC190FD5}"/>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121" name="Free-form: Shape 24">
              <a:extLst>
                <a:ext uri="{FF2B5EF4-FFF2-40B4-BE49-F238E27FC236}">
                  <a16:creationId xmlns:a16="http://schemas.microsoft.com/office/drawing/2014/main" id="{4EBD2AE9-FDBB-A3D4-A998-B1ED0B3375B6}"/>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122" name="Free-form: Shape 25">
              <a:extLst>
                <a:ext uri="{FF2B5EF4-FFF2-40B4-BE49-F238E27FC236}">
                  <a16:creationId xmlns:a16="http://schemas.microsoft.com/office/drawing/2014/main" id="{7D6788D9-DFB6-B3CD-941A-7A39F632532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23" name="Free-form: Shape 26">
              <a:extLst>
                <a:ext uri="{FF2B5EF4-FFF2-40B4-BE49-F238E27FC236}">
                  <a16:creationId xmlns:a16="http://schemas.microsoft.com/office/drawing/2014/main" id="{599F73AE-B7B2-CF76-F56F-2388371D0488}"/>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124" name="Free-form: Shape 27">
              <a:extLst>
                <a:ext uri="{FF2B5EF4-FFF2-40B4-BE49-F238E27FC236}">
                  <a16:creationId xmlns:a16="http://schemas.microsoft.com/office/drawing/2014/main" id="{0FF8D0A0-7EDB-6AFC-9B3F-571FBEC7D7E4}"/>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25" name="Free-form: Shape 28">
              <a:extLst>
                <a:ext uri="{FF2B5EF4-FFF2-40B4-BE49-F238E27FC236}">
                  <a16:creationId xmlns:a16="http://schemas.microsoft.com/office/drawing/2014/main" id="{2402F23D-B748-901C-09AE-ABE2E4F298FC}"/>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26" name="Free-form: Shape 29">
              <a:extLst>
                <a:ext uri="{FF2B5EF4-FFF2-40B4-BE49-F238E27FC236}">
                  <a16:creationId xmlns:a16="http://schemas.microsoft.com/office/drawing/2014/main" id="{8D304CDA-AA56-3383-9446-4AC0F79F9516}"/>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127" name="Free-form: Shape 30">
              <a:extLst>
                <a:ext uri="{FF2B5EF4-FFF2-40B4-BE49-F238E27FC236}">
                  <a16:creationId xmlns:a16="http://schemas.microsoft.com/office/drawing/2014/main" id="{817F4353-94DC-BC7C-7EF2-D1D2078DE3FD}"/>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grpSp>
        <p:nvGrpSpPr>
          <p:cNvPr id="147" name="Group 146">
            <a:extLst>
              <a:ext uri="{FF2B5EF4-FFF2-40B4-BE49-F238E27FC236}">
                <a16:creationId xmlns:a16="http://schemas.microsoft.com/office/drawing/2014/main" id="{62805280-0D2B-3737-A5B2-288427DEE000}"/>
              </a:ext>
            </a:extLst>
          </p:cNvPr>
          <p:cNvGrpSpPr/>
          <p:nvPr/>
        </p:nvGrpSpPr>
        <p:grpSpPr>
          <a:xfrm>
            <a:off x="647743" y="4108270"/>
            <a:ext cx="2430488" cy="1845865"/>
            <a:chOff x="647743" y="3429001"/>
            <a:chExt cx="2314527" cy="2525135"/>
          </a:xfrm>
        </p:grpSpPr>
        <p:sp>
          <p:nvSpPr>
            <p:cNvPr id="41" name="Rectangle 40">
              <a:extLst>
                <a:ext uri="{FF2B5EF4-FFF2-40B4-BE49-F238E27FC236}">
                  <a16:creationId xmlns:a16="http://schemas.microsoft.com/office/drawing/2014/main" id="{DD3A446F-BC15-8C4C-811D-3B7A50E66E55}"/>
                </a:ext>
              </a:extLst>
            </p:cNvPr>
            <p:cNvSpPr/>
            <p:nvPr/>
          </p:nvSpPr>
          <p:spPr>
            <a:xfrm>
              <a:off x="647743" y="3429001"/>
              <a:ext cx="2314527" cy="2525135"/>
            </a:xfrm>
            <a:prstGeom prst="rect">
              <a:avLst/>
            </a:prstGeom>
            <a:solidFill>
              <a:schemeClr val="accent2">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42" name="Text Placeholder 9">
              <a:extLst>
                <a:ext uri="{FF2B5EF4-FFF2-40B4-BE49-F238E27FC236}">
                  <a16:creationId xmlns:a16="http://schemas.microsoft.com/office/drawing/2014/main" id="{A218A64B-239F-C2F7-0369-A96FA3F428C9}"/>
                </a:ext>
              </a:extLst>
            </p:cNvPr>
            <p:cNvSpPr txBox="1">
              <a:spLocks/>
            </p:cNvSpPr>
            <p:nvPr/>
          </p:nvSpPr>
          <p:spPr>
            <a:xfrm>
              <a:off x="869089" y="4021718"/>
              <a:ext cx="2005847" cy="1856511"/>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algn="ctr"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lang="en-GB" sz="1800" dirty="0">
                  <a:latin typeface="Arial" panose="020B0604020202020204" pitchFamily="34" charset="0"/>
                  <a:ea typeface="Times New Roman" panose="02020603050405020304" pitchFamily="18" charset="0"/>
                </a:rPr>
                <a:t>Energy Transition</a:t>
              </a:r>
              <a:endParaRPr kumimoji="0" lang="en-GB" sz="18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grpSp>
    </p:spTree>
    <p:extLst>
      <p:ext uri="{BB962C8B-B14F-4D97-AF65-F5344CB8AC3E}">
        <p14:creationId xmlns:p14="http://schemas.microsoft.com/office/powerpoint/2010/main" val="1525929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42" presetClass="path" presetSubtype="0" accel="50000" decel="50000" fill="hold" nodeType="withEffect">
                                  <p:stCondLst>
                                    <p:cond delay="0"/>
                                  </p:stCondLst>
                                  <p:childTnLst>
                                    <p:animMotion origin="layout" path="M -4.375E-6 -4.81481E-6 L -4.375E-6 0.02038 " pathEditMode="relative" rAng="0" ptsTypes="AA">
                                      <p:cBhvr>
                                        <p:cTn id="9" dur="500" spd="-100000" fill="hold"/>
                                        <p:tgtEl>
                                          <p:spTgt spid="147"/>
                                        </p:tgtEl>
                                        <p:attrNameLst>
                                          <p:attrName>ppt_x</p:attrName>
                                          <p:attrName>ppt_y</p:attrName>
                                        </p:attrNameLst>
                                      </p:cBhvr>
                                      <p:rCtr x="0" y="1019"/>
                                    </p:animMotion>
                                  </p:childTnLst>
                                </p:cTn>
                              </p:par>
                              <p:par>
                                <p:cTn id="10" presetID="10" presetClass="entr" presetSubtype="0" fill="hold" nodeType="with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500"/>
                                        <p:tgtEl>
                                          <p:spTgt spid="148"/>
                                        </p:tgtEl>
                                      </p:cBhvr>
                                    </p:animEffect>
                                  </p:childTnLst>
                                </p:cTn>
                              </p:par>
                              <p:par>
                                <p:cTn id="13" presetID="42" presetClass="path" presetSubtype="0" accel="50000" decel="50000" fill="hold" nodeType="withEffect">
                                  <p:stCondLst>
                                    <p:cond delay="0"/>
                                  </p:stCondLst>
                                  <p:childTnLst>
                                    <p:animMotion origin="layout" path="M -4.375E-6 3.33333E-6 L -4.375E-6 0.02037 " pathEditMode="relative" rAng="0" ptsTypes="AA">
                                      <p:cBhvr>
                                        <p:cTn id="14" dur="500" spd="-100000" fill="hold"/>
                                        <p:tgtEl>
                                          <p:spTgt spid="148"/>
                                        </p:tgtEl>
                                        <p:attrNameLst>
                                          <p:attrName>ppt_x</p:attrName>
                                          <p:attrName>ppt_y</p:attrName>
                                        </p:attrNameLst>
                                      </p:cBhvr>
                                      <p:rCtr x="0" y="1019"/>
                                    </p:animMotion>
                                  </p:childTnLst>
                                </p:cTn>
                              </p:par>
                              <p:par>
                                <p:cTn id="15" presetID="10" presetClass="entr" presetSubtype="0"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500"/>
                                        <p:tgtEl>
                                          <p:spTgt spid="149"/>
                                        </p:tgtEl>
                                      </p:cBhvr>
                                    </p:animEffect>
                                  </p:childTnLst>
                                </p:cTn>
                              </p:par>
                              <p:par>
                                <p:cTn id="18" presetID="42" presetClass="path" presetSubtype="0" accel="50000" decel="50000" fill="hold" nodeType="withEffect">
                                  <p:stCondLst>
                                    <p:cond delay="0"/>
                                  </p:stCondLst>
                                  <p:childTnLst>
                                    <p:animMotion origin="layout" path="M -4.58333E-6 4.44444E-6 L -4.58333E-6 0.02037 " pathEditMode="relative" rAng="0" ptsTypes="AA">
                                      <p:cBhvr>
                                        <p:cTn id="19" dur="500" spd="-100000" fill="hold"/>
                                        <p:tgtEl>
                                          <p:spTgt spid="149"/>
                                        </p:tgtEl>
                                        <p:attrNameLst>
                                          <p:attrName>ppt_x</p:attrName>
                                          <p:attrName>ppt_y</p:attrName>
                                        </p:attrNameLst>
                                      </p:cBhvr>
                                      <p:rCtr x="0" y="1019"/>
                                    </p:animMotion>
                                  </p:childTnLst>
                                </p:cTn>
                              </p:par>
                              <p:par>
                                <p:cTn id="20" presetID="10" presetClass="entr" presetSubtype="0" fill="hold" nodeType="with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42" presetClass="path" presetSubtype="0" accel="50000" decel="50000" fill="hold" nodeType="withEffect">
                                  <p:stCondLst>
                                    <p:cond delay="0"/>
                                  </p:stCondLst>
                                  <p:childTnLst>
                                    <p:animMotion origin="layout" path="M -4.58333E-6 -4.44444E-6 L -4.58333E-6 0.02037 " pathEditMode="relative" rAng="0" ptsTypes="AA">
                                      <p:cBhvr>
                                        <p:cTn id="24" dur="500" spd="-100000" fill="hold"/>
                                        <p:tgtEl>
                                          <p:spTgt spid="150"/>
                                        </p:tgtEl>
                                        <p:attrNameLst>
                                          <p:attrName>ppt_x</p:attrName>
                                          <p:attrName>ppt_y</p:attrName>
                                        </p:attrNameLst>
                                      </p:cBhvr>
                                      <p:rCtr x="0" y="1019"/>
                                    </p:animMotion>
                                  </p:childTnLst>
                                </p:cTn>
                              </p:par>
                              <p:par>
                                <p:cTn id="25" presetID="2" presetClass="entr" presetSubtype="2"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1+#ppt_w/2"/>
                                          </p:val>
                                        </p:tav>
                                        <p:tav tm="100000">
                                          <p:val>
                                            <p:strVal val="#ppt_x"/>
                                          </p:val>
                                        </p:tav>
                                      </p:tavLst>
                                    </p:anim>
                                    <p:anim calcmode="lin" valueType="num">
                                      <p:cBhvr additive="base">
                                        <p:cTn id="28"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2" name="TextBox 41">
            <a:extLst>
              <a:ext uri="{FF2B5EF4-FFF2-40B4-BE49-F238E27FC236}">
                <a16:creationId xmlns:a16="http://schemas.microsoft.com/office/drawing/2014/main" id="{DE38DCE9-F6C5-4C5A-A64D-56BE84AC9988}"/>
              </a:ext>
            </a:extLst>
          </p:cNvPr>
          <p:cNvSpPr txBox="1"/>
          <p:nvPr/>
        </p:nvSpPr>
        <p:spPr>
          <a:xfrm>
            <a:off x="4610331" y="3907131"/>
            <a:ext cx="2700259" cy="1754326"/>
          </a:xfrm>
          <a:prstGeom prst="rect">
            <a:avLst/>
          </a:prstGeom>
          <a:noFill/>
        </p:spPr>
        <p:txBody>
          <a:bodyPr wrap="square" rtlCol="0">
            <a:spAutoFit/>
          </a:bodyPr>
          <a:lstStyle/>
          <a:p>
            <a:r>
              <a:rPr lang="en-GB" b="1" dirty="0">
                <a:effectLst/>
              </a:rPr>
              <a:t>Small Modular Reactor</a:t>
            </a:r>
          </a:p>
          <a:p>
            <a:endParaRPr lang="en-GB" b="1" dirty="0"/>
          </a:p>
          <a:p>
            <a:pPr marL="285750" indent="-285750">
              <a:buClr>
                <a:srgbClr val="E31837"/>
              </a:buClr>
              <a:buFont typeface="Verdana" panose="020B0604030504040204" pitchFamily="34" charset="0"/>
              <a:buChar char="&gt;"/>
            </a:pPr>
            <a:r>
              <a:rPr lang="en-GB" dirty="0"/>
              <a:t>100-300 MW</a:t>
            </a:r>
          </a:p>
          <a:p>
            <a:pPr marL="285750" indent="-285750">
              <a:buClr>
                <a:srgbClr val="E31837"/>
              </a:buClr>
              <a:buFont typeface="Verdana" panose="020B0604030504040204" pitchFamily="34" charset="0"/>
              <a:buChar char="&gt;"/>
            </a:pPr>
            <a:r>
              <a:rPr lang="en-GB" dirty="0"/>
              <a:t>0.4 GW in 2020</a:t>
            </a:r>
          </a:p>
          <a:p>
            <a:pPr marL="285750" indent="-285750">
              <a:buClr>
                <a:srgbClr val="E31837"/>
              </a:buClr>
              <a:buFont typeface="Verdana" panose="020B0604030504040204" pitchFamily="34" charset="0"/>
              <a:buChar char="&gt;"/>
            </a:pPr>
            <a:r>
              <a:rPr lang="en-GB" dirty="0"/>
              <a:t>7.0 GW in 2026</a:t>
            </a:r>
          </a:p>
          <a:p>
            <a:pPr marL="285750" indent="-285750">
              <a:buClr>
                <a:srgbClr val="E31837"/>
              </a:buClr>
              <a:buFont typeface="Verdana" panose="020B0604030504040204" pitchFamily="34" charset="0"/>
              <a:buChar char="&gt;"/>
            </a:pPr>
            <a:r>
              <a:rPr lang="en-GB" dirty="0"/>
              <a:t>Not in my back yard?</a:t>
            </a:r>
          </a:p>
        </p:txBody>
      </p:sp>
      <p:sp>
        <p:nvSpPr>
          <p:cNvPr id="43" name="TextBox 42">
            <a:extLst>
              <a:ext uri="{FF2B5EF4-FFF2-40B4-BE49-F238E27FC236}">
                <a16:creationId xmlns:a16="http://schemas.microsoft.com/office/drawing/2014/main" id="{37844B62-9E6D-2DE8-E6C0-4070E3365732}"/>
              </a:ext>
            </a:extLst>
          </p:cNvPr>
          <p:cNvSpPr txBox="1"/>
          <p:nvPr/>
        </p:nvSpPr>
        <p:spPr>
          <a:xfrm>
            <a:off x="687933" y="3860965"/>
            <a:ext cx="3245892" cy="2031325"/>
          </a:xfrm>
          <a:prstGeom prst="rect">
            <a:avLst/>
          </a:prstGeom>
          <a:noFill/>
        </p:spPr>
        <p:txBody>
          <a:bodyPr wrap="square" rtlCol="0">
            <a:spAutoFit/>
          </a:bodyPr>
          <a:lstStyle/>
          <a:p>
            <a:r>
              <a:rPr lang="en-GB" b="1" dirty="0">
                <a:effectLst/>
              </a:rPr>
              <a:t>Battery Storage</a:t>
            </a:r>
          </a:p>
          <a:p>
            <a:endParaRPr lang="en-GB" b="1" dirty="0"/>
          </a:p>
          <a:p>
            <a:pPr marL="285750" indent="-285750">
              <a:buClr>
                <a:srgbClr val="E31837"/>
              </a:buClr>
              <a:buFont typeface="Verdana" panose="020B0604030504040204" pitchFamily="34" charset="0"/>
              <a:buChar char="&gt;"/>
            </a:pPr>
            <a:r>
              <a:rPr lang="en-GB" dirty="0"/>
              <a:t>28 GW end 2022</a:t>
            </a:r>
          </a:p>
          <a:p>
            <a:pPr marL="285750" indent="-285750">
              <a:buClr>
                <a:srgbClr val="E31837"/>
              </a:buClr>
              <a:buFont typeface="Verdana" panose="020B0604030504040204" pitchFamily="34" charset="0"/>
              <a:buChar char="&gt;"/>
            </a:pPr>
            <a:r>
              <a:rPr lang="en-GB" dirty="0"/>
              <a:t>90 GW in 2026</a:t>
            </a:r>
          </a:p>
          <a:p>
            <a:pPr marL="285750" indent="-285750">
              <a:buClr>
                <a:srgbClr val="E31837"/>
              </a:buClr>
              <a:buFont typeface="Verdana" panose="020B0604030504040204" pitchFamily="34" charset="0"/>
              <a:buChar char="&gt;"/>
            </a:pPr>
            <a:r>
              <a:rPr lang="en-GB" dirty="0"/>
              <a:t>Patenting activity grew 14%</a:t>
            </a:r>
          </a:p>
          <a:p>
            <a:pPr marL="285750" indent="-285750">
              <a:buClr>
                <a:srgbClr val="E31837"/>
              </a:buClr>
              <a:buFont typeface="Verdana" panose="020B0604030504040204" pitchFamily="34" charset="0"/>
              <a:buChar char="&gt;"/>
            </a:pPr>
            <a:r>
              <a:rPr lang="en-GB" dirty="0"/>
              <a:t>New battery Tech</a:t>
            </a:r>
          </a:p>
        </p:txBody>
      </p:sp>
      <p:sp>
        <p:nvSpPr>
          <p:cNvPr id="45" name="TextBox 44">
            <a:extLst>
              <a:ext uri="{FF2B5EF4-FFF2-40B4-BE49-F238E27FC236}">
                <a16:creationId xmlns:a16="http://schemas.microsoft.com/office/drawing/2014/main" id="{F1C1069B-1436-09EC-3A3A-6493E9ED76BE}"/>
              </a:ext>
            </a:extLst>
          </p:cNvPr>
          <p:cNvSpPr txBox="1"/>
          <p:nvPr/>
        </p:nvSpPr>
        <p:spPr>
          <a:xfrm>
            <a:off x="8449308" y="3907131"/>
            <a:ext cx="3245892" cy="2308324"/>
          </a:xfrm>
          <a:prstGeom prst="rect">
            <a:avLst/>
          </a:prstGeom>
          <a:noFill/>
        </p:spPr>
        <p:txBody>
          <a:bodyPr wrap="square" rtlCol="0">
            <a:spAutoFit/>
          </a:bodyPr>
          <a:lstStyle/>
          <a:p>
            <a:r>
              <a:rPr lang="en-GB" b="1" dirty="0">
                <a:effectLst/>
              </a:rPr>
              <a:t>Smart Grid</a:t>
            </a:r>
          </a:p>
          <a:p>
            <a:pPr marL="285750" indent="-285750">
              <a:buClr>
                <a:srgbClr val="E31837"/>
              </a:buClr>
              <a:buFont typeface="Verdana" panose="020B0604030504040204" pitchFamily="34" charset="0"/>
              <a:buChar char="&gt;"/>
            </a:pPr>
            <a:endParaRPr lang="en-GB" dirty="0"/>
          </a:p>
          <a:p>
            <a:pPr marL="285750" indent="-285750">
              <a:buClr>
                <a:srgbClr val="E31837"/>
              </a:buClr>
              <a:buFont typeface="Verdana" panose="020B0604030504040204" pitchFamily="34" charset="0"/>
              <a:buChar char="&gt;"/>
            </a:pPr>
            <a:r>
              <a:rPr lang="en-GB" dirty="0"/>
              <a:t>USD 52bn invested in 2022</a:t>
            </a:r>
          </a:p>
          <a:p>
            <a:pPr marL="285750" indent="-285750">
              <a:buClr>
                <a:srgbClr val="E31837"/>
              </a:buClr>
              <a:buFont typeface="Verdana" panose="020B0604030504040204" pitchFamily="34" charset="0"/>
              <a:buChar char="&gt;"/>
            </a:pPr>
            <a:r>
              <a:rPr lang="en-GB" dirty="0"/>
              <a:t>Cyber security USD 6.8bn</a:t>
            </a:r>
          </a:p>
          <a:p>
            <a:pPr marL="285750" indent="-285750">
              <a:buClr>
                <a:srgbClr val="E31837"/>
              </a:buClr>
              <a:buFont typeface="Verdana" panose="020B0604030504040204" pitchFamily="34" charset="0"/>
              <a:buChar char="&gt;"/>
            </a:pPr>
            <a:r>
              <a:rPr lang="en-GB" dirty="0"/>
              <a:t>Growing Fast Chargers</a:t>
            </a:r>
          </a:p>
          <a:p>
            <a:pPr marL="285750" indent="-285750">
              <a:buClr>
                <a:srgbClr val="E31837"/>
              </a:buClr>
              <a:buFont typeface="Verdana" panose="020B0604030504040204" pitchFamily="34" charset="0"/>
              <a:buChar char="&gt;"/>
            </a:pPr>
            <a:r>
              <a:rPr lang="en-GB" dirty="0"/>
              <a:t>More smart meters</a:t>
            </a:r>
          </a:p>
          <a:p>
            <a:endParaRPr lang="en-GB" b="1" dirty="0"/>
          </a:p>
        </p:txBody>
      </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20</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30627"/>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“New” Tech</a:t>
            </a:r>
          </a:p>
        </p:txBody>
      </p:sp>
      <p:pic>
        <p:nvPicPr>
          <p:cNvPr id="30" name="Picture 29">
            <a:extLst>
              <a:ext uri="{FF2B5EF4-FFF2-40B4-BE49-F238E27FC236}">
                <a16:creationId xmlns:a16="http://schemas.microsoft.com/office/drawing/2014/main" id="{E4D51416-442E-F172-4C4F-8E0E2A59B7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7933" y="1186560"/>
            <a:ext cx="3015241" cy="2263441"/>
          </a:xfrm>
          <a:prstGeom prst="rect">
            <a:avLst/>
          </a:prstGeom>
        </p:spPr>
      </p:pic>
      <p:pic>
        <p:nvPicPr>
          <p:cNvPr id="32" name="Picture 31">
            <a:extLst>
              <a:ext uri="{FF2B5EF4-FFF2-40B4-BE49-F238E27FC236}">
                <a16:creationId xmlns:a16="http://schemas.microsoft.com/office/drawing/2014/main" id="{C75AC8C2-E609-E948-D455-DA960397BCEF}"/>
              </a:ext>
            </a:extLst>
          </p:cNvPr>
          <p:cNvPicPr>
            <a:picLocks noChangeAspect="1"/>
          </p:cNvPicPr>
          <p:nvPr/>
        </p:nvPicPr>
        <p:blipFill rotWithShape="1">
          <a:blip r:embed="rId5"/>
          <a:srcRect b="15508"/>
          <a:stretch/>
        </p:blipFill>
        <p:spPr>
          <a:xfrm>
            <a:off x="4588379" y="1200329"/>
            <a:ext cx="3144408" cy="2342273"/>
          </a:xfrm>
          <a:prstGeom prst="rect">
            <a:avLst/>
          </a:prstGeom>
        </p:spPr>
      </p:pic>
      <p:pic>
        <p:nvPicPr>
          <p:cNvPr id="12292" name="Picture 4" descr="UK electricity company powers ahead with smart grid - Smart Cities World">
            <a:extLst>
              <a:ext uri="{FF2B5EF4-FFF2-40B4-BE49-F238E27FC236}">
                <a16:creationId xmlns:a16="http://schemas.microsoft.com/office/drawing/2014/main" id="{E8DEB367-CBF0-EE69-F0C1-E169D14B29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120" y="1226554"/>
            <a:ext cx="3329749" cy="221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6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3" name="TextBox 42">
            <a:extLst>
              <a:ext uri="{FF2B5EF4-FFF2-40B4-BE49-F238E27FC236}">
                <a16:creationId xmlns:a16="http://schemas.microsoft.com/office/drawing/2014/main" id="{37844B62-9E6D-2DE8-E6C0-4070E3365732}"/>
              </a:ext>
            </a:extLst>
          </p:cNvPr>
          <p:cNvSpPr txBox="1"/>
          <p:nvPr/>
        </p:nvSpPr>
        <p:spPr>
          <a:xfrm>
            <a:off x="687933" y="3860965"/>
            <a:ext cx="2636520" cy="2585323"/>
          </a:xfrm>
          <a:prstGeom prst="rect">
            <a:avLst/>
          </a:prstGeom>
          <a:noFill/>
        </p:spPr>
        <p:txBody>
          <a:bodyPr wrap="square" rtlCol="0">
            <a:spAutoFit/>
          </a:bodyPr>
          <a:lstStyle/>
          <a:p>
            <a:r>
              <a:rPr lang="en-GB" b="1" dirty="0">
                <a:effectLst/>
              </a:rPr>
              <a:t>Digital Twin</a:t>
            </a:r>
          </a:p>
          <a:p>
            <a:endParaRPr lang="en-GB" b="1" dirty="0"/>
          </a:p>
          <a:p>
            <a:pPr marL="285750" indent="-285750">
              <a:buClr>
                <a:srgbClr val="E31837"/>
              </a:buClr>
              <a:buFont typeface="Verdana" panose="020B0604030504040204" pitchFamily="34" charset="0"/>
              <a:buChar char="&gt;"/>
            </a:pPr>
            <a:r>
              <a:rPr lang="en-GB" dirty="0"/>
              <a:t>USD 86bn 2028</a:t>
            </a:r>
          </a:p>
          <a:p>
            <a:pPr marL="285750" indent="-285750">
              <a:buClr>
                <a:srgbClr val="E31837"/>
              </a:buClr>
              <a:buFont typeface="Verdana" panose="020B0604030504040204" pitchFamily="34" charset="0"/>
              <a:buChar char="&gt;"/>
            </a:pPr>
            <a:r>
              <a:rPr lang="en-GB" dirty="0"/>
              <a:t>Understand issues ahead of time</a:t>
            </a:r>
          </a:p>
          <a:p>
            <a:pPr marL="285750" indent="-285750">
              <a:buClr>
                <a:srgbClr val="E31837"/>
              </a:buClr>
              <a:buFont typeface="Verdana" panose="020B0604030504040204" pitchFamily="34" charset="0"/>
              <a:buChar char="&gt;"/>
            </a:pPr>
            <a:r>
              <a:rPr lang="en-GB" dirty="0"/>
              <a:t>Better maintenance and repairs</a:t>
            </a:r>
          </a:p>
          <a:p>
            <a:pPr marL="285750" indent="-285750">
              <a:buClr>
                <a:srgbClr val="E31837"/>
              </a:buClr>
              <a:buFont typeface="Verdana" panose="020B0604030504040204" pitchFamily="34" charset="0"/>
              <a:buChar char="&gt;"/>
            </a:pPr>
            <a:r>
              <a:rPr lang="en-GB" dirty="0"/>
              <a:t>Significant savings</a:t>
            </a:r>
          </a:p>
          <a:p>
            <a:pPr marL="285750" indent="-285750">
              <a:buFont typeface="Arial" panose="020B0604020202020204" pitchFamily="34" charset="0"/>
              <a:buChar char="•"/>
            </a:pPr>
            <a:endParaRPr lang="en-GB" dirty="0"/>
          </a:p>
        </p:txBody>
      </p:sp>
      <p:sp>
        <p:nvSpPr>
          <p:cNvPr id="45" name="TextBox 44">
            <a:extLst>
              <a:ext uri="{FF2B5EF4-FFF2-40B4-BE49-F238E27FC236}">
                <a16:creationId xmlns:a16="http://schemas.microsoft.com/office/drawing/2014/main" id="{F1C1069B-1436-09EC-3A3A-6493E9ED76BE}"/>
              </a:ext>
            </a:extLst>
          </p:cNvPr>
          <p:cNvSpPr txBox="1"/>
          <p:nvPr/>
        </p:nvSpPr>
        <p:spPr>
          <a:xfrm>
            <a:off x="8440876" y="3945820"/>
            <a:ext cx="2636520" cy="2308324"/>
          </a:xfrm>
          <a:prstGeom prst="rect">
            <a:avLst/>
          </a:prstGeom>
          <a:noFill/>
        </p:spPr>
        <p:txBody>
          <a:bodyPr wrap="square" rtlCol="0">
            <a:spAutoFit/>
          </a:bodyPr>
          <a:lstStyle/>
          <a:p>
            <a:r>
              <a:rPr lang="en-GB" b="1" dirty="0">
                <a:effectLst/>
              </a:rPr>
              <a:t>Artificial Intelligence</a:t>
            </a:r>
          </a:p>
          <a:p>
            <a:endParaRPr lang="en-GB" b="1" dirty="0"/>
          </a:p>
          <a:p>
            <a:pPr marL="285750" indent="-285750">
              <a:buClr>
                <a:srgbClr val="E31837"/>
              </a:buClr>
              <a:buFont typeface="Verdana" panose="020B0604030504040204" pitchFamily="34" charset="0"/>
              <a:buChar char="&gt;"/>
            </a:pPr>
            <a:r>
              <a:rPr lang="en-GB" dirty="0"/>
              <a:t>USD 5.3bn in 2024</a:t>
            </a:r>
          </a:p>
          <a:p>
            <a:pPr marL="285750" indent="-285750">
              <a:buClr>
                <a:srgbClr val="E31837"/>
              </a:buClr>
              <a:buFont typeface="Verdana" panose="020B0604030504040204" pitchFamily="34" charset="0"/>
              <a:buChar char="&gt;"/>
            </a:pPr>
            <a:r>
              <a:rPr lang="en-GB" dirty="0"/>
              <a:t>Already used in the UK</a:t>
            </a:r>
          </a:p>
          <a:p>
            <a:pPr marL="285750" indent="-285750">
              <a:buClr>
                <a:srgbClr val="E31837"/>
              </a:buClr>
              <a:buFont typeface="Verdana" panose="020B0604030504040204" pitchFamily="34" charset="0"/>
              <a:buChar char="&gt;"/>
            </a:pPr>
            <a:r>
              <a:rPr lang="en-GB" dirty="0"/>
              <a:t>Allows efficiency and flexibility</a:t>
            </a:r>
          </a:p>
          <a:p>
            <a:pPr marL="285750" indent="-285750">
              <a:buFont typeface="Arial" panose="020B0604020202020204" pitchFamily="34" charset="0"/>
              <a:buChar char="•"/>
            </a:pPr>
            <a:endParaRPr lang="en-GB" dirty="0"/>
          </a:p>
        </p:txBody>
      </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21</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30627"/>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“New” Tech</a:t>
            </a:r>
          </a:p>
        </p:txBody>
      </p:sp>
      <p:pic>
        <p:nvPicPr>
          <p:cNvPr id="16386" name="Picture 2" descr="Unlocking the power of digital twins: A game-changer for oil and gas  production - Oil &amp; Gas Middle East">
            <a:extLst>
              <a:ext uri="{FF2B5EF4-FFF2-40B4-BE49-F238E27FC236}">
                <a16:creationId xmlns:a16="http://schemas.microsoft.com/office/drawing/2014/main" id="{3ED75E72-5BCB-DAEE-B863-C6076D72B0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88"/>
          <a:stretch/>
        </p:blipFill>
        <p:spPr bwMode="auto">
          <a:xfrm>
            <a:off x="687933" y="1292815"/>
            <a:ext cx="2636521" cy="235216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eizing the Moment – Why Carbon Capture is · Green Recruitment Company">
            <a:extLst>
              <a:ext uri="{FF2B5EF4-FFF2-40B4-BE49-F238E27FC236}">
                <a16:creationId xmlns:a16="http://schemas.microsoft.com/office/drawing/2014/main" id="{8CA122BA-69A6-8ABC-CE40-9E218C74E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899" y="1076833"/>
            <a:ext cx="3897784" cy="27841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ECE95A-AB49-AD21-A3BD-525901D04C96}"/>
              </a:ext>
            </a:extLst>
          </p:cNvPr>
          <p:cNvSpPr txBox="1"/>
          <p:nvPr/>
        </p:nvSpPr>
        <p:spPr>
          <a:xfrm>
            <a:off x="4325260" y="3842050"/>
            <a:ext cx="3256639" cy="2308324"/>
          </a:xfrm>
          <a:prstGeom prst="rect">
            <a:avLst/>
          </a:prstGeom>
          <a:noFill/>
        </p:spPr>
        <p:txBody>
          <a:bodyPr wrap="square" rtlCol="0">
            <a:spAutoFit/>
          </a:bodyPr>
          <a:lstStyle/>
          <a:p>
            <a:r>
              <a:rPr lang="en-GB" b="1" dirty="0"/>
              <a:t>Carbon Capture</a:t>
            </a:r>
            <a:endParaRPr lang="en-GB" b="1" dirty="0">
              <a:effectLst/>
            </a:endParaRPr>
          </a:p>
          <a:p>
            <a:endParaRPr lang="en-GB" b="1" dirty="0"/>
          </a:p>
          <a:p>
            <a:pPr marL="285750" indent="-285750">
              <a:buClr>
                <a:srgbClr val="E31837"/>
              </a:buClr>
              <a:buFont typeface="Verdana" panose="020B0604030504040204" pitchFamily="34" charset="0"/>
              <a:buChar char="&gt;"/>
            </a:pPr>
            <a:r>
              <a:rPr lang="en-GB" dirty="0"/>
              <a:t>9.5 GWh in 2020 to 82.0 GWh in 2026</a:t>
            </a:r>
          </a:p>
          <a:p>
            <a:pPr marL="285750" indent="-285750">
              <a:buClr>
                <a:srgbClr val="E31837"/>
              </a:buClr>
              <a:buFont typeface="Verdana" panose="020B0604030504040204" pitchFamily="34" charset="0"/>
              <a:buChar char="&gt;"/>
            </a:pPr>
            <a:r>
              <a:rPr lang="en-GB" dirty="0"/>
              <a:t>LCOE USD 50 to 90 / MWh</a:t>
            </a:r>
          </a:p>
          <a:p>
            <a:pPr marL="285750" indent="-285750">
              <a:buClr>
                <a:srgbClr val="E31837"/>
              </a:buClr>
              <a:buFont typeface="Verdana" panose="020B0604030504040204" pitchFamily="34" charset="0"/>
              <a:buChar char="&gt;"/>
            </a:pPr>
            <a:r>
              <a:rPr lang="en-GB" dirty="0"/>
              <a:t>Increased number of projects being brought online</a:t>
            </a:r>
          </a:p>
        </p:txBody>
      </p:sp>
      <p:pic>
        <p:nvPicPr>
          <p:cNvPr id="16390" name="Picture 6" descr="Using artificial intelligence and machine learning to manage the electricity  grids of the future - Watt-Logic">
            <a:extLst>
              <a:ext uri="{FF2B5EF4-FFF2-40B4-BE49-F238E27FC236}">
                <a16:creationId xmlns:a16="http://schemas.microsoft.com/office/drawing/2014/main" id="{7B29E2F0-56C7-00BF-E635-C0D2BE0B82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79" r="4186"/>
          <a:stretch/>
        </p:blipFill>
        <p:spPr bwMode="auto">
          <a:xfrm>
            <a:off x="8353424" y="1406081"/>
            <a:ext cx="3127840" cy="22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0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22</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New Financing</a:t>
            </a:r>
            <a:endParaRPr lang="en-GB" sz="3600" dirty="0">
              <a:solidFill>
                <a:srgbClr val="E31837"/>
              </a:solidFill>
            </a:endParaRPr>
          </a:p>
        </p:txBody>
      </p:sp>
      <p:graphicFrame>
        <p:nvGraphicFramePr>
          <p:cNvPr id="48" name="TextBox 42">
            <a:extLst>
              <a:ext uri="{FF2B5EF4-FFF2-40B4-BE49-F238E27FC236}">
                <a16:creationId xmlns:a16="http://schemas.microsoft.com/office/drawing/2014/main" id="{38A2C92C-7731-9190-FD68-607C0258AFAE}"/>
              </a:ext>
            </a:extLst>
          </p:cNvPr>
          <p:cNvGraphicFramePr/>
          <p:nvPr/>
        </p:nvGraphicFramePr>
        <p:xfrm>
          <a:off x="323698" y="998509"/>
          <a:ext cx="9668865" cy="518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6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6" name="Slide Number Placeholder 11">
            <a:extLst>
              <a:ext uri="{FF2B5EF4-FFF2-40B4-BE49-F238E27FC236}">
                <a16:creationId xmlns:a16="http://schemas.microsoft.com/office/drawing/2014/main" id="{B648A219-BE8B-890A-B03A-F59EC375B1E1}"/>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23</a:t>
            </a:fld>
            <a:endParaRPr lang="en-GB" sz="1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New Financing</a:t>
            </a:r>
            <a:endParaRPr lang="en-GB" sz="3600" dirty="0">
              <a:solidFill>
                <a:srgbClr val="E31837"/>
              </a:solidFill>
            </a:endParaRPr>
          </a:p>
        </p:txBody>
      </p:sp>
      <p:sp>
        <p:nvSpPr>
          <p:cNvPr id="31" name="Text Placeholder 3">
            <a:extLst>
              <a:ext uri="{FF2B5EF4-FFF2-40B4-BE49-F238E27FC236}">
                <a16:creationId xmlns:a16="http://schemas.microsoft.com/office/drawing/2014/main" id="{C37A206B-41F7-41F9-3BCB-57BD54732D53}"/>
              </a:ext>
            </a:extLst>
          </p:cNvPr>
          <p:cNvSpPr txBox="1">
            <a:spLocks/>
          </p:cNvSpPr>
          <p:nvPr/>
        </p:nvSpPr>
        <p:spPr>
          <a:xfrm>
            <a:off x="504795" y="1149402"/>
            <a:ext cx="9033025" cy="52771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buClr>
                <a:srgbClr val="E31837"/>
              </a:buClr>
              <a:buFont typeface="Verdana" panose="020B0604030504040204" pitchFamily="34" charset="0"/>
              <a:buChar char="&gt;"/>
            </a:pPr>
            <a:r>
              <a:rPr lang="en-GB" sz="2000" dirty="0"/>
              <a:t>Criteria for assessment</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Timeframes </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Agile modelling</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Modular modelling using standards</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AI</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New derivative products</a:t>
            </a:r>
          </a:p>
        </p:txBody>
      </p:sp>
    </p:spTree>
    <p:extLst>
      <p:ext uri="{BB962C8B-B14F-4D97-AF65-F5344CB8AC3E}">
        <p14:creationId xmlns:p14="http://schemas.microsoft.com/office/powerpoint/2010/main" val="23252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854660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The Key Steps to Project Financing</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24</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graphicFrame>
        <p:nvGraphicFramePr>
          <p:cNvPr id="66" name="Text Placeholder 3">
            <a:extLst>
              <a:ext uri="{FF2B5EF4-FFF2-40B4-BE49-F238E27FC236}">
                <a16:creationId xmlns:a16="http://schemas.microsoft.com/office/drawing/2014/main" id="{9212FA89-7DA8-FB46-2552-B0E76F9B9A54}"/>
              </a:ext>
            </a:extLst>
          </p:cNvPr>
          <p:cNvGraphicFramePr/>
          <p:nvPr>
            <p:extLst>
              <p:ext uri="{D42A27DB-BD31-4B8C-83A1-F6EECF244321}">
                <p14:modId xmlns:p14="http://schemas.microsoft.com/office/powerpoint/2010/main" val="1855451319"/>
              </p:ext>
            </p:extLst>
          </p:nvPr>
        </p:nvGraphicFramePr>
        <p:xfrm>
          <a:off x="2529079" y="1286866"/>
          <a:ext cx="7133842" cy="5122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60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25</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pic>
        <p:nvPicPr>
          <p:cNvPr id="30" name="Picture 29">
            <a:extLst>
              <a:ext uri="{FF2B5EF4-FFF2-40B4-BE49-F238E27FC236}">
                <a16:creationId xmlns:a16="http://schemas.microsoft.com/office/drawing/2014/main" id="{0AA6CB5C-0CA7-34E6-4DAC-4C529F50752D}"/>
              </a:ext>
            </a:extLst>
          </p:cNvPr>
          <p:cNvPicPr>
            <a:picLocks noChangeAspect="1"/>
          </p:cNvPicPr>
          <p:nvPr/>
        </p:nvPicPr>
        <p:blipFill>
          <a:blip r:embed="rId2"/>
          <a:stretch>
            <a:fillRect/>
          </a:stretch>
        </p:blipFill>
        <p:spPr>
          <a:xfrm>
            <a:off x="1806022" y="1118864"/>
            <a:ext cx="8579956" cy="4861307"/>
          </a:xfrm>
          <a:prstGeom prst="rect">
            <a:avLst/>
          </a:prstGeom>
        </p:spPr>
      </p:pic>
      <p:sp>
        <p:nvSpPr>
          <p:cNvPr id="31" name="TextBox 30">
            <a:extLst>
              <a:ext uri="{FF2B5EF4-FFF2-40B4-BE49-F238E27FC236}">
                <a16:creationId xmlns:a16="http://schemas.microsoft.com/office/drawing/2014/main" id="{AB8623E5-6F63-4DB4-9E72-23651BA8AEE4}"/>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…The New Norm?</a:t>
            </a:r>
          </a:p>
        </p:txBody>
      </p:sp>
    </p:spTree>
    <p:extLst>
      <p:ext uri="{BB962C8B-B14F-4D97-AF65-F5344CB8AC3E}">
        <p14:creationId xmlns:p14="http://schemas.microsoft.com/office/powerpoint/2010/main" val="67957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Opportunities</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26</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 name="Text Placeholder 3">
            <a:extLst>
              <a:ext uri="{FF2B5EF4-FFF2-40B4-BE49-F238E27FC236}">
                <a16:creationId xmlns:a16="http://schemas.microsoft.com/office/drawing/2014/main" id="{D0120FB8-2310-FBF1-1B1A-FA0865B4E03D}"/>
              </a:ext>
            </a:extLst>
          </p:cNvPr>
          <p:cNvSpPr txBox="1">
            <a:spLocks/>
          </p:cNvSpPr>
          <p:nvPr/>
        </p:nvSpPr>
        <p:spPr>
          <a:xfrm>
            <a:off x="557201" y="1200029"/>
            <a:ext cx="9033025" cy="5299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buClr>
                <a:srgbClr val="E31837"/>
              </a:buClr>
              <a:buFont typeface="Verdana" panose="020B0604030504040204" pitchFamily="34" charset="0"/>
              <a:buChar char="&gt;"/>
            </a:pPr>
            <a:r>
              <a:rPr lang="en-GB" sz="2000" dirty="0"/>
              <a:t>Wind and solar electricity cost-competitive against new and existing fossil fuel generation</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Higher fossil fuel prices have created incentives to accelerate renewables</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Increased need for energy security and reduce future consumer costs</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ESG betterment</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New financing and investment opportunities</a:t>
            </a:r>
          </a:p>
          <a:p>
            <a:pPr marL="0" indent="0">
              <a:buNone/>
            </a:pPr>
            <a:endParaRPr lang="en-GB" sz="2400" dirty="0"/>
          </a:p>
        </p:txBody>
      </p:sp>
    </p:spTree>
    <p:extLst>
      <p:ext uri="{BB962C8B-B14F-4D97-AF65-F5344CB8AC3E}">
        <p14:creationId xmlns:p14="http://schemas.microsoft.com/office/powerpoint/2010/main" val="26765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Risks</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27</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4" name="Text Placeholder 3">
            <a:extLst>
              <a:ext uri="{FF2B5EF4-FFF2-40B4-BE49-F238E27FC236}">
                <a16:creationId xmlns:a16="http://schemas.microsoft.com/office/drawing/2014/main" id="{D0120FB8-2310-FBF1-1B1A-FA0865B4E03D}"/>
              </a:ext>
            </a:extLst>
          </p:cNvPr>
          <p:cNvSpPr txBox="1">
            <a:spLocks/>
          </p:cNvSpPr>
          <p:nvPr/>
        </p:nvSpPr>
        <p:spPr>
          <a:xfrm>
            <a:off x="557201" y="1200029"/>
            <a:ext cx="9033025" cy="5299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150000"/>
              </a:lnSpc>
              <a:spcBef>
                <a:spcPts val="600"/>
              </a:spcBef>
              <a:buClr>
                <a:srgbClr val="E31837"/>
              </a:buClr>
              <a:buFont typeface="Verdana" panose="020B0604030504040204" pitchFamily="34" charset="0"/>
              <a:buChar char="&gt;"/>
            </a:pPr>
            <a:r>
              <a:rPr lang="en-GB" sz="2000" dirty="0"/>
              <a:t>Potential price and interest rate changes </a:t>
            </a:r>
          </a:p>
          <a:p>
            <a:pPr marL="360000" indent="-360000">
              <a:lnSpc>
                <a:spcPct val="150000"/>
              </a:lnSpc>
              <a:spcBef>
                <a:spcPts val="600"/>
              </a:spcBef>
              <a:buClr>
                <a:srgbClr val="E31837"/>
              </a:buClr>
              <a:buFont typeface="Verdana" panose="020B0604030504040204" pitchFamily="34" charset="0"/>
              <a:buChar char="&gt;"/>
            </a:pPr>
            <a:endParaRPr lang="en-GB" sz="2000" dirty="0"/>
          </a:p>
          <a:p>
            <a:pPr marL="360000" indent="-360000">
              <a:lnSpc>
                <a:spcPct val="150000"/>
              </a:lnSpc>
              <a:spcBef>
                <a:spcPts val="600"/>
              </a:spcBef>
              <a:buClr>
                <a:srgbClr val="E31837"/>
              </a:buClr>
              <a:buFont typeface="Verdana" panose="020B0604030504040204" pitchFamily="34" charset="0"/>
              <a:buChar char="&gt;"/>
            </a:pPr>
            <a:r>
              <a:rPr lang="en-GB" sz="2000" dirty="0"/>
              <a:t>Price fluctuations – especially apparent from late 2021 to date</a:t>
            </a:r>
          </a:p>
          <a:p>
            <a:pPr marL="360000" indent="-360000">
              <a:lnSpc>
                <a:spcPct val="150000"/>
              </a:lnSpc>
              <a:spcBef>
                <a:spcPts val="600"/>
              </a:spcBef>
              <a:buClr>
                <a:srgbClr val="E31837"/>
              </a:buClr>
              <a:buFont typeface="Verdana" panose="020B0604030504040204" pitchFamily="34" charset="0"/>
              <a:buChar char="&gt;"/>
            </a:pPr>
            <a:endParaRPr lang="en-GB" sz="2000" dirty="0"/>
          </a:p>
          <a:p>
            <a:pPr marL="360000" indent="-360000">
              <a:lnSpc>
                <a:spcPct val="150000"/>
              </a:lnSpc>
              <a:spcBef>
                <a:spcPts val="600"/>
              </a:spcBef>
              <a:buClr>
                <a:srgbClr val="E31837"/>
              </a:buClr>
              <a:buFont typeface="Verdana" panose="020B0604030504040204" pitchFamily="34" charset="0"/>
              <a:buChar char="&gt;"/>
            </a:pPr>
            <a:r>
              <a:rPr lang="en-GB" sz="2000" dirty="0"/>
              <a:t>Access and availability of materials required for the energy transition</a:t>
            </a:r>
          </a:p>
          <a:p>
            <a:pPr marL="360000" indent="-360000">
              <a:lnSpc>
                <a:spcPct val="150000"/>
              </a:lnSpc>
              <a:spcBef>
                <a:spcPts val="600"/>
              </a:spcBef>
              <a:buClr>
                <a:srgbClr val="E31837"/>
              </a:buClr>
              <a:buFont typeface="Verdana" panose="020B0604030504040204" pitchFamily="34" charset="0"/>
              <a:buChar char="&gt;"/>
            </a:pPr>
            <a:endParaRPr lang="en-GB" sz="2000" dirty="0"/>
          </a:p>
          <a:p>
            <a:pPr marL="360000" indent="-360000">
              <a:lnSpc>
                <a:spcPct val="150000"/>
              </a:lnSpc>
              <a:spcBef>
                <a:spcPts val="600"/>
              </a:spcBef>
              <a:buClr>
                <a:srgbClr val="E31837"/>
              </a:buClr>
              <a:buFont typeface="Verdana" panose="020B0604030504040204" pitchFamily="34" charset="0"/>
              <a:buChar char="&gt;"/>
            </a:pPr>
            <a:r>
              <a:rPr lang="en-GB" sz="2000" dirty="0"/>
              <a:t>Reliance on supply chain</a:t>
            </a:r>
          </a:p>
          <a:p>
            <a:pPr marL="360000" indent="-360000">
              <a:lnSpc>
                <a:spcPct val="150000"/>
              </a:lnSpc>
              <a:spcBef>
                <a:spcPts val="600"/>
              </a:spcBef>
              <a:buClr>
                <a:srgbClr val="E31837"/>
              </a:buClr>
              <a:buFont typeface="Verdana" panose="020B0604030504040204" pitchFamily="34" charset="0"/>
              <a:buChar char="&gt;"/>
            </a:pPr>
            <a:endParaRPr lang="en-GB" sz="2000" dirty="0"/>
          </a:p>
          <a:p>
            <a:pPr marL="360000" indent="-360000">
              <a:lnSpc>
                <a:spcPct val="150000"/>
              </a:lnSpc>
              <a:spcBef>
                <a:spcPts val="600"/>
              </a:spcBef>
              <a:buClr>
                <a:srgbClr val="E31837"/>
              </a:buClr>
              <a:buFont typeface="Verdana" panose="020B0604030504040204" pitchFamily="34" charset="0"/>
              <a:buChar char="&gt;"/>
            </a:pPr>
            <a:r>
              <a:rPr lang="en-GB" sz="2000" dirty="0"/>
              <a:t>Someone needs to take on the risk of funding</a:t>
            </a:r>
          </a:p>
        </p:txBody>
      </p:sp>
    </p:spTree>
    <p:extLst>
      <p:ext uri="{BB962C8B-B14F-4D97-AF65-F5344CB8AC3E}">
        <p14:creationId xmlns:p14="http://schemas.microsoft.com/office/powerpoint/2010/main" val="403750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Risk / Opportunity</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28</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pic>
        <p:nvPicPr>
          <p:cNvPr id="32" name="Picture 31">
            <a:extLst>
              <a:ext uri="{FF2B5EF4-FFF2-40B4-BE49-F238E27FC236}">
                <a16:creationId xmlns:a16="http://schemas.microsoft.com/office/drawing/2014/main" id="{CF8DCE9F-766F-F382-DC05-20BDD0873666}"/>
              </a:ext>
            </a:extLst>
          </p:cNvPr>
          <p:cNvPicPr>
            <a:picLocks noChangeAspect="1"/>
          </p:cNvPicPr>
          <p:nvPr/>
        </p:nvPicPr>
        <p:blipFill>
          <a:blip r:embed="rId2"/>
          <a:stretch>
            <a:fillRect/>
          </a:stretch>
        </p:blipFill>
        <p:spPr>
          <a:xfrm>
            <a:off x="843045" y="974770"/>
            <a:ext cx="10505910" cy="5004000"/>
          </a:xfrm>
          <a:prstGeom prst="rect">
            <a:avLst/>
          </a:prstGeom>
        </p:spPr>
      </p:pic>
      <p:pic>
        <p:nvPicPr>
          <p:cNvPr id="34" name="Picture 33">
            <a:extLst>
              <a:ext uri="{FF2B5EF4-FFF2-40B4-BE49-F238E27FC236}">
                <a16:creationId xmlns:a16="http://schemas.microsoft.com/office/drawing/2014/main" id="{A53345AE-FF46-FA32-C6D5-C4B7098F3A92}"/>
              </a:ext>
            </a:extLst>
          </p:cNvPr>
          <p:cNvPicPr>
            <a:picLocks noChangeAspect="1"/>
          </p:cNvPicPr>
          <p:nvPr/>
        </p:nvPicPr>
        <p:blipFill>
          <a:blip r:embed="rId3"/>
          <a:stretch>
            <a:fillRect/>
          </a:stretch>
        </p:blipFill>
        <p:spPr>
          <a:xfrm>
            <a:off x="1691964" y="5992118"/>
            <a:ext cx="4906060" cy="362001"/>
          </a:xfrm>
          <a:prstGeom prst="rect">
            <a:avLst/>
          </a:prstGeom>
        </p:spPr>
      </p:pic>
    </p:spTree>
    <p:extLst>
      <p:ext uri="{BB962C8B-B14F-4D97-AF65-F5344CB8AC3E}">
        <p14:creationId xmlns:p14="http://schemas.microsoft.com/office/powerpoint/2010/main" val="39665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Challenges</a:t>
            </a:r>
            <a:endParaRPr lang="en-GB" sz="3600" dirty="0">
              <a:solidFill>
                <a:srgbClr val="FF0000"/>
              </a:solidFill>
            </a:endParaRP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29</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pic>
        <p:nvPicPr>
          <p:cNvPr id="30" name="Picture 29">
            <a:extLst>
              <a:ext uri="{FF2B5EF4-FFF2-40B4-BE49-F238E27FC236}">
                <a16:creationId xmlns:a16="http://schemas.microsoft.com/office/drawing/2014/main" id="{88045BB6-E948-F12D-006F-7EEF2A62CACC}"/>
              </a:ext>
            </a:extLst>
          </p:cNvPr>
          <p:cNvPicPr>
            <a:picLocks noChangeAspect="1"/>
          </p:cNvPicPr>
          <p:nvPr/>
        </p:nvPicPr>
        <p:blipFill>
          <a:blip r:embed="rId2"/>
          <a:stretch>
            <a:fillRect/>
          </a:stretch>
        </p:blipFill>
        <p:spPr>
          <a:xfrm>
            <a:off x="851946" y="1854572"/>
            <a:ext cx="10488108" cy="2887549"/>
          </a:xfrm>
          <a:prstGeom prst="rect">
            <a:avLst/>
          </a:prstGeom>
        </p:spPr>
      </p:pic>
    </p:spTree>
    <p:extLst>
      <p:ext uri="{BB962C8B-B14F-4D97-AF65-F5344CB8AC3E}">
        <p14:creationId xmlns:p14="http://schemas.microsoft.com/office/powerpoint/2010/main" val="50244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B8CC4-9CC8-420D-FD7B-B21756D63488}"/>
              </a:ext>
            </a:extLst>
          </p:cNvPr>
          <p:cNvSpPr/>
          <p:nvPr/>
        </p:nvSpPr>
        <p:spPr>
          <a:xfrm>
            <a:off x="-3" y="0"/>
            <a:ext cx="12233630" cy="6858000"/>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45354A1B-4CEB-C40A-13F3-E9EE7CC22AE0}"/>
              </a:ext>
            </a:extLst>
          </p:cNvPr>
          <p:cNvSpPr/>
          <p:nvPr/>
        </p:nvSpPr>
        <p:spPr>
          <a:xfrm>
            <a:off x="-3" y="4957734"/>
            <a:ext cx="9144000"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E28AE1B-FB38-982D-6BF2-EB3FE4D03ADE}"/>
              </a:ext>
            </a:extLst>
          </p:cNvPr>
          <p:cNvSpPr/>
          <p:nvPr/>
        </p:nvSpPr>
        <p:spPr>
          <a:xfrm>
            <a:off x="-3" y="3436682"/>
            <a:ext cx="9144000" cy="1521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EDB536FD-41D2-9706-D505-E76B29373534}"/>
              </a:ext>
            </a:extLst>
          </p:cNvPr>
          <p:cNvSpPr/>
          <p:nvPr/>
        </p:nvSpPr>
        <p:spPr>
          <a:xfrm rot="416752">
            <a:off x="1316827" y="2155405"/>
            <a:ext cx="2831584" cy="4548071"/>
          </a:xfrm>
          <a:custGeom>
            <a:avLst/>
            <a:gdLst>
              <a:gd name="connsiteX0" fmla="*/ 397959 w 2831584"/>
              <a:gd name="connsiteY0" fmla="*/ 699809 h 4548071"/>
              <a:gd name="connsiteX1" fmla="*/ 397959 w 2831584"/>
              <a:gd name="connsiteY1" fmla="*/ 4096043 h 4548071"/>
              <a:gd name="connsiteX2" fmla="*/ 2433625 w 2831584"/>
              <a:gd name="connsiteY2" fmla="*/ 3848047 h 4548071"/>
              <a:gd name="connsiteX3" fmla="*/ 2433625 w 2831584"/>
              <a:gd name="connsiteY3" fmla="*/ 451813 h 4548071"/>
              <a:gd name="connsiteX4" fmla="*/ 2072 w 2831584"/>
              <a:gd name="connsiteY4" fmla="*/ 344156 h 4548071"/>
              <a:gd name="connsiteX5" fmla="*/ 2827066 w 2831584"/>
              <a:gd name="connsiteY5" fmla="*/ 0 h 4548071"/>
              <a:gd name="connsiteX6" fmla="*/ 2827066 w 2831584"/>
              <a:gd name="connsiteY6" fmla="*/ 52412 h 4548071"/>
              <a:gd name="connsiteX7" fmla="*/ 2831584 w 2831584"/>
              <a:gd name="connsiteY7" fmla="*/ 52412 h 4548071"/>
              <a:gd name="connsiteX8" fmla="*/ 2831584 w 2831584"/>
              <a:gd name="connsiteY8" fmla="*/ 4203111 h 4548071"/>
              <a:gd name="connsiteX9" fmla="*/ 2737396 w 2831584"/>
              <a:gd name="connsiteY9" fmla="*/ 4214586 h 4548071"/>
              <a:gd name="connsiteX10" fmla="*/ 2737436 w 2831584"/>
              <a:gd name="connsiteY10" fmla="*/ 4214917 h 4548071"/>
              <a:gd name="connsiteX11" fmla="*/ 66206 w 2831584"/>
              <a:gd name="connsiteY11" fmla="*/ 4540341 h 4548071"/>
              <a:gd name="connsiteX12" fmla="*/ 66165 w 2831584"/>
              <a:gd name="connsiteY12" fmla="*/ 4540011 h 4548071"/>
              <a:gd name="connsiteX13" fmla="*/ 0 w 2831584"/>
              <a:gd name="connsiteY13" fmla="*/ 4548071 h 4548071"/>
              <a:gd name="connsiteX14" fmla="*/ 0 w 2831584"/>
              <a:gd name="connsiteY14" fmla="*/ 348890 h 4548071"/>
              <a:gd name="connsiteX15" fmla="*/ 2648 w 2831584"/>
              <a:gd name="connsiteY15" fmla="*/ 348890 h 45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1584" h="4548071">
                <a:moveTo>
                  <a:pt x="397959" y="699809"/>
                </a:moveTo>
                <a:lnTo>
                  <a:pt x="397959" y="4096043"/>
                </a:lnTo>
                <a:lnTo>
                  <a:pt x="2433625" y="3848047"/>
                </a:lnTo>
                <a:lnTo>
                  <a:pt x="2433625" y="451813"/>
                </a:lnTo>
                <a:close/>
                <a:moveTo>
                  <a:pt x="2072" y="344156"/>
                </a:moveTo>
                <a:lnTo>
                  <a:pt x="2827066" y="0"/>
                </a:lnTo>
                <a:lnTo>
                  <a:pt x="2827066" y="52412"/>
                </a:lnTo>
                <a:lnTo>
                  <a:pt x="2831584" y="52412"/>
                </a:lnTo>
                <a:lnTo>
                  <a:pt x="2831584" y="4203111"/>
                </a:lnTo>
                <a:lnTo>
                  <a:pt x="2737396" y="4214586"/>
                </a:lnTo>
                <a:lnTo>
                  <a:pt x="2737436" y="4214917"/>
                </a:lnTo>
                <a:lnTo>
                  <a:pt x="66206" y="4540341"/>
                </a:lnTo>
                <a:lnTo>
                  <a:pt x="66165" y="4540011"/>
                </a:lnTo>
                <a:lnTo>
                  <a:pt x="0" y="4548071"/>
                </a:lnTo>
                <a:lnTo>
                  <a:pt x="0" y="348890"/>
                </a:lnTo>
                <a:lnTo>
                  <a:pt x="2648" y="3488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E3F0BBE-8D71-BE38-3BFD-D63326AD9A4A}"/>
              </a:ext>
            </a:extLst>
          </p:cNvPr>
          <p:cNvSpPr/>
          <p:nvPr/>
        </p:nvSpPr>
        <p:spPr>
          <a:xfrm>
            <a:off x="2467155" y="4956744"/>
            <a:ext cx="9766472"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52AFB980-0463-7524-6276-0FD65D1C9B3D}"/>
              </a:ext>
            </a:extLst>
          </p:cNvPr>
          <p:cNvSpPr/>
          <p:nvPr/>
        </p:nvSpPr>
        <p:spPr>
          <a:xfrm>
            <a:off x="2261260" y="3435691"/>
            <a:ext cx="10017825" cy="152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06EA7D19-28F3-ADB1-5EB5-F18D257F0169}"/>
              </a:ext>
            </a:extLst>
          </p:cNvPr>
          <p:cNvSpPr txBox="1"/>
          <p:nvPr/>
        </p:nvSpPr>
        <p:spPr>
          <a:xfrm>
            <a:off x="2850200" y="3715789"/>
            <a:ext cx="8401134" cy="738664"/>
          </a:xfrm>
          <a:prstGeom prst="rect">
            <a:avLst/>
          </a:prstGeom>
          <a:noFill/>
        </p:spPr>
        <p:txBody>
          <a:bodyPr wrap="square" lIns="0" tIns="0" rIns="0" bIns="0">
            <a:spAutoFit/>
          </a:bodyPr>
          <a:lstStyle/>
          <a:p>
            <a:pPr lvl="0"/>
            <a:r>
              <a:rPr lang="en-US" sz="4800" b="1" dirty="0">
                <a:solidFill>
                  <a:schemeClr val="bg1">
                    <a:lumMod val="50000"/>
                  </a:schemeClr>
                </a:solidFill>
              </a:rPr>
              <a:t>Energy Transition</a:t>
            </a:r>
          </a:p>
        </p:txBody>
      </p:sp>
    </p:spTree>
    <p:extLst>
      <p:ext uri="{BB962C8B-B14F-4D97-AF65-F5344CB8AC3E}">
        <p14:creationId xmlns:p14="http://schemas.microsoft.com/office/powerpoint/2010/main" val="24014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1+#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1" presetClass="entr" presetSubtype="2"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wheel(2)">
                                      <p:cBhvr>
                                        <p:cTn id="18" dur="500"/>
                                        <p:tgtEl>
                                          <p:spTgt spid="3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42" presetClass="path" presetSubtype="0" accel="50000" decel="50000" fill="hold" grpId="1" nodeType="withEffect">
                                  <p:stCondLst>
                                    <p:cond delay="750"/>
                                  </p:stCondLst>
                                  <p:childTnLst>
                                    <p:animMotion origin="layout" path="M 4.79167E-6 -1.85185E-6 L 4.79167E-6 0.0757 " pathEditMode="relative" rAng="0" ptsTypes="AA">
                                      <p:cBhvr>
                                        <p:cTn id="23" dur="500" spd="-100000" fill="hold"/>
                                        <p:tgtEl>
                                          <p:spTgt spid="43"/>
                                        </p:tgtEl>
                                        <p:attrNameLst>
                                          <p:attrName>ppt_x</p:attrName>
                                          <p:attrName>ppt_y</p:attrName>
                                        </p:attrNameLst>
                                      </p:cBhvr>
                                      <p:rCtr x="0" y="3773"/>
                                    </p:animMotion>
                                  </p:childTnLst>
                                </p:cTn>
                              </p:par>
                              <p:par>
                                <p:cTn id="24" presetID="47" presetClass="entr" presetSubtype="0" fill="hold" grpId="0" nodeType="withEffect">
                                  <p:stCondLst>
                                    <p:cond delay="7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5" grpId="0" animBg="1"/>
      <p:bldP spid="36" grpId="0" animBg="1"/>
      <p:bldP spid="40" grpId="0" animBg="1"/>
      <p:bldP spid="43" grpId="0"/>
      <p:bldP spid="4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Challenges</a:t>
            </a:r>
            <a:endParaRPr lang="en-GB" sz="3600" dirty="0">
              <a:solidFill>
                <a:srgbClr val="FF0000"/>
              </a:solidFill>
            </a:endParaRP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30</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pic>
        <p:nvPicPr>
          <p:cNvPr id="6146" name="Picture 2" descr="UK's energy auction secures no new offshore windfarms' Guardian newspaper  headline 9 September 2023 London UK Stock Photo - Alamy">
            <a:extLst>
              <a:ext uri="{FF2B5EF4-FFF2-40B4-BE49-F238E27FC236}">
                <a16:creationId xmlns:a16="http://schemas.microsoft.com/office/drawing/2014/main" id="{10B2EADC-B214-74A7-6E65-DCAA41771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1"/>
          <a:stretch/>
        </p:blipFill>
        <p:spPr bwMode="auto">
          <a:xfrm>
            <a:off x="2399140" y="1221503"/>
            <a:ext cx="7393720" cy="489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B8CC4-9CC8-420D-FD7B-B21756D63488}"/>
              </a:ext>
            </a:extLst>
          </p:cNvPr>
          <p:cNvSpPr/>
          <p:nvPr/>
        </p:nvSpPr>
        <p:spPr>
          <a:xfrm>
            <a:off x="-3" y="0"/>
            <a:ext cx="12233630" cy="6858000"/>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45354A1B-4CEB-C40A-13F3-E9EE7CC22AE0}"/>
              </a:ext>
            </a:extLst>
          </p:cNvPr>
          <p:cNvSpPr/>
          <p:nvPr/>
        </p:nvSpPr>
        <p:spPr>
          <a:xfrm>
            <a:off x="-3" y="4957734"/>
            <a:ext cx="9144000"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E28AE1B-FB38-982D-6BF2-EB3FE4D03ADE}"/>
              </a:ext>
            </a:extLst>
          </p:cNvPr>
          <p:cNvSpPr/>
          <p:nvPr/>
        </p:nvSpPr>
        <p:spPr>
          <a:xfrm>
            <a:off x="-3" y="3436682"/>
            <a:ext cx="9144000" cy="1521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EDB536FD-41D2-9706-D505-E76B29373534}"/>
              </a:ext>
            </a:extLst>
          </p:cNvPr>
          <p:cNvSpPr/>
          <p:nvPr/>
        </p:nvSpPr>
        <p:spPr>
          <a:xfrm rot="416752">
            <a:off x="1316827" y="2155405"/>
            <a:ext cx="2831584" cy="4548071"/>
          </a:xfrm>
          <a:custGeom>
            <a:avLst/>
            <a:gdLst>
              <a:gd name="connsiteX0" fmla="*/ 397959 w 2831584"/>
              <a:gd name="connsiteY0" fmla="*/ 699809 h 4548071"/>
              <a:gd name="connsiteX1" fmla="*/ 397959 w 2831584"/>
              <a:gd name="connsiteY1" fmla="*/ 4096043 h 4548071"/>
              <a:gd name="connsiteX2" fmla="*/ 2433625 w 2831584"/>
              <a:gd name="connsiteY2" fmla="*/ 3848047 h 4548071"/>
              <a:gd name="connsiteX3" fmla="*/ 2433625 w 2831584"/>
              <a:gd name="connsiteY3" fmla="*/ 451813 h 4548071"/>
              <a:gd name="connsiteX4" fmla="*/ 2072 w 2831584"/>
              <a:gd name="connsiteY4" fmla="*/ 344156 h 4548071"/>
              <a:gd name="connsiteX5" fmla="*/ 2827066 w 2831584"/>
              <a:gd name="connsiteY5" fmla="*/ 0 h 4548071"/>
              <a:gd name="connsiteX6" fmla="*/ 2827066 w 2831584"/>
              <a:gd name="connsiteY6" fmla="*/ 52412 h 4548071"/>
              <a:gd name="connsiteX7" fmla="*/ 2831584 w 2831584"/>
              <a:gd name="connsiteY7" fmla="*/ 52412 h 4548071"/>
              <a:gd name="connsiteX8" fmla="*/ 2831584 w 2831584"/>
              <a:gd name="connsiteY8" fmla="*/ 4203111 h 4548071"/>
              <a:gd name="connsiteX9" fmla="*/ 2737396 w 2831584"/>
              <a:gd name="connsiteY9" fmla="*/ 4214586 h 4548071"/>
              <a:gd name="connsiteX10" fmla="*/ 2737436 w 2831584"/>
              <a:gd name="connsiteY10" fmla="*/ 4214917 h 4548071"/>
              <a:gd name="connsiteX11" fmla="*/ 66206 w 2831584"/>
              <a:gd name="connsiteY11" fmla="*/ 4540341 h 4548071"/>
              <a:gd name="connsiteX12" fmla="*/ 66165 w 2831584"/>
              <a:gd name="connsiteY12" fmla="*/ 4540011 h 4548071"/>
              <a:gd name="connsiteX13" fmla="*/ 0 w 2831584"/>
              <a:gd name="connsiteY13" fmla="*/ 4548071 h 4548071"/>
              <a:gd name="connsiteX14" fmla="*/ 0 w 2831584"/>
              <a:gd name="connsiteY14" fmla="*/ 348890 h 4548071"/>
              <a:gd name="connsiteX15" fmla="*/ 2648 w 2831584"/>
              <a:gd name="connsiteY15" fmla="*/ 348890 h 45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1584" h="4548071">
                <a:moveTo>
                  <a:pt x="397959" y="699809"/>
                </a:moveTo>
                <a:lnTo>
                  <a:pt x="397959" y="4096043"/>
                </a:lnTo>
                <a:lnTo>
                  <a:pt x="2433625" y="3848047"/>
                </a:lnTo>
                <a:lnTo>
                  <a:pt x="2433625" y="451813"/>
                </a:lnTo>
                <a:close/>
                <a:moveTo>
                  <a:pt x="2072" y="344156"/>
                </a:moveTo>
                <a:lnTo>
                  <a:pt x="2827066" y="0"/>
                </a:lnTo>
                <a:lnTo>
                  <a:pt x="2827066" y="52412"/>
                </a:lnTo>
                <a:lnTo>
                  <a:pt x="2831584" y="52412"/>
                </a:lnTo>
                <a:lnTo>
                  <a:pt x="2831584" y="4203111"/>
                </a:lnTo>
                <a:lnTo>
                  <a:pt x="2737396" y="4214586"/>
                </a:lnTo>
                <a:lnTo>
                  <a:pt x="2737436" y="4214917"/>
                </a:lnTo>
                <a:lnTo>
                  <a:pt x="66206" y="4540341"/>
                </a:lnTo>
                <a:lnTo>
                  <a:pt x="66165" y="4540011"/>
                </a:lnTo>
                <a:lnTo>
                  <a:pt x="0" y="4548071"/>
                </a:lnTo>
                <a:lnTo>
                  <a:pt x="0" y="348890"/>
                </a:lnTo>
                <a:lnTo>
                  <a:pt x="2648" y="3488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E3F0BBE-8D71-BE38-3BFD-D63326AD9A4A}"/>
              </a:ext>
            </a:extLst>
          </p:cNvPr>
          <p:cNvSpPr/>
          <p:nvPr/>
        </p:nvSpPr>
        <p:spPr>
          <a:xfrm>
            <a:off x="2467155" y="4956744"/>
            <a:ext cx="9766472"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52AFB980-0463-7524-6276-0FD65D1C9B3D}"/>
              </a:ext>
            </a:extLst>
          </p:cNvPr>
          <p:cNvSpPr/>
          <p:nvPr/>
        </p:nvSpPr>
        <p:spPr>
          <a:xfrm>
            <a:off x="2261260" y="3435691"/>
            <a:ext cx="10017825" cy="152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06EA7D19-28F3-ADB1-5EB5-F18D257F0169}"/>
              </a:ext>
            </a:extLst>
          </p:cNvPr>
          <p:cNvSpPr txBox="1"/>
          <p:nvPr/>
        </p:nvSpPr>
        <p:spPr>
          <a:xfrm>
            <a:off x="2850200" y="3715789"/>
            <a:ext cx="8401134" cy="738664"/>
          </a:xfrm>
          <a:prstGeom prst="rect">
            <a:avLst/>
          </a:prstGeom>
          <a:noFill/>
        </p:spPr>
        <p:txBody>
          <a:bodyPr wrap="square" lIns="0" tIns="0" rIns="0" bIns="0">
            <a:spAutoFit/>
          </a:bodyPr>
          <a:lstStyle/>
          <a:p>
            <a:pPr lvl="0"/>
            <a:r>
              <a:rPr lang="en-US" sz="4800" b="1" dirty="0">
                <a:solidFill>
                  <a:schemeClr val="bg1">
                    <a:lumMod val="50000"/>
                  </a:schemeClr>
                </a:solidFill>
              </a:rPr>
              <a:t>Role of Insurance</a:t>
            </a:r>
          </a:p>
        </p:txBody>
      </p:sp>
    </p:spTree>
    <p:extLst>
      <p:ext uri="{BB962C8B-B14F-4D97-AF65-F5344CB8AC3E}">
        <p14:creationId xmlns:p14="http://schemas.microsoft.com/office/powerpoint/2010/main" val="380363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1+#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1" presetClass="entr" presetSubtype="2"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wheel(2)">
                                      <p:cBhvr>
                                        <p:cTn id="18" dur="500"/>
                                        <p:tgtEl>
                                          <p:spTgt spid="3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42" presetClass="path" presetSubtype="0" accel="50000" decel="50000" fill="hold" grpId="1" nodeType="withEffect">
                                  <p:stCondLst>
                                    <p:cond delay="750"/>
                                  </p:stCondLst>
                                  <p:childTnLst>
                                    <p:animMotion origin="layout" path="M 4.79167E-6 -1.85185E-6 L 4.79167E-6 0.0757 " pathEditMode="relative" rAng="0" ptsTypes="AA">
                                      <p:cBhvr>
                                        <p:cTn id="23" dur="500" spd="-100000" fill="hold"/>
                                        <p:tgtEl>
                                          <p:spTgt spid="43"/>
                                        </p:tgtEl>
                                        <p:attrNameLst>
                                          <p:attrName>ppt_x</p:attrName>
                                          <p:attrName>ppt_y</p:attrName>
                                        </p:attrNameLst>
                                      </p:cBhvr>
                                      <p:rCtr x="0" y="3773"/>
                                    </p:animMotion>
                                  </p:childTnLst>
                                </p:cTn>
                              </p:par>
                              <p:par>
                                <p:cTn id="24" presetID="47" presetClass="entr" presetSubtype="0" fill="hold" grpId="0" nodeType="withEffect">
                                  <p:stCondLst>
                                    <p:cond delay="7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5" grpId="0" animBg="1"/>
      <p:bldP spid="36" grpId="0" animBg="1"/>
      <p:bldP spid="40" grpId="0" animBg="1"/>
      <p:bldP spid="43" grpId="0"/>
      <p:bldP spid="4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32</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Role of Insurance</a:t>
            </a:r>
          </a:p>
        </p:txBody>
      </p:sp>
      <p:sp>
        <p:nvSpPr>
          <p:cNvPr id="4" name="Text Placeholder 3">
            <a:extLst>
              <a:ext uri="{FF2B5EF4-FFF2-40B4-BE49-F238E27FC236}">
                <a16:creationId xmlns:a16="http://schemas.microsoft.com/office/drawing/2014/main" id="{8A6CCA83-53FA-91B0-B619-2B270B546004}"/>
              </a:ext>
            </a:extLst>
          </p:cNvPr>
          <p:cNvSpPr txBox="1">
            <a:spLocks/>
          </p:cNvSpPr>
          <p:nvPr/>
        </p:nvSpPr>
        <p:spPr>
          <a:xfrm>
            <a:off x="301935" y="1140588"/>
            <a:ext cx="9456542" cy="52998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buClr>
                <a:srgbClr val="E31837"/>
              </a:buClr>
              <a:buFont typeface="Verdana" panose="020B0604030504040204" pitchFamily="34" charset="0"/>
              <a:buChar char="&gt;"/>
            </a:pPr>
            <a:r>
              <a:rPr lang="en-GB" sz="2000" dirty="0"/>
              <a:t>Green Energy Policies and Endorsements</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Prototype Insurance</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Weather derivatives</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Speed</a:t>
            </a:r>
          </a:p>
          <a:p>
            <a:pPr marL="360000" indent="-360000">
              <a:buClr>
                <a:srgbClr val="E31837"/>
              </a:buClr>
              <a:buFont typeface="Verdana" panose="020B0604030504040204" pitchFamily="34" charset="0"/>
              <a:buChar char="&gt;"/>
            </a:pPr>
            <a:endParaRPr lang="en-GB" sz="2000" dirty="0"/>
          </a:p>
          <a:p>
            <a:pPr marL="360000" indent="-360000">
              <a:buClr>
                <a:srgbClr val="E31837"/>
              </a:buClr>
              <a:buFont typeface="Verdana" panose="020B0604030504040204" pitchFamily="34" charset="0"/>
              <a:buChar char="&gt;"/>
            </a:pPr>
            <a:r>
              <a:rPr lang="en-GB" sz="2000" dirty="0"/>
              <a:t>Alignment across all parties</a:t>
            </a:r>
          </a:p>
        </p:txBody>
      </p:sp>
    </p:spTree>
    <p:extLst>
      <p:ext uri="{BB962C8B-B14F-4D97-AF65-F5344CB8AC3E}">
        <p14:creationId xmlns:p14="http://schemas.microsoft.com/office/powerpoint/2010/main" val="17952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33</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Role of Insurance - Alternative</a:t>
            </a:r>
          </a:p>
        </p:txBody>
      </p:sp>
      <p:sp>
        <p:nvSpPr>
          <p:cNvPr id="30" name="Text Placeholder 3">
            <a:extLst>
              <a:ext uri="{FF2B5EF4-FFF2-40B4-BE49-F238E27FC236}">
                <a16:creationId xmlns:a16="http://schemas.microsoft.com/office/drawing/2014/main" id="{E682C23C-85D8-6758-C3F9-A39763692DAC}"/>
              </a:ext>
            </a:extLst>
          </p:cNvPr>
          <p:cNvSpPr txBox="1">
            <a:spLocks/>
          </p:cNvSpPr>
          <p:nvPr/>
        </p:nvSpPr>
        <p:spPr>
          <a:xfrm>
            <a:off x="6261740" y="4174131"/>
            <a:ext cx="5588502" cy="20760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buClr>
                <a:srgbClr val="E31837"/>
              </a:buClr>
              <a:buFont typeface="Verdana" panose="020B0604030504040204" pitchFamily="34" charset="0"/>
              <a:buChar char="&gt;"/>
            </a:pPr>
            <a:r>
              <a:rPr lang="en-GB" sz="2000" dirty="0"/>
              <a:t>Marchwood Power Ltd is a JV between SSE and MEAG.</a:t>
            </a:r>
          </a:p>
          <a:p>
            <a:pPr marL="360000" indent="-360000">
              <a:buClr>
                <a:srgbClr val="E31837"/>
              </a:buClr>
              <a:buFont typeface="Verdana" panose="020B0604030504040204" pitchFamily="34" charset="0"/>
              <a:buChar char="&gt;"/>
            </a:pPr>
            <a:r>
              <a:rPr lang="en-GB" sz="2000" dirty="0"/>
              <a:t>MEAG is an asset manager and 100% subsidiary of Munich Re with approximately EUR 230bn of assets under management</a:t>
            </a:r>
          </a:p>
        </p:txBody>
      </p:sp>
      <p:pic>
        <p:nvPicPr>
          <p:cNvPr id="1030" name="Picture 6">
            <a:extLst>
              <a:ext uri="{FF2B5EF4-FFF2-40B4-BE49-F238E27FC236}">
                <a16:creationId xmlns:a16="http://schemas.microsoft.com/office/drawing/2014/main" id="{408453BB-587F-29F8-4935-5067D6F815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357"/>
          <a:stretch/>
        </p:blipFill>
        <p:spPr bwMode="auto">
          <a:xfrm>
            <a:off x="557202" y="1133426"/>
            <a:ext cx="5117822" cy="28267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ste management — Geometrica">
            <a:extLst>
              <a:ext uri="{FF2B5EF4-FFF2-40B4-BE49-F238E27FC236}">
                <a16:creationId xmlns:a16="http://schemas.microsoft.com/office/drawing/2014/main" id="{39E606B2-8C64-E44E-4D22-2E83265DA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740" y="1133426"/>
            <a:ext cx="5375940" cy="282670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3">
            <a:extLst>
              <a:ext uri="{FF2B5EF4-FFF2-40B4-BE49-F238E27FC236}">
                <a16:creationId xmlns:a16="http://schemas.microsoft.com/office/drawing/2014/main" id="{8BF8D314-AAA0-1B7B-9023-03C1666DA470}"/>
              </a:ext>
            </a:extLst>
          </p:cNvPr>
          <p:cNvSpPr txBox="1">
            <a:spLocks/>
          </p:cNvSpPr>
          <p:nvPr/>
        </p:nvSpPr>
        <p:spPr>
          <a:xfrm>
            <a:off x="436002" y="4231744"/>
            <a:ext cx="5588502" cy="20760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31837"/>
              </a:buClr>
              <a:buFont typeface="Verdana" panose="020B0604030504040204" pitchFamily="34" charset="0"/>
              <a:buChar char="&gt;"/>
            </a:pPr>
            <a:r>
              <a:rPr lang="en-GB" sz="2000" dirty="0"/>
              <a:t>COGEN developed 5 gasification facilities in the UK.</a:t>
            </a:r>
          </a:p>
          <a:p>
            <a:pPr>
              <a:buClr>
                <a:srgbClr val="E31837"/>
              </a:buClr>
              <a:buFont typeface="Verdana" panose="020B0604030504040204" pitchFamily="34" charset="0"/>
              <a:buChar char="&gt;"/>
            </a:pPr>
            <a:r>
              <a:rPr lang="en-GB" sz="2000" dirty="0"/>
              <a:t>Investors in COGEN include Aviva Investors - an investment management company, part of the Aviva group</a:t>
            </a:r>
          </a:p>
        </p:txBody>
      </p:sp>
    </p:spTree>
    <p:extLst>
      <p:ext uri="{BB962C8B-B14F-4D97-AF65-F5344CB8AC3E}">
        <p14:creationId xmlns:p14="http://schemas.microsoft.com/office/powerpoint/2010/main" val="63316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24185-6A89-6FE5-4819-87C75D52F0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Rectangle 4">
            <a:extLst>
              <a:ext uri="{FF2B5EF4-FFF2-40B4-BE49-F238E27FC236}">
                <a16:creationId xmlns:a16="http://schemas.microsoft.com/office/drawing/2014/main" id="{1D7B8CC4-9CC8-420D-FD7B-B21756D63488}"/>
              </a:ext>
            </a:extLst>
          </p:cNvPr>
          <p:cNvSpPr/>
          <p:nvPr/>
        </p:nvSpPr>
        <p:spPr>
          <a:xfrm>
            <a:off x="-23960" y="0"/>
            <a:ext cx="12233630" cy="6858000"/>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45354A1B-4CEB-C40A-13F3-E9EE7CC22AE0}"/>
              </a:ext>
            </a:extLst>
          </p:cNvPr>
          <p:cNvSpPr/>
          <p:nvPr/>
        </p:nvSpPr>
        <p:spPr>
          <a:xfrm>
            <a:off x="-3" y="4957734"/>
            <a:ext cx="9144000"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E28AE1B-FB38-982D-6BF2-EB3FE4D03ADE}"/>
              </a:ext>
            </a:extLst>
          </p:cNvPr>
          <p:cNvSpPr/>
          <p:nvPr/>
        </p:nvSpPr>
        <p:spPr>
          <a:xfrm>
            <a:off x="-3" y="3436682"/>
            <a:ext cx="9144000" cy="1521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EDB536FD-41D2-9706-D505-E76B29373534}"/>
              </a:ext>
            </a:extLst>
          </p:cNvPr>
          <p:cNvSpPr/>
          <p:nvPr/>
        </p:nvSpPr>
        <p:spPr>
          <a:xfrm rot="416752">
            <a:off x="1316827" y="2155405"/>
            <a:ext cx="2831584" cy="4548071"/>
          </a:xfrm>
          <a:custGeom>
            <a:avLst/>
            <a:gdLst>
              <a:gd name="connsiteX0" fmla="*/ 397959 w 2831584"/>
              <a:gd name="connsiteY0" fmla="*/ 699809 h 4548071"/>
              <a:gd name="connsiteX1" fmla="*/ 397959 w 2831584"/>
              <a:gd name="connsiteY1" fmla="*/ 4096043 h 4548071"/>
              <a:gd name="connsiteX2" fmla="*/ 2433625 w 2831584"/>
              <a:gd name="connsiteY2" fmla="*/ 3848047 h 4548071"/>
              <a:gd name="connsiteX3" fmla="*/ 2433625 w 2831584"/>
              <a:gd name="connsiteY3" fmla="*/ 451813 h 4548071"/>
              <a:gd name="connsiteX4" fmla="*/ 2072 w 2831584"/>
              <a:gd name="connsiteY4" fmla="*/ 344156 h 4548071"/>
              <a:gd name="connsiteX5" fmla="*/ 2827066 w 2831584"/>
              <a:gd name="connsiteY5" fmla="*/ 0 h 4548071"/>
              <a:gd name="connsiteX6" fmla="*/ 2827066 w 2831584"/>
              <a:gd name="connsiteY6" fmla="*/ 52412 h 4548071"/>
              <a:gd name="connsiteX7" fmla="*/ 2831584 w 2831584"/>
              <a:gd name="connsiteY7" fmla="*/ 52412 h 4548071"/>
              <a:gd name="connsiteX8" fmla="*/ 2831584 w 2831584"/>
              <a:gd name="connsiteY8" fmla="*/ 4203111 h 4548071"/>
              <a:gd name="connsiteX9" fmla="*/ 2737396 w 2831584"/>
              <a:gd name="connsiteY9" fmla="*/ 4214586 h 4548071"/>
              <a:gd name="connsiteX10" fmla="*/ 2737436 w 2831584"/>
              <a:gd name="connsiteY10" fmla="*/ 4214917 h 4548071"/>
              <a:gd name="connsiteX11" fmla="*/ 66206 w 2831584"/>
              <a:gd name="connsiteY11" fmla="*/ 4540341 h 4548071"/>
              <a:gd name="connsiteX12" fmla="*/ 66165 w 2831584"/>
              <a:gd name="connsiteY12" fmla="*/ 4540011 h 4548071"/>
              <a:gd name="connsiteX13" fmla="*/ 0 w 2831584"/>
              <a:gd name="connsiteY13" fmla="*/ 4548071 h 4548071"/>
              <a:gd name="connsiteX14" fmla="*/ 0 w 2831584"/>
              <a:gd name="connsiteY14" fmla="*/ 348890 h 4548071"/>
              <a:gd name="connsiteX15" fmla="*/ 2648 w 2831584"/>
              <a:gd name="connsiteY15" fmla="*/ 348890 h 45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1584" h="4548071">
                <a:moveTo>
                  <a:pt x="397959" y="699809"/>
                </a:moveTo>
                <a:lnTo>
                  <a:pt x="397959" y="4096043"/>
                </a:lnTo>
                <a:lnTo>
                  <a:pt x="2433625" y="3848047"/>
                </a:lnTo>
                <a:lnTo>
                  <a:pt x="2433625" y="451813"/>
                </a:lnTo>
                <a:close/>
                <a:moveTo>
                  <a:pt x="2072" y="344156"/>
                </a:moveTo>
                <a:lnTo>
                  <a:pt x="2827066" y="0"/>
                </a:lnTo>
                <a:lnTo>
                  <a:pt x="2827066" y="52412"/>
                </a:lnTo>
                <a:lnTo>
                  <a:pt x="2831584" y="52412"/>
                </a:lnTo>
                <a:lnTo>
                  <a:pt x="2831584" y="4203111"/>
                </a:lnTo>
                <a:lnTo>
                  <a:pt x="2737396" y="4214586"/>
                </a:lnTo>
                <a:lnTo>
                  <a:pt x="2737436" y="4214917"/>
                </a:lnTo>
                <a:lnTo>
                  <a:pt x="66206" y="4540341"/>
                </a:lnTo>
                <a:lnTo>
                  <a:pt x="66165" y="4540011"/>
                </a:lnTo>
                <a:lnTo>
                  <a:pt x="0" y="4548071"/>
                </a:lnTo>
                <a:lnTo>
                  <a:pt x="0" y="348890"/>
                </a:lnTo>
                <a:lnTo>
                  <a:pt x="2648" y="3488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E3F0BBE-8D71-BE38-3BFD-D63326AD9A4A}"/>
              </a:ext>
            </a:extLst>
          </p:cNvPr>
          <p:cNvSpPr/>
          <p:nvPr/>
        </p:nvSpPr>
        <p:spPr>
          <a:xfrm>
            <a:off x="2467155" y="4956744"/>
            <a:ext cx="9724846"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52AFB980-0463-7524-6276-0FD65D1C9B3D}"/>
              </a:ext>
            </a:extLst>
          </p:cNvPr>
          <p:cNvSpPr/>
          <p:nvPr/>
        </p:nvSpPr>
        <p:spPr>
          <a:xfrm>
            <a:off x="2261261" y="3435691"/>
            <a:ext cx="9930740" cy="152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06EA7D19-28F3-ADB1-5EB5-F18D257F0169}"/>
              </a:ext>
            </a:extLst>
          </p:cNvPr>
          <p:cNvSpPr txBox="1"/>
          <p:nvPr/>
        </p:nvSpPr>
        <p:spPr>
          <a:xfrm>
            <a:off x="2889529" y="3735453"/>
            <a:ext cx="6412940" cy="923330"/>
          </a:xfrm>
          <a:prstGeom prst="rect">
            <a:avLst/>
          </a:prstGeom>
          <a:noFill/>
        </p:spPr>
        <p:txBody>
          <a:bodyPr wrap="square" lIns="0" tIns="0" rIns="0" bIns="0">
            <a:spAutoFit/>
          </a:bodyPr>
          <a:lstStyle/>
          <a:p>
            <a:pPr lvl="0"/>
            <a:r>
              <a:rPr lang="en-US" sz="6000" b="1" dirty="0">
                <a:solidFill>
                  <a:schemeClr val="bg1">
                    <a:lumMod val="50000"/>
                  </a:schemeClr>
                </a:solidFill>
              </a:rPr>
              <a:t>QUESTIONS</a:t>
            </a:r>
          </a:p>
        </p:txBody>
      </p:sp>
      <p:grpSp>
        <p:nvGrpSpPr>
          <p:cNvPr id="3" name="Group 2">
            <a:extLst>
              <a:ext uri="{FF2B5EF4-FFF2-40B4-BE49-F238E27FC236}">
                <a16:creationId xmlns:a16="http://schemas.microsoft.com/office/drawing/2014/main" id="{028D515F-F912-2364-5CAD-AFA57BC9A572}"/>
              </a:ext>
            </a:extLst>
          </p:cNvPr>
          <p:cNvGrpSpPr/>
          <p:nvPr/>
        </p:nvGrpSpPr>
        <p:grpSpPr>
          <a:xfrm>
            <a:off x="10518561" y="6115329"/>
            <a:ext cx="1019560" cy="433286"/>
            <a:chOff x="6865266" y="5386397"/>
            <a:chExt cx="1719256" cy="730638"/>
          </a:xfrm>
          <a:solidFill>
            <a:schemeClr val="bg1"/>
          </a:solidFill>
        </p:grpSpPr>
        <p:sp>
          <p:nvSpPr>
            <p:cNvPr id="4" name="Free-form: Shape 8">
              <a:extLst>
                <a:ext uri="{FF2B5EF4-FFF2-40B4-BE49-F238E27FC236}">
                  <a16:creationId xmlns:a16="http://schemas.microsoft.com/office/drawing/2014/main" id="{157CB74E-8F8D-2E82-2A99-61C0BE090B5E}"/>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8" name="Free-form: Shape 9">
              <a:extLst>
                <a:ext uri="{FF2B5EF4-FFF2-40B4-BE49-F238E27FC236}">
                  <a16:creationId xmlns:a16="http://schemas.microsoft.com/office/drawing/2014/main" id="{39E03593-7078-AB9F-491E-D3C2FFF635C8}"/>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9" name="Free-form: Shape 10">
              <a:extLst>
                <a:ext uri="{FF2B5EF4-FFF2-40B4-BE49-F238E27FC236}">
                  <a16:creationId xmlns:a16="http://schemas.microsoft.com/office/drawing/2014/main" id="{6039E896-4B41-60AB-C047-E52301237FC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10" name="Free-form: Shape 11">
              <a:extLst>
                <a:ext uri="{FF2B5EF4-FFF2-40B4-BE49-F238E27FC236}">
                  <a16:creationId xmlns:a16="http://schemas.microsoft.com/office/drawing/2014/main" id="{9AD33F40-C1F9-32AF-65B0-5E14220BBB3E}"/>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1" name="Free-form: Shape 12">
              <a:extLst>
                <a:ext uri="{FF2B5EF4-FFF2-40B4-BE49-F238E27FC236}">
                  <a16:creationId xmlns:a16="http://schemas.microsoft.com/office/drawing/2014/main" id="{05D85709-753A-6AD3-AB0C-A50E10BAEBE8}"/>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2" name="Free-form: Shape 13">
              <a:extLst>
                <a:ext uri="{FF2B5EF4-FFF2-40B4-BE49-F238E27FC236}">
                  <a16:creationId xmlns:a16="http://schemas.microsoft.com/office/drawing/2014/main" id="{F3DCDFB2-D979-55DA-5611-F1B9EF1E48E9}"/>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3" name="Graphic 14">
              <a:extLst>
                <a:ext uri="{FF2B5EF4-FFF2-40B4-BE49-F238E27FC236}">
                  <a16:creationId xmlns:a16="http://schemas.microsoft.com/office/drawing/2014/main" id="{FFA8AF7E-79C1-FD1F-F556-B6018DDAF2FF}"/>
                </a:ext>
              </a:extLst>
            </p:cNvPr>
            <p:cNvGrpSpPr/>
            <p:nvPr/>
          </p:nvGrpSpPr>
          <p:grpSpPr>
            <a:xfrm>
              <a:off x="7072219" y="6034849"/>
              <a:ext cx="170438" cy="82067"/>
              <a:chOff x="7072219" y="6034849"/>
              <a:chExt cx="170438" cy="82067"/>
            </a:xfrm>
            <a:grpFill/>
          </p:grpSpPr>
          <p:sp>
            <p:nvSpPr>
              <p:cNvPr id="30" name="Free-form: Shape 31">
                <a:extLst>
                  <a:ext uri="{FF2B5EF4-FFF2-40B4-BE49-F238E27FC236}">
                    <a16:creationId xmlns:a16="http://schemas.microsoft.com/office/drawing/2014/main" id="{B57CE403-237E-8A58-2561-8116B53949B5}"/>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31" name="Free-form: Shape 32">
                <a:extLst>
                  <a:ext uri="{FF2B5EF4-FFF2-40B4-BE49-F238E27FC236}">
                    <a16:creationId xmlns:a16="http://schemas.microsoft.com/office/drawing/2014/main" id="{E3796DE6-D68B-3370-5104-38EB627E3DD5}"/>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4" name="Free-form: Shape 15">
              <a:extLst>
                <a:ext uri="{FF2B5EF4-FFF2-40B4-BE49-F238E27FC236}">
                  <a16:creationId xmlns:a16="http://schemas.microsoft.com/office/drawing/2014/main" id="{CBF93FD7-327C-CEBA-A204-3F8BEB963A5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5" name="Free-form: Shape 16">
              <a:extLst>
                <a:ext uri="{FF2B5EF4-FFF2-40B4-BE49-F238E27FC236}">
                  <a16:creationId xmlns:a16="http://schemas.microsoft.com/office/drawing/2014/main" id="{BB0CFC02-CABB-2A2F-2DEA-583AAE78CFD5}"/>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6" name="Free-form: Shape 17">
              <a:extLst>
                <a:ext uri="{FF2B5EF4-FFF2-40B4-BE49-F238E27FC236}">
                  <a16:creationId xmlns:a16="http://schemas.microsoft.com/office/drawing/2014/main" id="{822D9A8B-C746-115D-4E69-F9765F6C5E46}"/>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7" name="Free-form: Shape 18">
              <a:extLst>
                <a:ext uri="{FF2B5EF4-FFF2-40B4-BE49-F238E27FC236}">
                  <a16:creationId xmlns:a16="http://schemas.microsoft.com/office/drawing/2014/main" id="{4001BB14-9C53-D209-F8D8-7B516FB0549E}"/>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8" name="Free-form: Shape 19">
              <a:extLst>
                <a:ext uri="{FF2B5EF4-FFF2-40B4-BE49-F238E27FC236}">
                  <a16:creationId xmlns:a16="http://schemas.microsoft.com/office/drawing/2014/main" id="{89A621E0-4A32-9DBB-09F9-CB130BB086E3}"/>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0">
              <a:extLst>
                <a:ext uri="{FF2B5EF4-FFF2-40B4-BE49-F238E27FC236}">
                  <a16:creationId xmlns:a16="http://schemas.microsoft.com/office/drawing/2014/main" id="{7F0D952B-B1EC-47A5-76D8-8D27ECF09771}"/>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0" name="Free-form: Shape 21">
              <a:extLst>
                <a:ext uri="{FF2B5EF4-FFF2-40B4-BE49-F238E27FC236}">
                  <a16:creationId xmlns:a16="http://schemas.microsoft.com/office/drawing/2014/main" id="{5FB4AC6C-3DF4-1A85-A287-96EAAC24AC09}"/>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1" name="Free-form: Shape 22">
              <a:extLst>
                <a:ext uri="{FF2B5EF4-FFF2-40B4-BE49-F238E27FC236}">
                  <a16:creationId xmlns:a16="http://schemas.microsoft.com/office/drawing/2014/main" id="{86C6E8F9-AF2A-D373-1DBE-64EC060B7A18}"/>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2" name="Free-form: Shape 23">
              <a:extLst>
                <a:ext uri="{FF2B5EF4-FFF2-40B4-BE49-F238E27FC236}">
                  <a16:creationId xmlns:a16="http://schemas.microsoft.com/office/drawing/2014/main" id="{81F4E8D8-0AAF-F4F8-D574-9ECD1E210769}"/>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3" name="Free-form: Shape 24">
              <a:extLst>
                <a:ext uri="{FF2B5EF4-FFF2-40B4-BE49-F238E27FC236}">
                  <a16:creationId xmlns:a16="http://schemas.microsoft.com/office/drawing/2014/main" id="{741DF65C-E0C5-C660-F46E-46A52479ABA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4" name="Free-form: Shape 25">
              <a:extLst>
                <a:ext uri="{FF2B5EF4-FFF2-40B4-BE49-F238E27FC236}">
                  <a16:creationId xmlns:a16="http://schemas.microsoft.com/office/drawing/2014/main" id="{E08ABB52-921A-B5C6-37C8-F11D28764B0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5" name="Free-form: Shape 26">
              <a:extLst>
                <a:ext uri="{FF2B5EF4-FFF2-40B4-BE49-F238E27FC236}">
                  <a16:creationId xmlns:a16="http://schemas.microsoft.com/office/drawing/2014/main" id="{EF0FEE86-EF71-F640-F93B-74E24BD0A8D2}"/>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6" name="Free-form: Shape 27">
              <a:extLst>
                <a:ext uri="{FF2B5EF4-FFF2-40B4-BE49-F238E27FC236}">
                  <a16:creationId xmlns:a16="http://schemas.microsoft.com/office/drawing/2014/main" id="{C6E6ABEC-B6C6-4BE9-62F8-517FBA0E226C}"/>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7" name="Free-form: Shape 28">
              <a:extLst>
                <a:ext uri="{FF2B5EF4-FFF2-40B4-BE49-F238E27FC236}">
                  <a16:creationId xmlns:a16="http://schemas.microsoft.com/office/drawing/2014/main" id="{5B300528-51A7-5F0B-E31D-64A407001823}"/>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8" name="Free-form: Shape 29">
              <a:extLst>
                <a:ext uri="{FF2B5EF4-FFF2-40B4-BE49-F238E27FC236}">
                  <a16:creationId xmlns:a16="http://schemas.microsoft.com/office/drawing/2014/main" id="{DABD916A-5873-AF25-B3E1-522BF93F3956}"/>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9" name="Free-form: Shape 30">
              <a:extLst>
                <a:ext uri="{FF2B5EF4-FFF2-40B4-BE49-F238E27FC236}">
                  <a16:creationId xmlns:a16="http://schemas.microsoft.com/office/drawing/2014/main" id="{4F51F112-5EED-D7B4-5663-3DD67A40418C}"/>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Tree>
    <p:extLst>
      <p:ext uri="{BB962C8B-B14F-4D97-AF65-F5344CB8AC3E}">
        <p14:creationId xmlns:p14="http://schemas.microsoft.com/office/powerpoint/2010/main" val="360617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1+#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1" presetClass="entr" presetSubtype="2"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wheel(2)">
                                      <p:cBhvr>
                                        <p:cTn id="18" dur="500"/>
                                        <p:tgtEl>
                                          <p:spTgt spid="3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42" presetClass="path" presetSubtype="0" accel="50000" decel="50000" fill="hold" grpId="1" nodeType="withEffect">
                                  <p:stCondLst>
                                    <p:cond delay="750"/>
                                  </p:stCondLst>
                                  <p:childTnLst>
                                    <p:animMotion origin="layout" path="M 0 2.96296E-6 L 0 0.07569 " pathEditMode="relative" rAng="0" ptsTypes="AA">
                                      <p:cBhvr>
                                        <p:cTn id="23" dur="500" spd="-100000" fill="hold"/>
                                        <p:tgtEl>
                                          <p:spTgt spid="43"/>
                                        </p:tgtEl>
                                        <p:attrNameLst>
                                          <p:attrName>ppt_x</p:attrName>
                                          <p:attrName>ppt_y</p:attrName>
                                        </p:attrNameLst>
                                      </p:cBhvr>
                                      <p:rCtr x="0" y="3773"/>
                                    </p:animMotion>
                                  </p:childTnLst>
                                </p:cTn>
                              </p:par>
                              <p:par>
                                <p:cTn id="24" presetID="47" presetClass="entr" presetSubtype="0" fill="hold" grpId="0" nodeType="withEffect">
                                  <p:stCondLst>
                                    <p:cond delay="7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5" grpId="0" animBg="1"/>
      <p:bldP spid="36" grpId="0" animBg="1"/>
      <p:bldP spid="40" grpId="0" animBg="1"/>
      <p:bldP spid="43" grpId="0"/>
      <p:bldP spid="4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6B922051-414D-0892-4855-30AAC97650B3}"/>
              </a:ext>
            </a:extLst>
          </p:cNvPr>
          <p:cNvSpPr/>
          <p:nvPr/>
        </p:nvSpPr>
        <p:spPr>
          <a:xfrm rot="10800000" flipV="1">
            <a:off x="1064870" y="5388215"/>
            <a:ext cx="4275413" cy="1469784"/>
          </a:xfrm>
          <a:custGeom>
            <a:avLst/>
            <a:gdLst>
              <a:gd name="connsiteX0" fmla="*/ 4275413 w 4275413"/>
              <a:gd name="connsiteY0" fmla="*/ 0 h 1469784"/>
              <a:gd name="connsiteX1" fmla="*/ 4268549 w 4275413"/>
              <a:gd name="connsiteY1" fmla="*/ 0 h 1469784"/>
              <a:gd name="connsiteX2" fmla="*/ 4268549 w 4275413"/>
              <a:gd name="connsiteY2" fmla="*/ 1 h 1469784"/>
              <a:gd name="connsiteX3" fmla="*/ 0 w 4275413"/>
              <a:gd name="connsiteY3" fmla="*/ 1 h 1469784"/>
              <a:gd name="connsiteX4" fmla="*/ 199638 w 4275413"/>
              <a:gd name="connsiteY4" fmla="*/ 1469784 h 1469784"/>
              <a:gd name="connsiteX5" fmla="*/ 4275413 w 4275413"/>
              <a:gd name="connsiteY5" fmla="*/ 1469784 h 146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413" h="1469784">
                <a:moveTo>
                  <a:pt x="4275413" y="0"/>
                </a:moveTo>
                <a:lnTo>
                  <a:pt x="4268549" y="0"/>
                </a:lnTo>
                <a:lnTo>
                  <a:pt x="4268549" y="1"/>
                </a:lnTo>
                <a:lnTo>
                  <a:pt x="0" y="1"/>
                </a:lnTo>
                <a:lnTo>
                  <a:pt x="199638" y="1469784"/>
                </a:lnTo>
                <a:lnTo>
                  <a:pt x="4275413" y="1469784"/>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solidFill>
                <a:schemeClr val="tx2"/>
              </a:solidFill>
            </a:endParaRPr>
          </a:p>
        </p:txBody>
      </p:sp>
      <p:sp>
        <p:nvSpPr>
          <p:cNvPr id="55" name="Text Placeholder 9">
            <a:extLst>
              <a:ext uri="{FF2B5EF4-FFF2-40B4-BE49-F238E27FC236}">
                <a16:creationId xmlns:a16="http://schemas.microsoft.com/office/drawing/2014/main" id="{343E8317-BCA6-FC5E-989E-13910CCE90C6}"/>
              </a:ext>
            </a:extLst>
          </p:cNvPr>
          <p:cNvSpPr txBox="1">
            <a:spLocks/>
          </p:cNvSpPr>
          <p:nvPr/>
        </p:nvSpPr>
        <p:spPr>
          <a:xfrm>
            <a:off x="2121300" y="5968168"/>
            <a:ext cx="2807632" cy="1003586"/>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kumimoji="0" lang="en-GB" sz="1200" b="0" i="0" u="none" strike="noStrike" kern="1200" cap="none" spc="0" normalizeH="0" baseline="0" noProof="0" dirty="0">
                <a:ln>
                  <a:noFill/>
                </a:ln>
                <a:effectLst/>
                <a:uLnTx/>
                <a:uFillTx/>
                <a:latin typeface="Arial" panose="020B0604020202020204"/>
                <a:ea typeface="+mn-ea"/>
                <a:cs typeface="Arial" panose="020B0604020202020204" pitchFamily="34" charset="0"/>
              </a:rPr>
              <a:t>Has conducted numerous seminars and training session on many issues related to economic damage quantification.</a:t>
            </a:r>
          </a:p>
        </p:txBody>
      </p:sp>
      <p:sp>
        <p:nvSpPr>
          <p:cNvPr id="56" name="Text Placeholder 32">
            <a:extLst>
              <a:ext uri="{FF2B5EF4-FFF2-40B4-BE49-F238E27FC236}">
                <a16:creationId xmlns:a16="http://schemas.microsoft.com/office/drawing/2014/main" id="{F3A6BF8F-8859-8A1C-A5F4-880D67C5F911}"/>
              </a:ext>
            </a:extLst>
          </p:cNvPr>
          <p:cNvSpPr txBox="1">
            <a:spLocks/>
          </p:cNvSpPr>
          <p:nvPr/>
        </p:nvSpPr>
        <p:spPr>
          <a:xfrm>
            <a:off x="2107242" y="5652232"/>
            <a:ext cx="2113376" cy="194915"/>
          </a:xfrm>
          <a:prstGeom prst="rect">
            <a:avLst/>
          </a:prstGeom>
        </p:spPr>
        <p:txBody>
          <a:bodyPr vert="horz" lIns="0" tIns="0" rIns="0" bIns="0" rtlCol="0">
            <a:noAutofit/>
          </a:bodyPr>
          <a:lstStyle>
            <a:defPPr>
              <a:defRPr lang="en-US"/>
            </a:defPPr>
            <a:lvl1pPr marR="0" lvl="0" indent="0" defTabSz="1219170" fontAlgn="auto">
              <a:lnSpc>
                <a:spcPct val="100000"/>
              </a:lnSpc>
              <a:spcBef>
                <a:spcPts val="533"/>
              </a:spcBef>
              <a:spcAft>
                <a:spcPts val="533"/>
              </a:spcAft>
              <a:buClrTx/>
              <a:buSzTx/>
              <a:buFont typeface="Arial" panose="020B0604020202020204" pitchFamily="34" charset="0"/>
              <a:buNone/>
              <a:tabLst/>
              <a:defRPr sz="1400" b="1" cap="all">
                <a:solidFill>
                  <a:schemeClr val="bg1"/>
                </a:solidFill>
                <a:latin typeface="Arial" panose="020B0604020202020204"/>
                <a:cs typeface="Arial" panose="020B0604020202020204" pitchFamily="34" charset="0"/>
              </a:defRPr>
            </a:lvl1pPr>
            <a:lvl2pPr marL="239994" indent="-239994" defTabSz="1219170">
              <a:lnSpc>
                <a:spcPct val="100000"/>
              </a:lnSpc>
              <a:spcBef>
                <a:spcPts val="533"/>
              </a:spcBef>
              <a:spcAft>
                <a:spcPts val="533"/>
              </a:spcAft>
              <a:buClr>
                <a:schemeClr val="accent1"/>
              </a:buClr>
              <a:buFont typeface="Verdana" panose="020B0604030504040204" pitchFamily="34" charset="0"/>
              <a:buChar char="&gt;"/>
              <a:defRPr sz="2133">
                <a:solidFill>
                  <a:schemeClr val="tx2"/>
                </a:solidFill>
                <a:cs typeface="Arial" panose="020B0604020202020204" pitchFamily="34" charset="0"/>
              </a:defRPr>
            </a:lvl2pPr>
            <a:lvl3pPr marL="479988" indent="-239994" defTabSz="1219170">
              <a:lnSpc>
                <a:spcPct val="100000"/>
              </a:lnSpc>
              <a:spcBef>
                <a:spcPts val="533"/>
              </a:spcBef>
              <a:spcAft>
                <a:spcPts val="533"/>
              </a:spcAft>
              <a:buFont typeface="Verdana" panose="020B0604030504040204" pitchFamily="34" charset="0"/>
              <a:buChar char="&gt;"/>
              <a:defRPr sz="1867">
                <a:solidFill>
                  <a:schemeClr val="tx2"/>
                </a:solidFill>
                <a:cs typeface="Arial" panose="020B0604020202020204" pitchFamily="34" charset="0"/>
              </a:defRPr>
            </a:lvl3pPr>
            <a:lvl4pPr marL="719982" indent="-239994" defTabSz="1219170">
              <a:lnSpc>
                <a:spcPct val="100000"/>
              </a:lnSpc>
              <a:spcBef>
                <a:spcPts val="533"/>
              </a:spcBef>
              <a:spcAft>
                <a:spcPts val="533"/>
              </a:spcAft>
              <a:buClr>
                <a:schemeClr val="accent1"/>
              </a:buClr>
              <a:buFont typeface="Arial" panose="020B0604020202020204" pitchFamily="34" charset="0"/>
              <a:buChar char="•"/>
              <a:defRPr sz="1600">
                <a:solidFill>
                  <a:schemeClr val="tx2"/>
                </a:solidFill>
                <a:cs typeface="Arial" panose="020B0604020202020204" pitchFamily="34" charset="0"/>
              </a:defRPr>
            </a:lvl4pPr>
            <a:lvl5pPr marL="959976" indent="-239994" defTabSz="1219170">
              <a:lnSpc>
                <a:spcPct val="100000"/>
              </a:lnSpc>
              <a:spcBef>
                <a:spcPts val="533"/>
              </a:spcBef>
              <a:spcAft>
                <a:spcPts val="533"/>
              </a:spcAft>
              <a:buFont typeface="Arial" panose="020B0604020202020204" pitchFamily="34" charset="0"/>
              <a:buChar char="•"/>
              <a:defRPr sz="1600">
                <a:solidFill>
                  <a:schemeClr val="tx2"/>
                </a:solidFill>
                <a:cs typeface="Arial" panose="020B0604020202020204" pitchFamily="34" charset="0"/>
              </a:defRPr>
            </a:lvl5pPr>
            <a:lvl6pPr marL="3352716" indent="-304792" defTabSz="1219170">
              <a:lnSpc>
                <a:spcPct val="90000"/>
              </a:lnSpc>
              <a:spcBef>
                <a:spcPts val="667"/>
              </a:spcBef>
              <a:buFont typeface="Arial" panose="020B0604020202020204" pitchFamily="34" charset="0"/>
              <a:buChar char="•"/>
              <a:defRPr sz="2400"/>
            </a:lvl6pPr>
            <a:lvl7pPr marL="3962301" indent="-304792" defTabSz="1219170">
              <a:lnSpc>
                <a:spcPct val="90000"/>
              </a:lnSpc>
              <a:spcBef>
                <a:spcPts val="667"/>
              </a:spcBef>
              <a:buFont typeface="Arial" panose="020B0604020202020204" pitchFamily="34" charset="0"/>
              <a:buChar char="•"/>
              <a:defRPr sz="2400"/>
            </a:lvl7pPr>
            <a:lvl8pPr marL="4571886" indent="-304792" defTabSz="1219170">
              <a:lnSpc>
                <a:spcPct val="90000"/>
              </a:lnSpc>
              <a:spcBef>
                <a:spcPts val="667"/>
              </a:spcBef>
              <a:buFont typeface="Arial" panose="020B0604020202020204" pitchFamily="34" charset="0"/>
              <a:buChar char="•"/>
              <a:defRPr sz="2400"/>
            </a:lvl8pPr>
            <a:lvl9pPr marL="5181470" indent="-304792" defTabSz="1219170">
              <a:lnSpc>
                <a:spcPct val="90000"/>
              </a:lnSpc>
              <a:spcBef>
                <a:spcPts val="667"/>
              </a:spcBef>
              <a:buFont typeface="Arial" panose="020B0604020202020204" pitchFamily="34" charset="0"/>
              <a:buChar char="•"/>
              <a:defRPr sz="2400"/>
            </a:lvl9pPr>
          </a:lstStyle>
          <a:p>
            <a:r>
              <a:rPr lang="en-GB" dirty="0">
                <a:solidFill>
                  <a:schemeClr val="bg1">
                    <a:lumMod val="50000"/>
                  </a:schemeClr>
                </a:solidFill>
              </a:rPr>
              <a:t>Seminars</a:t>
            </a:r>
          </a:p>
        </p:txBody>
      </p:sp>
      <p:sp>
        <p:nvSpPr>
          <p:cNvPr id="60" name="Free-form: Shape 59">
            <a:extLst>
              <a:ext uri="{FF2B5EF4-FFF2-40B4-BE49-F238E27FC236}">
                <a16:creationId xmlns:a16="http://schemas.microsoft.com/office/drawing/2014/main" id="{936424C8-8915-8830-1D69-2B5E1888D481}"/>
              </a:ext>
            </a:extLst>
          </p:cNvPr>
          <p:cNvSpPr/>
          <p:nvPr/>
        </p:nvSpPr>
        <p:spPr>
          <a:xfrm rot="10800000" flipV="1">
            <a:off x="1040747" y="2832984"/>
            <a:ext cx="4638211" cy="2406062"/>
          </a:xfrm>
          <a:custGeom>
            <a:avLst/>
            <a:gdLst>
              <a:gd name="connsiteX0" fmla="*/ 4638211 w 4638211"/>
              <a:gd name="connsiteY0" fmla="*/ 0 h 2406062"/>
              <a:gd name="connsiteX1" fmla="*/ 4268549 w 4638211"/>
              <a:gd name="connsiteY1" fmla="*/ 0 h 2406062"/>
              <a:gd name="connsiteX2" fmla="*/ 4268549 w 4638211"/>
              <a:gd name="connsiteY2" fmla="*/ 2 h 2406062"/>
              <a:gd name="connsiteX3" fmla="*/ 0 w 4638211"/>
              <a:gd name="connsiteY3" fmla="*/ 2 h 2406062"/>
              <a:gd name="connsiteX4" fmla="*/ 326811 w 4638211"/>
              <a:gd name="connsiteY4" fmla="*/ 2406062 h 2406062"/>
              <a:gd name="connsiteX5" fmla="*/ 4638211 w 4638211"/>
              <a:gd name="connsiteY5" fmla="*/ 2406062 h 24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8211" h="2406062">
                <a:moveTo>
                  <a:pt x="4638211" y="0"/>
                </a:moveTo>
                <a:lnTo>
                  <a:pt x="4268549" y="0"/>
                </a:lnTo>
                <a:lnTo>
                  <a:pt x="4268549" y="2"/>
                </a:lnTo>
                <a:lnTo>
                  <a:pt x="0" y="2"/>
                </a:lnTo>
                <a:lnTo>
                  <a:pt x="326811" y="2406062"/>
                </a:lnTo>
                <a:lnTo>
                  <a:pt x="4638211" y="2406062"/>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solidFill>
                <a:schemeClr val="tx2"/>
              </a:solidFill>
            </a:endParaRPr>
          </a:p>
        </p:txBody>
      </p:sp>
      <p:sp>
        <p:nvSpPr>
          <p:cNvPr id="16" name="Text Placeholder 9">
            <a:extLst>
              <a:ext uri="{FF2B5EF4-FFF2-40B4-BE49-F238E27FC236}">
                <a16:creationId xmlns:a16="http://schemas.microsoft.com/office/drawing/2014/main" id="{1F83B950-B68C-1547-A677-04635BEB2A0F}"/>
              </a:ext>
            </a:extLst>
          </p:cNvPr>
          <p:cNvSpPr txBox="1">
            <a:spLocks/>
          </p:cNvSpPr>
          <p:nvPr/>
        </p:nvSpPr>
        <p:spPr>
          <a:xfrm>
            <a:off x="2121300" y="3409637"/>
            <a:ext cx="2948411" cy="1094764"/>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Lee is a member of the</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firm’s Energy team and regularly writes content and presents </a:t>
            </a:r>
            <a:r>
              <a:rPr kumimoji="0" lang="en-US" sz="1200" b="0" i="0" u="none" strike="noStrike" kern="1200" cap="none" spc="0" normalizeH="0" noProof="0" dirty="0">
                <a:ln>
                  <a:noFill/>
                </a:ln>
                <a:effectLst/>
                <a:uLnTx/>
                <a:uFillTx/>
                <a:latin typeface="Arial" panose="020B0604020202020204"/>
              </a:rPr>
              <a:t>on the topic of power generation, oil and petrochemical. </a:t>
            </a:r>
          </a:p>
          <a:p>
            <a:pPr marL="0" marR="0" lvl="1" indent="0"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endParaRPr lang="en-US" sz="1200" baseline="0" dirty="0">
              <a:latin typeface="Arial" panose="020B0604020202020204"/>
            </a:endParaRPr>
          </a:p>
          <a:p>
            <a:pPr lvl="1">
              <a:buClr>
                <a:srgbClr val="E31837"/>
              </a:buClr>
              <a:defRPr/>
            </a:pPr>
            <a:r>
              <a:rPr lang="en-US" sz="1200" dirty="0"/>
              <a:t>Lee has been involved in cases that have varied widely in complexity and value, ranging from several hundred thousand pounds to losses in excess of £500 million.</a:t>
            </a:r>
            <a:endParaRPr kumimoji="0" lang="en-US" sz="1200" b="0" i="0" u="none" strike="noStrike" kern="1200" cap="none" spc="0" normalizeH="0" baseline="0" noProof="0" dirty="0">
              <a:ln>
                <a:noFill/>
              </a:ln>
              <a:effectLst/>
              <a:uLnTx/>
              <a:uFillTx/>
              <a:latin typeface="Arial" panose="020B0604020202020204"/>
            </a:endParaRPr>
          </a:p>
        </p:txBody>
      </p:sp>
      <p:sp>
        <p:nvSpPr>
          <p:cNvPr id="18" name="Text Placeholder 32">
            <a:extLst>
              <a:ext uri="{FF2B5EF4-FFF2-40B4-BE49-F238E27FC236}">
                <a16:creationId xmlns:a16="http://schemas.microsoft.com/office/drawing/2014/main" id="{B481F10D-B615-BB58-9A1D-CD0DFC510468}"/>
              </a:ext>
            </a:extLst>
          </p:cNvPr>
          <p:cNvSpPr txBox="1">
            <a:spLocks/>
          </p:cNvSpPr>
          <p:nvPr/>
        </p:nvSpPr>
        <p:spPr>
          <a:xfrm>
            <a:off x="2107242" y="3093701"/>
            <a:ext cx="2113376" cy="194915"/>
          </a:xfrm>
          <a:prstGeom prst="rect">
            <a:avLst/>
          </a:prstGeom>
        </p:spPr>
        <p:txBody>
          <a:bodyPr vert="horz" lIns="0" tIns="0" rIns="0" bIns="0" rtlCol="0">
            <a:noAutofit/>
          </a:bodyPr>
          <a:lstStyle>
            <a:defPPr>
              <a:defRPr lang="en-US"/>
            </a:defPPr>
            <a:lvl1pPr marR="0" lvl="0" indent="0" defTabSz="1219170" fontAlgn="auto">
              <a:lnSpc>
                <a:spcPct val="100000"/>
              </a:lnSpc>
              <a:spcBef>
                <a:spcPts val="533"/>
              </a:spcBef>
              <a:spcAft>
                <a:spcPts val="533"/>
              </a:spcAft>
              <a:buClrTx/>
              <a:buSzTx/>
              <a:buFont typeface="Arial" panose="020B0604020202020204" pitchFamily="34" charset="0"/>
              <a:buNone/>
              <a:tabLst/>
              <a:defRPr sz="1400" b="1" cap="all">
                <a:solidFill>
                  <a:schemeClr val="bg1"/>
                </a:solidFill>
                <a:latin typeface="Arial" panose="020B0604020202020204"/>
                <a:cs typeface="Arial" panose="020B0604020202020204" pitchFamily="34" charset="0"/>
              </a:defRPr>
            </a:lvl1pPr>
            <a:lvl2pPr marL="239994" indent="-239994" defTabSz="1219170">
              <a:lnSpc>
                <a:spcPct val="100000"/>
              </a:lnSpc>
              <a:spcBef>
                <a:spcPts val="533"/>
              </a:spcBef>
              <a:spcAft>
                <a:spcPts val="533"/>
              </a:spcAft>
              <a:buClr>
                <a:schemeClr val="accent1"/>
              </a:buClr>
              <a:buFont typeface="Verdana" panose="020B0604030504040204" pitchFamily="34" charset="0"/>
              <a:buChar char="&gt;"/>
              <a:defRPr sz="2133">
                <a:solidFill>
                  <a:schemeClr val="tx2"/>
                </a:solidFill>
                <a:cs typeface="Arial" panose="020B0604020202020204" pitchFamily="34" charset="0"/>
              </a:defRPr>
            </a:lvl2pPr>
            <a:lvl3pPr marL="479988" indent="-239994" defTabSz="1219170">
              <a:lnSpc>
                <a:spcPct val="100000"/>
              </a:lnSpc>
              <a:spcBef>
                <a:spcPts val="533"/>
              </a:spcBef>
              <a:spcAft>
                <a:spcPts val="533"/>
              </a:spcAft>
              <a:buFont typeface="Verdana" panose="020B0604030504040204" pitchFamily="34" charset="0"/>
              <a:buChar char="&gt;"/>
              <a:defRPr sz="1867">
                <a:solidFill>
                  <a:schemeClr val="tx2"/>
                </a:solidFill>
                <a:cs typeface="Arial" panose="020B0604020202020204" pitchFamily="34" charset="0"/>
              </a:defRPr>
            </a:lvl3pPr>
            <a:lvl4pPr marL="719982" indent="-239994" defTabSz="1219170">
              <a:lnSpc>
                <a:spcPct val="100000"/>
              </a:lnSpc>
              <a:spcBef>
                <a:spcPts val="533"/>
              </a:spcBef>
              <a:spcAft>
                <a:spcPts val="533"/>
              </a:spcAft>
              <a:buClr>
                <a:schemeClr val="accent1"/>
              </a:buClr>
              <a:buFont typeface="Arial" panose="020B0604020202020204" pitchFamily="34" charset="0"/>
              <a:buChar char="•"/>
              <a:defRPr sz="1600">
                <a:solidFill>
                  <a:schemeClr val="tx2"/>
                </a:solidFill>
                <a:cs typeface="Arial" panose="020B0604020202020204" pitchFamily="34" charset="0"/>
              </a:defRPr>
            </a:lvl4pPr>
            <a:lvl5pPr marL="959976" indent="-239994" defTabSz="1219170">
              <a:lnSpc>
                <a:spcPct val="100000"/>
              </a:lnSpc>
              <a:spcBef>
                <a:spcPts val="533"/>
              </a:spcBef>
              <a:spcAft>
                <a:spcPts val="533"/>
              </a:spcAft>
              <a:buFont typeface="Arial" panose="020B0604020202020204" pitchFamily="34" charset="0"/>
              <a:buChar char="•"/>
              <a:defRPr sz="1600">
                <a:solidFill>
                  <a:schemeClr val="tx2"/>
                </a:solidFill>
                <a:cs typeface="Arial" panose="020B0604020202020204" pitchFamily="34" charset="0"/>
              </a:defRPr>
            </a:lvl5pPr>
            <a:lvl6pPr marL="3352716" indent="-304792" defTabSz="1219170">
              <a:lnSpc>
                <a:spcPct val="90000"/>
              </a:lnSpc>
              <a:spcBef>
                <a:spcPts val="667"/>
              </a:spcBef>
              <a:buFont typeface="Arial" panose="020B0604020202020204" pitchFamily="34" charset="0"/>
              <a:buChar char="•"/>
              <a:defRPr sz="2400"/>
            </a:lvl6pPr>
            <a:lvl7pPr marL="3962301" indent="-304792" defTabSz="1219170">
              <a:lnSpc>
                <a:spcPct val="90000"/>
              </a:lnSpc>
              <a:spcBef>
                <a:spcPts val="667"/>
              </a:spcBef>
              <a:buFont typeface="Arial" panose="020B0604020202020204" pitchFamily="34" charset="0"/>
              <a:buChar char="•"/>
              <a:defRPr sz="2400"/>
            </a:lvl7pPr>
            <a:lvl8pPr marL="4571886" indent="-304792" defTabSz="1219170">
              <a:lnSpc>
                <a:spcPct val="90000"/>
              </a:lnSpc>
              <a:spcBef>
                <a:spcPts val="667"/>
              </a:spcBef>
              <a:buFont typeface="Arial" panose="020B0604020202020204" pitchFamily="34" charset="0"/>
              <a:buChar char="•"/>
              <a:defRPr sz="2400"/>
            </a:lvl8pPr>
            <a:lvl9pPr marL="5181470" indent="-304792" defTabSz="1219170">
              <a:lnSpc>
                <a:spcPct val="90000"/>
              </a:lnSpc>
              <a:spcBef>
                <a:spcPts val="667"/>
              </a:spcBef>
              <a:buFont typeface="Arial" panose="020B0604020202020204" pitchFamily="34" charset="0"/>
              <a:buChar char="•"/>
              <a:defRPr sz="2400"/>
            </a:lvl9pPr>
          </a:lstStyle>
          <a:p>
            <a:r>
              <a:rPr lang="en-GB" dirty="0">
                <a:solidFill>
                  <a:schemeClr val="bg1">
                    <a:lumMod val="50000"/>
                  </a:schemeClr>
                </a:solidFill>
              </a:rPr>
              <a:t>Experience</a:t>
            </a:r>
          </a:p>
        </p:txBody>
      </p:sp>
      <p:sp>
        <p:nvSpPr>
          <p:cNvPr id="3" name="Rectangle 2">
            <a:extLst>
              <a:ext uri="{FF2B5EF4-FFF2-40B4-BE49-F238E27FC236}">
                <a16:creationId xmlns:a16="http://schemas.microsoft.com/office/drawing/2014/main" id="{9C67C3D6-B363-C855-32D6-99D1BF2E2C8A}"/>
              </a:ext>
            </a:extLst>
          </p:cNvPr>
          <p:cNvSpPr/>
          <p:nvPr/>
        </p:nvSpPr>
        <p:spPr>
          <a:xfrm>
            <a:off x="1064870" y="1493148"/>
            <a:ext cx="11127129" cy="4985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Graphic 39">
            <a:extLst>
              <a:ext uri="{FF2B5EF4-FFF2-40B4-BE49-F238E27FC236}">
                <a16:creationId xmlns:a16="http://schemas.microsoft.com/office/drawing/2014/main" id="{6FC1BC42-6A57-50A1-E6CA-C9017F72A24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394"/>
          <a:stretch/>
        </p:blipFill>
        <p:spPr>
          <a:xfrm>
            <a:off x="0" y="0"/>
            <a:ext cx="2040490" cy="6859028"/>
          </a:xfrm>
          <a:custGeom>
            <a:avLst/>
            <a:gdLst>
              <a:gd name="connsiteX0" fmla="*/ 0 w 2040490"/>
              <a:gd name="connsiteY0" fmla="*/ 0 h 6859028"/>
              <a:gd name="connsiteX1" fmla="*/ 2040490 w 2040490"/>
              <a:gd name="connsiteY1" fmla="*/ 0 h 6859028"/>
              <a:gd name="connsiteX2" fmla="*/ 2040490 w 2040490"/>
              <a:gd name="connsiteY2" fmla="*/ 6859028 h 6859028"/>
              <a:gd name="connsiteX3" fmla="*/ 0 w 2040490"/>
              <a:gd name="connsiteY3" fmla="*/ 6859028 h 6859028"/>
            </a:gdLst>
            <a:ahLst/>
            <a:cxnLst>
              <a:cxn ang="0">
                <a:pos x="connsiteX0" y="connsiteY0"/>
              </a:cxn>
              <a:cxn ang="0">
                <a:pos x="connsiteX1" y="connsiteY1"/>
              </a:cxn>
              <a:cxn ang="0">
                <a:pos x="connsiteX2" y="connsiteY2"/>
              </a:cxn>
              <a:cxn ang="0">
                <a:pos x="connsiteX3" y="connsiteY3"/>
              </a:cxn>
            </a:cxnLst>
            <a:rect l="l" t="t" r="r" b="b"/>
            <a:pathLst>
              <a:path w="2040490" h="6859028">
                <a:moveTo>
                  <a:pt x="0" y="0"/>
                </a:moveTo>
                <a:lnTo>
                  <a:pt x="2040490" y="0"/>
                </a:lnTo>
                <a:lnTo>
                  <a:pt x="2040490" y="6859028"/>
                </a:lnTo>
                <a:lnTo>
                  <a:pt x="0" y="6859028"/>
                </a:lnTo>
                <a:close/>
              </a:path>
            </a:pathLst>
          </a:custGeom>
        </p:spPr>
      </p:pic>
      <p:sp>
        <p:nvSpPr>
          <p:cNvPr id="5" name="TextBox 4">
            <a:extLst>
              <a:ext uri="{FF2B5EF4-FFF2-40B4-BE49-F238E27FC236}">
                <a16:creationId xmlns:a16="http://schemas.microsoft.com/office/drawing/2014/main" id="{B1DEDD14-58F9-2E20-70B1-D91585C6FE79}"/>
              </a:ext>
            </a:extLst>
          </p:cNvPr>
          <p:cNvSpPr txBox="1"/>
          <p:nvPr/>
        </p:nvSpPr>
        <p:spPr>
          <a:xfrm>
            <a:off x="2935817" y="961793"/>
            <a:ext cx="5625885" cy="215444"/>
          </a:xfrm>
          <a:prstGeom prst="rect">
            <a:avLst/>
          </a:prstGeom>
          <a:noFill/>
        </p:spPr>
        <p:txBody>
          <a:bodyPr wrap="square" lIns="0" tIns="0" rIns="0" bIns="0">
            <a:spAutoFit/>
          </a:bodyPr>
          <a:lstStyle>
            <a:defPPr>
              <a:defRPr lang="en-US"/>
            </a:defPPr>
            <a:lvl1pPr>
              <a:defRPr sz="4000" b="1">
                <a:solidFill>
                  <a:schemeClr val="accent2"/>
                </a:solidFill>
              </a:defRPr>
            </a:lvl1pPr>
          </a:lstStyle>
          <a:p>
            <a:r>
              <a:rPr lang="en-GB" sz="1400" cap="all" dirty="0">
                <a:solidFill>
                  <a:schemeClr val="tx2"/>
                </a:solidFill>
              </a:rPr>
              <a:t>partner | MDD </a:t>
            </a:r>
            <a:r>
              <a:rPr lang="en-GB" sz="1400" cap="all" dirty="0" err="1">
                <a:solidFill>
                  <a:schemeClr val="tx2"/>
                </a:solidFill>
              </a:rPr>
              <a:t>london</a:t>
            </a:r>
            <a:endParaRPr lang="en-GB" sz="1400" cap="all" dirty="0">
              <a:solidFill>
                <a:schemeClr val="tx2"/>
              </a:solidFill>
            </a:endParaRPr>
          </a:p>
        </p:txBody>
      </p:sp>
      <p:sp>
        <p:nvSpPr>
          <p:cNvPr id="9" name="Title 3">
            <a:extLst>
              <a:ext uri="{FF2B5EF4-FFF2-40B4-BE49-F238E27FC236}">
                <a16:creationId xmlns:a16="http://schemas.microsoft.com/office/drawing/2014/main" id="{7F33C81A-498C-5B79-C973-0B3A89185BA6}"/>
              </a:ext>
            </a:extLst>
          </p:cNvPr>
          <p:cNvSpPr txBox="1">
            <a:spLocks/>
          </p:cNvSpPr>
          <p:nvPr/>
        </p:nvSpPr>
        <p:spPr>
          <a:xfrm>
            <a:off x="3392303" y="1671678"/>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tx2"/>
                </a:solidFill>
              </a:rPr>
              <a:t>lswain@mdd.com</a:t>
            </a:r>
          </a:p>
        </p:txBody>
      </p:sp>
      <p:pic>
        <p:nvPicPr>
          <p:cNvPr id="10" name="Graphic 9">
            <a:extLst>
              <a:ext uri="{FF2B5EF4-FFF2-40B4-BE49-F238E27FC236}">
                <a16:creationId xmlns:a16="http://schemas.microsoft.com/office/drawing/2014/main" id="{7CBDF857-967B-0062-00BA-FABB9B0F08C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912146" y="1555262"/>
            <a:ext cx="378042" cy="378042"/>
          </a:xfrm>
          <a:prstGeom prst="rect">
            <a:avLst/>
          </a:prstGeom>
        </p:spPr>
      </p:pic>
      <p:sp>
        <p:nvSpPr>
          <p:cNvPr id="11" name="Title 3">
            <a:extLst>
              <a:ext uri="{FF2B5EF4-FFF2-40B4-BE49-F238E27FC236}">
                <a16:creationId xmlns:a16="http://schemas.microsoft.com/office/drawing/2014/main" id="{F2952A96-EDE6-DA0C-3488-91E8D1E0BCC4}"/>
              </a:ext>
            </a:extLst>
          </p:cNvPr>
          <p:cNvSpPr txBox="1">
            <a:spLocks/>
          </p:cNvSpPr>
          <p:nvPr/>
        </p:nvSpPr>
        <p:spPr>
          <a:xfrm>
            <a:off x="5897762" y="1671678"/>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00" dirty="0"/>
              <a:t>+44 7714 262 850</a:t>
            </a:r>
            <a:endParaRPr lang="en-US" sz="100" dirty="0">
              <a:solidFill>
                <a:schemeClr val="tx2"/>
              </a:solidFill>
            </a:endParaRPr>
          </a:p>
        </p:txBody>
      </p:sp>
      <p:pic>
        <p:nvPicPr>
          <p:cNvPr id="12" name="Graphic 11">
            <a:extLst>
              <a:ext uri="{FF2B5EF4-FFF2-40B4-BE49-F238E27FC236}">
                <a16:creationId xmlns:a16="http://schemas.microsoft.com/office/drawing/2014/main" id="{05F41BBB-55B0-3036-7CBB-7CBAF2292943}"/>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flipH="1">
            <a:off x="5494103" y="1618132"/>
            <a:ext cx="234792" cy="234792"/>
          </a:xfrm>
          <a:prstGeom prst="rect">
            <a:avLst/>
          </a:prstGeom>
        </p:spPr>
      </p:pic>
      <p:sp>
        <p:nvSpPr>
          <p:cNvPr id="54" name="Slide Number Placeholder 11">
            <a:extLst>
              <a:ext uri="{FF2B5EF4-FFF2-40B4-BE49-F238E27FC236}">
                <a16:creationId xmlns:a16="http://schemas.microsoft.com/office/drawing/2014/main" id="{D98D7B99-0250-7E7D-2A17-58E650DDFBC5}"/>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solidFill>
                  <a:schemeClr val="bg1"/>
                </a:solidFill>
              </a:rPr>
              <a:pPr algn="l"/>
              <a:t>35</a:t>
            </a:fld>
            <a:endParaRPr lang="en-GB" sz="1000" dirty="0">
              <a:solidFill>
                <a:schemeClr val="bg1"/>
              </a:solidFill>
            </a:endParaRPr>
          </a:p>
        </p:txBody>
      </p:sp>
      <p:pic>
        <p:nvPicPr>
          <p:cNvPr id="24" name="Picture Placeholder 10">
            <a:extLst>
              <a:ext uri="{FF2B5EF4-FFF2-40B4-BE49-F238E27FC236}">
                <a16:creationId xmlns:a16="http://schemas.microsoft.com/office/drawing/2014/main" id="{45747386-7AFC-D57C-E528-D43A56153F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0463" y="300306"/>
            <a:ext cx="2147739" cy="2147739"/>
          </a:xfrm>
          <a:prstGeom prst="ellipse">
            <a:avLst/>
          </a:prstGeom>
          <a:ln w="76200">
            <a:solidFill>
              <a:schemeClr val="bg1"/>
            </a:solidFill>
          </a:ln>
          <a:effectLst>
            <a:outerShdw sx="1000" sy="1000" algn="ctr" rotWithShape="0">
              <a:srgbClr val="000000">
                <a:alpha val="0"/>
              </a:srgbClr>
            </a:outerShdw>
          </a:effectLst>
        </p:spPr>
      </p:pic>
      <p:sp>
        <p:nvSpPr>
          <p:cNvPr id="26" name="TextBox 25">
            <a:extLst>
              <a:ext uri="{FF2B5EF4-FFF2-40B4-BE49-F238E27FC236}">
                <a16:creationId xmlns:a16="http://schemas.microsoft.com/office/drawing/2014/main" id="{02349E5D-B84F-A2F5-1143-763CF0F54523}"/>
              </a:ext>
            </a:extLst>
          </p:cNvPr>
          <p:cNvSpPr txBox="1"/>
          <p:nvPr/>
        </p:nvSpPr>
        <p:spPr>
          <a:xfrm>
            <a:off x="2935818" y="417564"/>
            <a:ext cx="8276416"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Lee Swain</a:t>
            </a:r>
          </a:p>
        </p:txBody>
      </p:sp>
      <p:sp>
        <p:nvSpPr>
          <p:cNvPr id="42" name="Text Placeholder 4">
            <a:extLst>
              <a:ext uri="{FF2B5EF4-FFF2-40B4-BE49-F238E27FC236}">
                <a16:creationId xmlns:a16="http://schemas.microsoft.com/office/drawing/2014/main" id="{402620F3-93ED-BA43-32FB-045A051CCCF3}"/>
              </a:ext>
            </a:extLst>
          </p:cNvPr>
          <p:cNvSpPr txBox="1">
            <a:spLocks/>
          </p:cNvSpPr>
          <p:nvPr/>
        </p:nvSpPr>
        <p:spPr>
          <a:xfrm>
            <a:off x="6324985" y="3097995"/>
            <a:ext cx="3029143" cy="2891153"/>
          </a:xfrm>
          <a:prstGeom prst="rect">
            <a:avLst/>
          </a:prstGeom>
        </p:spPr>
        <p:txBody>
          <a:bodyPr vert="horz" lIns="0" tIns="0" rIns="0" bIns="0" rtlCol="0">
            <a:noAutofit/>
          </a:bodyPr>
          <a:lstStyle>
            <a:lvl1pPr marL="0" indent="0" algn="l" defTabSz="1219170" rtl="0" eaLnBrk="1" latinLnBrk="0" hangingPunct="1">
              <a:lnSpc>
                <a:spcPct val="90000"/>
              </a:lnSpc>
              <a:spcBef>
                <a:spcPts val="533"/>
              </a:spcBef>
              <a:spcAft>
                <a:spcPts val="0"/>
              </a:spcAft>
              <a:buFont typeface="Arial" panose="020B0604020202020204" pitchFamily="34" charset="0"/>
              <a:buNone/>
              <a:defRPr sz="1000" b="0" kern="1200">
                <a:solidFill>
                  <a:schemeClr val="tx2"/>
                </a:solidFill>
                <a:latin typeface="+mn-lt"/>
                <a:ea typeface="+mn-ea"/>
                <a:cs typeface="Arial" panose="020B0604020202020204" pitchFamily="34" charset="0"/>
              </a:defRPr>
            </a:lvl1pPr>
            <a:lvl2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b="0" kern="1200">
                <a:solidFill>
                  <a:schemeClr val="tx2"/>
                </a:solidFill>
                <a:latin typeface="+mn-lt"/>
                <a:ea typeface="+mn-ea"/>
                <a:cs typeface="Arial" panose="020B0604020202020204" pitchFamily="34" charset="0"/>
              </a:defRPr>
            </a:lvl2pPr>
            <a:lvl3pPr marL="345591" indent="-172796" algn="l" defTabSz="1219170" rtl="0" eaLnBrk="1" latinLnBrk="0" hangingPunct="1">
              <a:lnSpc>
                <a:spcPct val="90000"/>
              </a:lnSpc>
              <a:spcBef>
                <a:spcPts val="533"/>
              </a:spcBef>
              <a:spcAft>
                <a:spcPts val="0"/>
              </a:spcAft>
              <a:buFont typeface="Verdana" panose="020B0604030504040204" pitchFamily="34" charset="0"/>
              <a:buChar char="&gt;"/>
              <a:defRPr sz="1000" b="0" kern="1200">
                <a:solidFill>
                  <a:schemeClr val="tx2"/>
                </a:solidFill>
                <a:latin typeface="+mn-lt"/>
                <a:ea typeface="+mn-ea"/>
                <a:cs typeface="Arial" panose="020B0604020202020204" pitchFamily="34" charset="0"/>
              </a:defRPr>
            </a:lvl3pPr>
            <a:lvl4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b="0" kern="1200">
                <a:solidFill>
                  <a:schemeClr val="tx2"/>
                </a:solidFill>
                <a:latin typeface="+mn-lt"/>
                <a:ea typeface="+mn-ea"/>
                <a:cs typeface="Arial" panose="020B0604020202020204" pitchFamily="34" charset="0"/>
              </a:defRPr>
            </a:lvl4pPr>
            <a:lvl5pPr marL="691183" indent="-172796" algn="l" defTabSz="1219170" rtl="0" eaLnBrk="1" latinLnBrk="0" hangingPunct="1">
              <a:lnSpc>
                <a:spcPct val="90000"/>
              </a:lnSpc>
              <a:spcBef>
                <a:spcPts val="533"/>
              </a:spcBef>
              <a:spcAft>
                <a:spcPts val="0"/>
              </a:spcAft>
              <a:buFont typeface="Arial" panose="020B0604020202020204" pitchFamily="34" charset="0"/>
              <a:buChar char="•"/>
              <a:defRPr sz="1000" b="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Advance Loss of Profits/Delay in Start Up</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Business Interruption</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Catastrophe</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Services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Lost Profits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Physical</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Damages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Subrogation</a:t>
            </a:r>
            <a:endParaRPr kumimoji="0" lang="en-SG" sz="12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sp>
        <p:nvSpPr>
          <p:cNvPr id="43" name="Text Placeholder 6">
            <a:extLst>
              <a:ext uri="{FF2B5EF4-FFF2-40B4-BE49-F238E27FC236}">
                <a16:creationId xmlns:a16="http://schemas.microsoft.com/office/drawing/2014/main" id="{B12EBD59-793C-D8D6-7C59-935CD1B3E96A}"/>
              </a:ext>
            </a:extLst>
          </p:cNvPr>
          <p:cNvSpPr txBox="1">
            <a:spLocks/>
          </p:cNvSpPr>
          <p:nvPr/>
        </p:nvSpPr>
        <p:spPr>
          <a:xfrm>
            <a:off x="9765480" y="3076276"/>
            <a:ext cx="2125288" cy="2891153"/>
          </a:xfrm>
          <a:prstGeom prst="rect">
            <a:avLst/>
          </a:prstGeom>
        </p:spPr>
        <p:txBody>
          <a:bodyPr vert="horz" lIns="0" tIns="0" rIns="0" bIns="0" rtlCol="0">
            <a:noAutofit/>
          </a:bodyPr>
          <a:lstStyle>
            <a:lvl1pPr marL="0" indent="0" algn="l" defTabSz="1219170" rtl="0" eaLnBrk="1" latinLnBrk="0" hangingPunct="1">
              <a:lnSpc>
                <a:spcPct val="90000"/>
              </a:lnSpc>
              <a:spcBef>
                <a:spcPts val="533"/>
              </a:spcBef>
              <a:spcAft>
                <a:spcPts val="0"/>
              </a:spcAft>
              <a:buFont typeface="Arial" panose="020B0604020202020204" pitchFamily="34" charset="0"/>
              <a:buNone/>
              <a:defRPr sz="1000" b="0" kern="1200">
                <a:solidFill>
                  <a:schemeClr val="tx2"/>
                </a:solidFill>
                <a:latin typeface="+mn-lt"/>
                <a:ea typeface="+mn-ea"/>
                <a:cs typeface="Arial" panose="020B0604020202020204" pitchFamily="34" charset="0"/>
              </a:defRPr>
            </a:lvl1pPr>
            <a:lvl2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b="0" kern="1200">
                <a:solidFill>
                  <a:schemeClr val="tx2"/>
                </a:solidFill>
                <a:latin typeface="+mn-lt"/>
                <a:ea typeface="+mn-ea"/>
                <a:cs typeface="Arial" panose="020B0604020202020204" pitchFamily="34" charset="0"/>
              </a:defRPr>
            </a:lvl2pPr>
            <a:lvl3pPr marL="345591" indent="-172796" algn="l" defTabSz="1219170" rtl="0" eaLnBrk="1" latinLnBrk="0" hangingPunct="1">
              <a:lnSpc>
                <a:spcPct val="90000"/>
              </a:lnSpc>
              <a:spcBef>
                <a:spcPts val="533"/>
              </a:spcBef>
              <a:spcAft>
                <a:spcPts val="0"/>
              </a:spcAft>
              <a:buFont typeface="Verdana" panose="020B0604030504040204" pitchFamily="34" charset="0"/>
              <a:buChar char="&gt;"/>
              <a:defRPr sz="1000" b="0" kern="1200">
                <a:solidFill>
                  <a:schemeClr val="tx2"/>
                </a:solidFill>
                <a:latin typeface="+mn-lt"/>
                <a:ea typeface="+mn-ea"/>
                <a:cs typeface="Arial" panose="020B0604020202020204" pitchFamily="34" charset="0"/>
              </a:defRPr>
            </a:lvl3pPr>
            <a:lvl4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b="0" kern="1200">
                <a:solidFill>
                  <a:schemeClr val="tx2"/>
                </a:solidFill>
                <a:latin typeface="+mn-lt"/>
                <a:ea typeface="+mn-ea"/>
                <a:cs typeface="Arial" panose="020B0604020202020204" pitchFamily="34" charset="0"/>
              </a:defRPr>
            </a:lvl4pPr>
            <a:lvl5pPr marL="691183" indent="-172796" algn="l" defTabSz="1219170" rtl="0" eaLnBrk="1" latinLnBrk="0" hangingPunct="1">
              <a:lnSpc>
                <a:spcPct val="90000"/>
              </a:lnSpc>
              <a:spcBef>
                <a:spcPts val="533"/>
              </a:spcBef>
              <a:spcAft>
                <a:spcPts val="0"/>
              </a:spcAft>
              <a:buFont typeface="Arial" panose="020B0604020202020204" pitchFamily="34" charset="0"/>
              <a:buChar char="•"/>
              <a:defRPr sz="1000" b="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Food Services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Manufacturing</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Mining </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Oil &amp; Gas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Power</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Generation</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baseline="0" dirty="0">
                <a:latin typeface="Arial" panose="020B0604020202020204"/>
              </a:rPr>
              <a:t>Professional</a:t>
            </a:r>
            <a:r>
              <a:rPr lang="en-US" sz="1200" dirty="0">
                <a:latin typeface="Arial" panose="020B0604020202020204"/>
              </a:rPr>
              <a:t> Services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Transportation</a:t>
            </a:r>
          </a:p>
        </p:txBody>
      </p:sp>
      <p:sp>
        <p:nvSpPr>
          <p:cNvPr id="71" name="Free-form: Shape 70">
            <a:extLst>
              <a:ext uri="{FF2B5EF4-FFF2-40B4-BE49-F238E27FC236}">
                <a16:creationId xmlns:a16="http://schemas.microsoft.com/office/drawing/2014/main" id="{9326DC71-DEB7-47F3-1106-941EED26936B}"/>
              </a:ext>
            </a:extLst>
          </p:cNvPr>
          <p:cNvSpPr/>
          <p:nvPr/>
        </p:nvSpPr>
        <p:spPr>
          <a:xfrm>
            <a:off x="6153873" y="2368971"/>
            <a:ext cx="6038127" cy="464013"/>
          </a:xfrm>
          <a:custGeom>
            <a:avLst/>
            <a:gdLst>
              <a:gd name="connsiteX0" fmla="*/ 2328931 w 6038127"/>
              <a:gd name="connsiteY0" fmla="*/ 0 h 464013"/>
              <a:gd name="connsiteX1" fmla="*/ 6038127 w 6038127"/>
              <a:gd name="connsiteY1" fmla="*/ 0 h 464013"/>
              <a:gd name="connsiteX2" fmla="*/ 6038127 w 6038127"/>
              <a:gd name="connsiteY2" fmla="*/ 464013 h 464013"/>
              <a:gd name="connsiteX3" fmla="*/ 2328931 w 6038127"/>
              <a:gd name="connsiteY3" fmla="*/ 464013 h 464013"/>
              <a:gd name="connsiteX4" fmla="*/ 2328931 w 6038127"/>
              <a:gd name="connsiteY4" fmla="*/ 463861 h 464013"/>
              <a:gd name="connsiteX5" fmla="*/ 0 w 6038127"/>
              <a:gd name="connsiteY5" fmla="*/ 463861 h 464013"/>
              <a:gd name="connsiteX6" fmla="*/ 57451 w 6038127"/>
              <a:gd name="connsiteY6" fmla="*/ 152 h 464013"/>
              <a:gd name="connsiteX7" fmla="*/ 2328931 w 6038127"/>
              <a:gd name="connsiteY7" fmla="*/ 152 h 46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8127" h="464013">
                <a:moveTo>
                  <a:pt x="2328931" y="0"/>
                </a:moveTo>
                <a:lnTo>
                  <a:pt x="6038127" y="0"/>
                </a:lnTo>
                <a:lnTo>
                  <a:pt x="6038127" y="464013"/>
                </a:lnTo>
                <a:lnTo>
                  <a:pt x="2328931" y="464013"/>
                </a:lnTo>
                <a:lnTo>
                  <a:pt x="2328931" y="463861"/>
                </a:lnTo>
                <a:lnTo>
                  <a:pt x="0" y="463861"/>
                </a:lnTo>
                <a:lnTo>
                  <a:pt x="57451" y="152"/>
                </a:lnTo>
                <a:lnTo>
                  <a:pt x="2328931" y="15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3" name="Text Placeholder 32">
            <a:extLst>
              <a:ext uri="{FF2B5EF4-FFF2-40B4-BE49-F238E27FC236}">
                <a16:creationId xmlns:a16="http://schemas.microsoft.com/office/drawing/2014/main" id="{B94D0747-D911-C017-3467-694097A890EE}"/>
              </a:ext>
            </a:extLst>
          </p:cNvPr>
          <p:cNvSpPr txBox="1">
            <a:spLocks/>
          </p:cNvSpPr>
          <p:nvPr/>
        </p:nvSpPr>
        <p:spPr>
          <a:xfrm>
            <a:off x="6470475" y="2518141"/>
            <a:ext cx="2113376" cy="194915"/>
          </a:xfrm>
          <a:prstGeom prst="rect">
            <a:avLst/>
          </a:prstGeom>
        </p:spPr>
        <p:txBody>
          <a:bodyPr vert="horz" lIns="0" tIns="0" rIns="0" bIns="0" rtlCol="0">
            <a:noAutofit/>
          </a:bodyPr>
          <a:lstStyle>
            <a:lvl1pPr marL="0" indent="0" algn="l" defTabSz="1219170" rtl="0" eaLnBrk="1" latinLnBrk="0" hangingPunct="1">
              <a:lnSpc>
                <a:spcPct val="100000"/>
              </a:lnSpc>
              <a:spcBef>
                <a:spcPts val="533"/>
              </a:spcBef>
              <a:spcAft>
                <a:spcPts val="533"/>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239994" indent="-239994" algn="l" defTabSz="1219170" rtl="0" eaLnBrk="1" latinLnBrk="0" hangingPunct="1">
              <a:lnSpc>
                <a:spcPct val="100000"/>
              </a:lnSpc>
              <a:spcBef>
                <a:spcPts val="533"/>
              </a:spcBef>
              <a:spcAft>
                <a:spcPts val="533"/>
              </a:spcAft>
              <a:buClr>
                <a:schemeClr val="accent1"/>
              </a:buClr>
              <a:buFont typeface="Verdana" panose="020B0604030504040204" pitchFamily="34" charset="0"/>
              <a:buChar char="&gt;"/>
              <a:defRPr sz="2133" kern="1200">
                <a:solidFill>
                  <a:schemeClr val="tx2"/>
                </a:solidFill>
                <a:latin typeface="+mn-lt"/>
                <a:ea typeface="+mn-ea"/>
                <a:cs typeface="Arial" panose="020B0604020202020204" pitchFamily="34" charset="0"/>
              </a:defRPr>
            </a:lvl2pPr>
            <a:lvl3pPr marL="479988" indent="-239994" algn="l" defTabSz="1219170" rtl="0" eaLnBrk="1" latinLnBrk="0" hangingPunct="1">
              <a:lnSpc>
                <a:spcPct val="100000"/>
              </a:lnSpc>
              <a:spcBef>
                <a:spcPts val="533"/>
              </a:spcBef>
              <a:spcAft>
                <a:spcPts val="533"/>
              </a:spcAft>
              <a:buFont typeface="Verdana" panose="020B0604030504040204" pitchFamily="34" charset="0"/>
              <a:buChar char="&gt;"/>
              <a:defRPr sz="1867" kern="1200">
                <a:solidFill>
                  <a:schemeClr val="tx2"/>
                </a:solidFill>
                <a:latin typeface="+mn-lt"/>
                <a:ea typeface="+mn-ea"/>
                <a:cs typeface="Arial" panose="020B0604020202020204" pitchFamily="34" charset="0"/>
              </a:defRPr>
            </a:lvl3pPr>
            <a:lvl4pPr marL="719982" indent="-239994" algn="l" defTabSz="1219170" rtl="0" eaLnBrk="1" latinLnBrk="0" hangingPunct="1">
              <a:lnSpc>
                <a:spcPct val="100000"/>
              </a:lnSpc>
              <a:spcBef>
                <a:spcPts val="533"/>
              </a:spcBef>
              <a:spcAft>
                <a:spcPts val="533"/>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959976" indent="-239994" algn="l" defTabSz="1219170" rtl="0" eaLnBrk="1" latinLnBrk="0" hangingPunct="1">
              <a:lnSpc>
                <a:spcPct val="100000"/>
              </a:lnSpc>
              <a:spcBef>
                <a:spcPts val="533"/>
              </a:spcBef>
              <a:spcAft>
                <a:spcPts val="533"/>
              </a:spcAft>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533"/>
              </a:spcBef>
              <a:spcAft>
                <a:spcPts val="533"/>
              </a:spcAft>
              <a:buClrTx/>
              <a:buSzTx/>
              <a:buFont typeface="Arial" panose="020B0604020202020204" pitchFamily="34" charset="0"/>
              <a:buNone/>
              <a:tabLst/>
              <a:defRPr/>
            </a:pPr>
            <a:r>
              <a:rPr lang="en-GB" sz="1400" cap="all" dirty="0">
                <a:solidFill>
                  <a:schemeClr val="bg1"/>
                </a:solidFill>
                <a:latin typeface="Arial" panose="020B0604020202020204"/>
              </a:rPr>
              <a:t>Practice Areas</a:t>
            </a:r>
            <a:endParaRPr kumimoji="0" lang="en-GB" sz="1400" b="1" i="0" u="none" strike="noStrike" kern="1200" cap="all" spc="0" normalizeH="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74" name="Text Placeholder 32">
            <a:extLst>
              <a:ext uri="{FF2B5EF4-FFF2-40B4-BE49-F238E27FC236}">
                <a16:creationId xmlns:a16="http://schemas.microsoft.com/office/drawing/2014/main" id="{F0B23E3B-C79F-FB7E-6033-E2968926E75D}"/>
              </a:ext>
            </a:extLst>
          </p:cNvPr>
          <p:cNvSpPr txBox="1">
            <a:spLocks/>
          </p:cNvSpPr>
          <p:nvPr/>
        </p:nvSpPr>
        <p:spPr>
          <a:xfrm>
            <a:off x="9765480" y="2518141"/>
            <a:ext cx="2113376" cy="194915"/>
          </a:xfrm>
          <a:prstGeom prst="rect">
            <a:avLst/>
          </a:prstGeom>
        </p:spPr>
        <p:txBody>
          <a:bodyPr vert="horz" lIns="0" tIns="0" rIns="0" bIns="0" rtlCol="0">
            <a:noAutofit/>
          </a:bodyPr>
          <a:lstStyle>
            <a:lvl1pPr marL="0" indent="0" algn="l" defTabSz="1219170" rtl="0" eaLnBrk="1" latinLnBrk="0" hangingPunct="1">
              <a:lnSpc>
                <a:spcPct val="100000"/>
              </a:lnSpc>
              <a:spcBef>
                <a:spcPts val="533"/>
              </a:spcBef>
              <a:spcAft>
                <a:spcPts val="533"/>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239994" indent="-239994" algn="l" defTabSz="1219170" rtl="0" eaLnBrk="1" latinLnBrk="0" hangingPunct="1">
              <a:lnSpc>
                <a:spcPct val="100000"/>
              </a:lnSpc>
              <a:spcBef>
                <a:spcPts val="533"/>
              </a:spcBef>
              <a:spcAft>
                <a:spcPts val="533"/>
              </a:spcAft>
              <a:buClr>
                <a:schemeClr val="accent1"/>
              </a:buClr>
              <a:buFont typeface="Verdana" panose="020B0604030504040204" pitchFamily="34" charset="0"/>
              <a:buChar char="&gt;"/>
              <a:defRPr sz="2133" kern="1200">
                <a:solidFill>
                  <a:schemeClr val="tx2"/>
                </a:solidFill>
                <a:latin typeface="+mn-lt"/>
                <a:ea typeface="+mn-ea"/>
                <a:cs typeface="Arial" panose="020B0604020202020204" pitchFamily="34" charset="0"/>
              </a:defRPr>
            </a:lvl2pPr>
            <a:lvl3pPr marL="479988" indent="-239994" algn="l" defTabSz="1219170" rtl="0" eaLnBrk="1" latinLnBrk="0" hangingPunct="1">
              <a:lnSpc>
                <a:spcPct val="100000"/>
              </a:lnSpc>
              <a:spcBef>
                <a:spcPts val="533"/>
              </a:spcBef>
              <a:spcAft>
                <a:spcPts val="533"/>
              </a:spcAft>
              <a:buFont typeface="Verdana" panose="020B0604030504040204" pitchFamily="34" charset="0"/>
              <a:buChar char="&gt;"/>
              <a:defRPr sz="1867" kern="1200">
                <a:solidFill>
                  <a:schemeClr val="tx2"/>
                </a:solidFill>
                <a:latin typeface="+mn-lt"/>
                <a:ea typeface="+mn-ea"/>
                <a:cs typeface="Arial" panose="020B0604020202020204" pitchFamily="34" charset="0"/>
              </a:defRPr>
            </a:lvl3pPr>
            <a:lvl4pPr marL="719982" indent="-239994" algn="l" defTabSz="1219170" rtl="0" eaLnBrk="1" latinLnBrk="0" hangingPunct="1">
              <a:lnSpc>
                <a:spcPct val="100000"/>
              </a:lnSpc>
              <a:spcBef>
                <a:spcPts val="533"/>
              </a:spcBef>
              <a:spcAft>
                <a:spcPts val="533"/>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959976" indent="-239994" algn="l" defTabSz="1219170" rtl="0" eaLnBrk="1" latinLnBrk="0" hangingPunct="1">
              <a:lnSpc>
                <a:spcPct val="100000"/>
              </a:lnSpc>
              <a:spcBef>
                <a:spcPts val="533"/>
              </a:spcBef>
              <a:spcAft>
                <a:spcPts val="533"/>
              </a:spcAft>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533"/>
              </a:spcBef>
              <a:spcAft>
                <a:spcPts val="533"/>
              </a:spcAft>
              <a:buClrTx/>
              <a:buSzTx/>
              <a:buFont typeface="Arial" panose="020B0604020202020204" pitchFamily="34" charset="0"/>
              <a:buNone/>
              <a:tabLst/>
              <a:defRPr/>
            </a:pPr>
            <a:r>
              <a:rPr lang="en-GB" sz="1400" cap="all" dirty="0">
                <a:solidFill>
                  <a:schemeClr val="bg1"/>
                </a:solidFill>
                <a:latin typeface="Arial" panose="020B0604020202020204"/>
              </a:rPr>
              <a:t>Industry Experience</a:t>
            </a:r>
            <a:endParaRPr kumimoji="0" lang="en-GB" sz="1400" b="1" i="0" u="none" strike="noStrike" kern="1200" cap="all" spc="0" normalizeH="0" noProof="0" dirty="0">
              <a:ln>
                <a:noFill/>
              </a:ln>
              <a:solidFill>
                <a:schemeClr val="bg1"/>
              </a:solidFill>
              <a:effectLst/>
              <a:uLnTx/>
              <a:uFillTx/>
              <a:latin typeface="Arial" panose="020B0604020202020204"/>
              <a:ea typeface="+mn-ea"/>
              <a:cs typeface="Arial" panose="020B0604020202020204" pitchFamily="34" charset="0"/>
            </a:endParaRPr>
          </a:p>
        </p:txBody>
      </p:sp>
      <p:grpSp>
        <p:nvGrpSpPr>
          <p:cNvPr id="27" name="Group 26">
            <a:extLst>
              <a:ext uri="{FF2B5EF4-FFF2-40B4-BE49-F238E27FC236}">
                <a16:creationId xmlns:a16="http://schemas.microsoft.com/office/drawing/2014/main" id="{2A17FFE9-4707-EB52-891B-09B2256BA69D}"/>
              </a:ext>
            </a:extLst>
          </p:cNvPr>
          <p:cNvGrpSpPr>
            <a:grpSpLocks noChangeAspect="1"/>
          </p:cNvGrpSpPr>
          <p:nvPr/>
        </p:nvGrpSpPr>
        <p:grpSpPr>
          <a:xfrm>
            <a:off x="10822168" y="6176289"/>
            <a:ext cx="847112" cy="360000"/>
            <a:chOff x="6865266" y="5386397"/>
            <a:chExt cx="1719256" cy="730638"/>
          </a:xfrm>
          <a:solidFill>
            <a:schemeClr val="tx2"/>
          </a:solidFill>
        </p:grpSpPr>
        <p:sp>
          <p:nvSpPr>
            <p:cNvPr id="28" name="Free-form: Shape 8">
              <a:extLst>
                <a:ext uri="{FF2B5EF4-FFF2-40B4-BE49-F238E27FC236}">
                  <a16:creationId xmlns:a16="http://schemas.microsoft.com/office/drawing/2014/main" id="{054EA713-8D72-CD9B-C351-89A3C34778A6}"/>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41" name="Free-form: Shape 9">
              <a:extLst>
                <a:ext uri="{FF2B5EF4-FFF2-40B4-BE49-F238E27FC236}">
                  <a16:creationId xmlns:a16="http://schemas.microsoft.com/office/drawing/2014/main" id="{B7721E3D-3FDF-6649-5FE9-BF0D0E216FA6}"/>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44" name="Free-form: Shape 10">
              <a:extLst>
                <a:ext uri="{FF2B5EF4-FFF2-40B4-BE49-F238E27FC236}">
                  <a16:creationId xmlns:a16="http://schemas.microsoft.com/office/drawing/2014/main" id="{3B8EB0F9-B848-478E-30FA-D2B7B24E139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45" name="Free-form: Shape 11">
              <a:extLst>
                <a:ext uri="{FF2B5EF4-FFF2-40B4-BE49-F238E27FC236}">
                  <a16:creationId xmlns:a16="http://schemas.microsoft.com/office/drawing/2014/main" id="{B547E27C-B230-36CC-D3F2-1FEEF9FC7E31}"/>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46" name="Free-form: Shape 12">
              <a:extLst>
                <a:ext uri="{FF2B5EF4-FFF2-40B4-BE49-F238E27FC236}">
                  <a16:creationId xmlns:a16="http://schemas.microsoft.com/office/drawing/2014/main" id="{D958CB63-E648-9744-5BF0-14C1B744EB32}"/>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47" name="Free-form: Shape 13">
              <a:extLst>
                <a:ext uri="{FF2B5EF4-FFF2-40B4-BE49-F238E27FC236}">
                  <a16:creationId xmlns:a16="http://schemas.microsoft.com/office/drawing/2014/main" id="{98C7DC01-06D3-8FC3-2A22-F166170CD900}"/>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48" name="Graphic 14">
              <a:extLst>
                <a:ext uri="{FF2B5EF4-FFF2-40B4-BE49-F238E27FC236}">
                  <a16:creationId xmlns:a16="http://schemas.microsoft.com/office/drawing/2014/main" id="{743B8A31-DFB5-62F0-0936-49A28BE2D2BF}"/>
                </a:ext>
              </a:extLst>
            </p:cNvPr>
            <p:cNvGrpSpPr/>
            <p:nvPr/>
          </p:nvGrpSpPr>
          <p:grpSpPr>
            <a:xfrm>
              <a:off x="7072219" y="6034849"/>
              <a:ext cx="170438" cy="82067"/>
              <a:chOff x="7072219" y="6034849"/>
              <a:chExt cx="170438" cy="82067"/>
            </a:xfrm>
            <a:grpFill/>
          </p:grpSpPr>
          <p:sp>
            <p:nvSpPr>
              <p:cNvPr id="70" name="Free-form: Shape 31">
                <a:extLst>
                  <a:ext uri="{FF2B5EF4-FFF2-40B4-BE49-F238E27FC236}">
                    <a16:creationId xmlns:a16="http://schemas.microsoft.com/office/drawing/2014/main" id="{549E6EAE-0B06-467F-ADFE-54DB35C2680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72" name="Free-form: Shape 32">
                <a:extLst>
                  <a:ext uri="{FF2B5EF4-FFF2-40B4-BE49-F238E27FC236}">
                    <a16:creationId xmlns:a16="http://schemas.microsoft.com/office/drawing/2014/main" id="{3EDA718F-0EB3-380A-C5A5-6781C1E40734}"/>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49" name="Free-form: Shape 15">
              <a:extLst>
                <a:ext uri="{FF2B5EF4-FFF2-40B4-BE49-F238E27FC236}">
                  <a16:creationId xmlns:a16="http://schemas.microsoft.com/office/drawing/2014/main" id="{1871A8C5-8FE7-D12D-42CA-4DDED816ABDA}"/>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50" name="Free-form: Shape 16">
              <a:extLst>
                <a:ext uri="{FF2B5EF4-FFF2-40B4-BE49-F238E27FC236}">
                  <a16:creationId xmlns:a16="http://schemas.microsoft.com/office/drawing/2014/main" id="{F56C3C68-2E60-5AEA-FC88-5D27DF0E3A7F}"/>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51" name="Free-form: Shape 17">
              <a:extLst>
                <a:ext uri="{FF2B5EF4-FFF2-40B4-BE49-F238E27FC236}">
                  <a16:creationId xmlns:a16="http://schemas.microsoft.com/office/drawing/2014/main" id="{F6E40E75-9045-E21E-2737-A098B790C646}"/>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52" name="Free-form: Shape 18">
              <a:extLst>
                <a:ext uri="{FF2B5EF4-FFF2-40B4-BE49-F238E27FC236}">
                  <a16:creationId xmlns:a16="http://schemas.microsoft.com/office/drawing/2014/main" id="{4BE57989-EDB7-E480-1479-92DC5271573B}"/>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53" name="Free-form: Shape 19">
              <a:extLst>
                <a:ext uri="{FF2B5EF4-FFF2-40B4-BE49-F238E27FC236}">
                  <a16:creationId xmlns:a16="http://schemas.microsoft.com/office/drawing/2014/main" id="{11CB96AB-62E2-4511-B10F-E8C75582D4CA}"/>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57" name="Free-form: Shape 20">
              <a:extLst>
                <a:ext uri="{FF2B5EF4-FFF2-40B4-BE49-F238E27FC236}">
                  <a16:creationId xmlns:a16="http://schemas.microsoft.com/office/drawing/2014/main" id="{6F317A80-7007-DCF7-6F3C-3F456CA4095C}"/>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58" name="Free-form: Shape 21">
              <a:extLst>
                <a:ext uri="{FF2B5EF4-FFF2-40B4-BE49-F238E27FC236}">
                  <a16:creationId xmlns:a16="http://schemas.microsoft.com/office/drawing/2014/main" id="{89C06905-87BD-C90D-24B0-CE5CFAC70402}"/>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59" name="Free-form: Shape 22">
              <a:extLst>
                <a:ext uri="{FF2B5EF4-FFF2-40B4-BE49-F238E27FC236}">
                  <a16:creationId xmlns:a16="http://schemas.microsoft.com/office/drawing/2014/main" id="{53FD5777-1E4D-0B64-FAE1-0B45186BA593}"/>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61" name="Free-form: Shape 23">
              <a:extLst>
                <a:ext uri="{FF2B5EF4-FFF2-40B4-BE49-F238E27FC236}">
                  <a16:creationId xmlns:a16="http://schemas.microsoft.com/office/drawing/2014/main" id="{5ED614E3-6E9E-6846-6630-7026236B097D}"/>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62" name="Free-form: Shape 24">
              <a:extLst>
                <a:ext uri="{FF2B5EF4-FFF2-40B4-BE49-F238E27FC236}">
                  <a16:creationId xmlns:a16="http://schemas.microsoft.com/office/drawing/2014/main" id="{10F21E3C-A254-4E65-1BAD-29FB5A7E534A}"/>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63" name="Free-form: Shape 25">
              <a:extLst>
                <a:ext uri="{FF2B5EF4-FFF2-40B4-BE49-F238E27FC236}">
                  <a16:creationId xmlns:a16="http://schemas.microsoft.com/office/drawing/2014/main" id="{D573B510-24DA-7E38-B888-C3C03A04C053}"/>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64" name="Free-form: Shape 26">
              <a:extLst>
                <a:ext uri="{FF2B5EF4-FFF2-40B4-BE49-F238E27FC236}">
                  <a16:creationId xmlns:a16="http://schemas.microsoft.com/office/drawing/2014/main" id="{E76AF425-4C2B-E22F-9D1A-88A5F132BF93}"/>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65" name="Free-form: Shape 27">
              <a:extLst>
                <a:ext uri="{FF2B5EF4-FFF2-40B4-BE49-F238E27FC236}">
                  <a16:creationId xmlns:a16="http://schemas.microsoft.com/office/drawing/2014/main" id="{5365F403-9D82-BC02-3C0B-D55FD5EA0E75}"/>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66" name="Free-form: Shape 28">
              <a:extLst>
                <a:ext uri="{FF2B5EF4-FFF2-40B4-BE49-F238E27FC236}">
                  <a16:creationId xmlns:a16="http://schemas.microsoft.com/office/drawing/2014/main" id="{1AD78F4C-0554-2C07-FD3A-6D00C0A3183D}"/>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67" name="Free-form: Shape 29">
              <a:extLst>
                <a:ext uri="{FF2B5EF4-FFF2-40B4-BE49-F238E27FC236}">
                  <a16:creationId xmlns:a16="http://schemas.microsoft.com/office/drawing/2014/main" id="{30E7AB67-18F2-20A3-0BF1-2C26C1171F6E}"/>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69" name="Free-form: Shape 30">
              <a:extLst>
                <a:ext uri="{FF2B5EF4-FFF2-40B4-BE49-F238E27FC236}">
                  <a16:creationId xmlns:a16="http://schemas.microsoft.com/office/drawing/2014/main" id="{2AA61458-D5C0-386B-607D-89103B294FF3}"/>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Tree>
    <p:extLst>
      <p:ext uri="{BB962C8B-B14F-4D97-AF65-F5344CB8AC3E}">
        <p14:creationId xmlns:p14="http://schemas.microsoft.com/office/powerpoint/2010/main" val="81352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53" presetClass="entr" presetSubtype="16"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53" presetClass="entr" presetSubtype="16" fill="hold" nodeType="withEffect">
                                  <p:stCondLst>
                                    <p:cond delay="75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2" presetClass="entr" presetSubtype="8" decel="100000" fill="hold" nodeType="withEffect">
                                  <p:stCondLst>
                                    <p:cond delay="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0-#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1000"/>
                                  </p:stCondLst>
                                  <p:childTnLst>
                                    <p:set>
                                      <p:cBhvr>
                                        <p:cTn id="33" dur="1" fill="hold">
                                          <p:stCondLst>
                                            <p:cond delay="0"/>
                                          </p:stCondLst>
                                        </p:cTn>
                                        <p:tgtEl>
                                          <p:spTgt spid="71"/>
                                        </p:tgtEl>
                                        <p:attrNameLst>
                                          <p:attrName>style.visibility</p:attrName>
                                        </p:attrNameLst>
                                      </p:cBhvr>
                                      <p:to>
                                        <p:strVal val="visible"/>
                                      </p:to>
                                    </p:set>
                                    <p:anim calcmode="lin" valueType="num">
                                      <p:cBhvr additive="base">
                                        <p:cTn id="34" dur="750" fill="hold"/>
                                        <p:tgtEl>
                                          <p:spTgt spid="71"/>
                                        </p:tgtEl>
                                        <p:attrNameLst>
                                          <p:attrName>ppt_x</p:attrName>
                                        </p:attrNameLst>
                                      </p:cBhvr>
                                      <p:tavLst>
                                        <p:tav tm="0">
                                          <p:val>
                                            <p:strVal val="1+#ppt_w/2"/>
                                          </p:val>
                                        </p:tav>
                                        <p:tav tm="100000">
                                          <p:val>
                                            <p:strVal val="#ppt_x"/>
                                          </p:val>
                                        </p:tav>
                                      </p:tavLst>
                                    </p:anim>
                                    <p:anim calcmode="lin" valueType="num">
                                      <p:cBhvr additive="base">
                                        <p:cTn id="35" dur="750" fill="hold"/>
                                        <p:tgtEl>
                                          <p:spTgt spid="71"/>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1500"/>
                                  </p:stCondLst>
                                  <p:childTnLst>
                                    <p:set>
                                      <p:cBhvr>
                                        <p:cTn id="37" dur="1" fill="hold">
                                          <p:stCondLst>
                                            <p:cond delay="0"/>
                                          </p:stCondLst>
                                        </p:cTn>
                                        <p:tgtEl>
                                          <p:spTgt spid="73"/>
                                        </p:tgtEl>
                                        <p:attrNameLst>
                                          <p:attrName>style.visibility</p:attrName>
                                        </p:attrNameLst>
                                      </p:cBhvr>
                                      <p:to>
                                        <p:strVal val="visible"/>
                                      </p:to>
                                    </p:set>
                                    <p:anim calcmode="lin" valueType="num">
                                      <p:cBhvr additive="base">
                                        <p:cTn id="38" dur="750" fill="hold"/>
                                        <p:tgtEl>
                                          <p:spTgt spid="73"/>
                                        </p:tgtEl>
                                        <p:attrNameLst>
                                          <p:attrName>ppt_x</p:attrName>
                                        </p:attrNameLst>
                                      </p:cBhvr>
                                      <p:tavLst>
                                        <p:tav tm="0">
                                          <p:val>
                                            <p:strVal val="1+#ppt_w/2"/>
                                          </p:val>
                                        </p:tav>
                                        <p:tav tm="100000">
                                          <p:val>
                                            <p:strVal val="#ppt_x"/>
                                          </p:val>
                                        </p:tav>
                                      </p:tavLst>
                                    </p:anim>
                                    <p:anim calcmode="lin" valueType="num">
                                      <p:cBhvr additive="base">
                                        <p:cTn id="39" dur="750" fill="hold"/>
                                        <p:tgtEl>
                                          <p:spTgt spid="73"/>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150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750" fill="hold"/>
                                        <p:tgtEl>
                                          <p:spTgt spid="42"/>
                                        </p:tgtEl>
                                        <p:attrNameLst>
                                          <p:attrName>ppt_x</p:attrName>
                                        </p:attrNameLst>
                                      </p:cBhvr>
                                      <p:tavLst>
                                        <p:tav tm="0">
                                          <p:val>
                                            <p:strVal val="1+#ppt_w/2"/>
                                          </p:val>
                                        </p:tav>
                                        <p:tav tm="100000">
                                          <p:val>
                                            <p:strVal val="#ppt_x"/>
                                          </p:val>
                                        </p:tav>
                                      </p:tavLst>
                                    </p:anim>
                                    <p:anim calcmode="lin" valueType="num">
                                      <p:cBhvr additive="base">
                                        <p:cTn id="43" dur="750" fill="hold"/>
                                        <p:tgtEl>
                                          <p:spTgt spid="42"/>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750"/>
                                  </p:stCondLst>
                                  <p:childTnLst>
                                    <p:set>
                                      <p:cBhvr>
                                        <p:cTn id="45" dur="1" fill="hold">
                                          <p:stCondLst>
                                            <p:cond delay="0"/>
                                          </p:stCondLst>
                                        </p:cTn>
                                        <p:tgtEl>
                                          <p:spTgt spid="74"/>
                                        </p:tgtEl>
                                        <p:attrNameLst>
                                          <p:attrName>style.visibility</p:attrName>
                                        </p:attrNameLst>
                                      </p:cBhvr>
                                      <p:to>
                                        <p:strVal val="visible"/>
                                      </p:to>
                                    </p:set>
                                    <p:anim calcmode="lin" valueType="num">
                                      <p:cBhvr additive="base">
                                        <p:cTn id="46" dur="750" fill="hold"/>
                                        <p:tgtEl>
                                          <p:spTgt spid="74"/>
                                        </p:tgtEl>
                                        <p:attrNameLst>
                                          <p:attrName>ppt_x</p:attrName>
                                        </p:attrNameLst>
                                      </p:cBhvr>
                                      <p:tavLst>
                                        <p:tav tm="0">
                                          <p:val>
                                            <p:strVal val="1+#ppt_w/2"/>
                                          </p:val>
                                        </p:tav>
                                        <p:tav tm="100000">
                                          <p:val>
                                            <p:strVal val="#ppt_x"/>
                                          </p:val>
                                        </p:tav>
                                      </p:tavLst>
                                    </p:anim>
                                    <p:anim calcmode="lin" valueType="num">
                                      <p:cBhvr additive="base">
                                        <p:cTn id="47" dur="750" fill="hold"/>
                                        <p:tgtEl>
                                          <p:spTgt spid="74"/>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17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200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750" fill="hold"/>
                                        <p:tgtEl>
                                          <p:spTgt spid="60"/>
                                        </p:tgtEl>
                                        <p:attrNameLst>
                                          <p:attrName>ppt_x</p:attrName>
                                        </p:attrNameLst>
                                      </p:cBhvr>
                                      <p:tavLst>
                                        <p:tav tm="0">
                                          <p:val>
                                            <p:strVal val="0-#ppt_w/2"/>
                                          </p:val>
                                        </p:tav>
                                        <p:tav tm="100000">
                                          <p:val>
                                            <p:strVal val="#ppt_x"/>
                                          </p:val>
                                        </p:tav>
                                      </p:tavLst>
                                    </p:anim>
                                    <p:anim calcmode="lin" valueType="num">
                                      <p:cBhvr additive="base">
                                        <p:cTn id="55" dur="750" fill="hold"/>
                                        <p:tgtEl>
                                          <p:spTgt spid="60"/>
                                        </p:tgtEl>
                                        <p:attrNameLst>
                                          <p:attrName>ppt_y</p:attrName>
                                        </p:attrNameLst>
                                      </p:cBhvr>
                                      <p:tavLst>
                                        <p:tav tm="0">
                                          <p:val>
                                            <p:strVal val="#ppt_y"/>
                                          </p:val>
                                        </p:tav>
                                        <p:tav tm="100000">
                                          <p:val>
                                            <p:strVal val="#ppt_y"/>
                                          </p:val>
                                        </p:tav>
                                      </p:tavLst>
                                    </p:anim>
                                  </p:childTnLst>
                                </p:cTn>
                              </p:par>
                              <p:par>
                                <p:cTn id="56" presetID="2" presetClass="entr" presetSubtype="8" decel="100000" fill="hold" grpId="0" nodeType="withEffect">
                                  <p:stCondLst>
                                    <p:cond delay="200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750" fill="hold"/>
                                        <p:tgtEl>
                                          <p:spTgt spid="18"/>
                                        </p:tgtEl>
                                        <p:attrNameLst>
                                          <p:attrName>ppt_x</p:attrName>
                                        </p:attrNameLst>
                                      </p:cBhvr>
                                      <p:tavLst>
                                        <p:tav tm="0">
                                          <p:val>
                                            <p:strVal val="0-#ppt_w/2"/>
                                          </p:val>
                                        </p:tav>
                                        <p:tav tm="100000">
                                          <p:val>
                                            <p:strVal val="#ppt_x"/>
                                          </p:val>
                                        </p:tav>
                                      </p:tavLst>
                                    </p:anim>
                                    <p:anim calcmode="lin" valueType="num">
                                      <p:cBhvr additive="base">
                                        <p:cTn id="59" dur="750" fill="hold"/>
                                        <p:tgtEl>
                                          <p:spTgt spid="18"/>
                                        </p:tgtEl>
                                        <p:attrNameLst>
                                          <p:attrName>ppt_y</p:attrName>
                                        </p:attrNameLst>
                                      </p:cBhvr>
                                      <p:tavLst>
                                        <p:tav tm="0">
                                          <p:val>
                                            <p:strVal val="#ppt_y"/>
                                          </p:val>
                                        </p:tav>
                                        <p:tav tm="100000">
                                          <p:val>
                                            <p:strVal val="#ppt_y"/>
                                          </p:val>
                                        </p:tav>
                                      </p:tavLst>
                                    </p:anim>
                                  </p:childTnLst>
                                </p:cTn>
                              </p:par>
                              <p:par>
                                <p:cTn id="60" presetID="2" presetClass="entr" presetSubtype="8" decel="100000" fill="hold" grpId="0" nodeType="withEffect">
                                  <p:stCondLst>
                                    <p:cond delay="200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750" fill="hold"/>
                                        <p:tgtEl>
                                          <p:spTgt spid="16"/>
                                        </p:tgtEl>
                                        <p:attrNameLst>
                                          <p:attrName>ppt_x</p:attrName>
                                        </p:attrNameLst>
                                      </p:cBhvr>
                                      <p:tavLst>
                                        <p:tav tm="0">
                                          <p:val>
                                            <p:strVal val="0-#ppt_w/2"/>
                                          </p:val>
                                        </p:tav>
                                        <p:tav tm="100000">
                                          <p:val>
                                            <p:strVal val="#ppt_x"/>
                                          </p:val>
                                        </p:tav>
                                      </p:tavLst>
                                    </p:anim>
                                    <p:anim calcmode="lin" valueType="num">
                                      <p:cBhvr additive="base">
                                        <p:cTn id="63" dur="750" fill="hold"/>
                                        <p:tgtEl>
                                          <p:spTgt spid="16"/>
                                        </p:tgtEl>
                                        <p:attrNameLst>
                                          <p:attrName>ppt_y</p:attrName>
                                        </p:attrNameLst>
                                      </p:cBhvr>
                                      <p:tavLst>
                                        <p:tav tm="0">
                                          <p:val>
                                            <p:strVal val="#ppt_y"/>
                                          </p:val>
                                        </p:tav>
                                        <p:tav tm="100000">
                                          <p:val>
                                            <p:strVal val="#ppt_y"/>
                                          </p:val>
                                        </p:tav>
                                      </p:tavLst>
                                    </p:anim>
                                  </p:childTnLst>
                                </p:cTn>
                              </p:par>
                              <p:par>
                                <p:cTn id="64" presetID="2" presetClass="entr" presetSubtype="8" decel="100000" fill="hold" grpId="0" nodeType="withEffect">
                                  <p:stCondLst>
                                    <p:cond delay="2250"/>
                                  </p:stCondLst>
                                  <p:childTnLst>
                                    <p:set>
                                      <p:cBhvr>
                                        <p:cTn id="65" dur="1" fill="hold">
                                          <p:stCondLst>
                                            <p:cond delay="0"/>
                                          </p:stCondLst>
                                        </p:cTn>
                                        <p:tgtEl>
                                          <p:spTgt spid="68"/>
                                        </p:tgtEl>
                                        <p:attrNameLst>
                                          <p:attrName>style.visibility</p:attrName>
                                        </p:attrNameLst>
                                      </p:cBhvr>
                                      <p:to>
                                        <p:strVal val="visible"/>
                                      </p:to>
                                    </p:set>
                                    <p:anim calcmode="lin" valueType="num">
                                      <p:cBhvr additive="base">
                                        <p:cTn id="66" dur="750" fill="hold"/>
                                        <p:tgtEl>
                                          <p:spTgt spid="68"/>
                                        </p:tgtEl>
                                        <p:attrNameLst>
                                          <p:attrName>ppt_x</p:attrName>
                                        </p:attrNameLst>
                                      </p:cBhvr>
                                      <p:tavLst>
                                        <p:tav tm="0">
                                          <p:val>
                                            <p:strVal val="0-#ppt_w/2"/>
                                          </p:val>
                                        </p:tav>
                                        <p:tav tm="100000">
                                          <p:val>
                                            <p:strVal val="#ppt_x"/>
                                          </p:val>
                                        </p:tav>
                                      </p:tavLst>
                                    </p:anim>
                                    <p:anim calcmode="lin" valueType="num">
                                      <p:cBhvr additive="base">
                                        <p:cTn id="67" dur="750" fill="hold"/>
                                        <p:tgtEl>
                                          <p:spTgt spid="68"/>
                                        </p:tgtEl>
                                        <p:attrNameLst>
                                          <p:attrName>ppt_y</p:attrName>
                                        </p:attrNameLst>
                                      </p:cBhvr>
                                      <p:tavLst>
                                        <p:tav tm="0">
                                          <p:val>
                                            <p:strVal val="#ppt_y"/>
                                          </p:val>
                                        </p:tav>
                                        <p:tav tm="100000">
                                          <p:val>
                                            <p:strVal val="#ppt_y"/>
                                          </p:val>
                                        </p:tav>
                                      </p:tavLst>
                                    </p:anim>
                                  </p:childTnLst>
                                </p:cTn>
                              </p:par>
                              <p:par>
                                <p:cTn id="68" presetID="2" presetClass="entr" presetSubtype="8" decel="100000" fill="hold" grpId="0" nodeType="withEffect">
                                  <p:stCondLst>
                                    <p:cond delay="2250"/>
                                  </p:stCondLst>
                                  <p:childTnLst>
                                    <p:set>
                                      <p:cBhvr>
                                        <p:cTn id="69" dur="1" fill="hold">
                                          <p:stCondLst>
                                            <p:cond delay="0"/>
                                          </p:stCondLst>
                                        </p:cTn>
                                        <p:tgtEl>
                                          <p:spTgt spid="56"/>
                                        </p:tgtEl>
                                        <p:attrNameLst>
                                          <p:attrName>style.visibility</p:attrName>
                                        </p:attrNameLst>
                                      </p:cBhvr>
                                      <p:to>
                                        <p:strVal val="visible"/>
                                      </p:to>
                                    </p:set>
                                    <p:anim calcmode="lin" valueType="num">
                                      <p:cBhvr additive="base">
                                        <p:cTn id="70" dur="750" fill="hold"/>
                                        <p:tgtEl>
                                          <p:spTgt spid="56"/>
                                        </p:tgtEl>
                                        <p:attrNameLst>
                                          <p:attrName>ppt_x</p:attrName>
                                        </p:attrNameLst>
                                      </p:cBhvr>
                                      <p:tavLst>
                                        <p:tav tm="0">
                                          <p:val>
                                            <p:strVal val="0-#ppt_w/2"/>
                                          </p:val>
                                        </p:tav>
                                        <p:tav tm="100000">
                                          <p:val>
                                            <p:strVal val="#ppt_x"/>
                                          </p:val>
                                        </p:tav>
                                      </p:tavLst>
                                    </p:anim>
                                    <p:anim calcmode="lin" valueType="num">
                                      <p:cBhvr additive="base">
                                        <p:cTn id="71" dur="750" fill="hold"/>
                                        <p:tgtEl>
                                          <p:spTgt spid="56"/>
                                        </p:tgtEl>
                                        <p:attrNameLst>
                                          <p:attrName>ppt_y</p:attrName>
                                        </p:attrNameLst>
                                      </p:cBhvr>
                                      <p:tavLst>
                                        <p:tav tm="0">
                                          <p:val>
                                            <p:strVal val="#ppt_y"/>
                                          </p:val>
                                        </p:tav>
                                        <p:tav tm="100000">
                                          <p:val>
                                            <p:strVal val="#ppt_y"/>
                                          </p:val>
                                        </p:tav>
                                      </p:tavLst>
                                    </p:anim>
                                  </p:childTnLst>
                                </p:cTn>
                              </p:par>
                              <p:par>
                                <p:cTn id="72" presetID="2" presetClass="entr" presetSubtype="8" decel="100000" fill="hold" grpId="0" nodeType="withEffect">
                                  <p:stCondLst>
                                    <p:cond delay="2250"/>
                                  </p:stCondLst>
                                  <p:childTnLst>
                                    <p:set>
                                      <p:cBhvr>
                                        <p:cTn id="73" dur="1" fill="hold">
                                          <p:stCondLst>
                                            <p:cond delay="0"/>
                                          </p:stCondLst>
                                        </p:cTn>
                                        <p:tgtEl>
                                          <p:spTgt spid="55"/>
                                        </p:tgtEl>
                                        <p:attrNameLst>
                                          <p:attrName>style.visibility</p:attrName>
                                        </p:attrNameLst>
                                      </p:cBhvr>
                                      <p:to>
                                        <p:strVal val="visible"/>
                                      </p:to>
                                    </p:set>
                                    <p:anim calcmode="lin" valueType="num">
                                      <p:cBhvr additive="base">
                                        <p:cTn id="74" dur="750" fill="hold"/>
                                        <p:tgtEl>
                                          <p:spTgt spid="55"/>
                                        </p:tgtEl>
                                        <p:attrNameLst>
                                          <p:attrName>ppt_x</p:attrName>
                                        </p:attrNameLst>
                                      </p:cBhvr>
                                      <p:tavLst>
                                        <p:tav tm="0">
                                          <p:val>
                                            <p:strVal val="0-#ppt_w/2"/>
                                          </p:val>
                                        </p:tav>
                                        <p:tav tm="100000">
                                          <p:val>
                                            <p:strVal val="#ppt_x"/>
                                          </p:val>
                                        </p:tav>
                                      </p:tavLst>
                                    </p:anim>
                                    <p:anim calcmode="lin" valueType="num">
                                      <p:cBhvr additive="base">
                                        <p:cTn id="75" dur="750" fill="hold"/>
                                        <p:tgtEl>
                                          <p:spTgt spid="55"/>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1+#ppt_w/2"/>
                                          </p:val>
                                        </p:tav>
                                        <p:tav tm="100000">
                                          <p:val>
                                            <p:strVal val="#ppt_x"/>
                                          </p:val>
                                        </p:tav>
                                      </p:tavLst>
                                    </p:anim>
                                    <p:anim calcmode="lin" valueType="num">
                                      <p:cBhvr additive="base">
                                        <p:cTn id="7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55" grpId="0"/>
      <p:bldP spid="56" grpId="0"/>
      <p:bldP spid="60" grpId="0" animBg="1"/>
      <p:bldP spid="16" grpId="0"/>
      <p:bldP spid="18" grpId="0"/>
      <p:bldP spid="5" grpId="0"/>
      <p:bldP spid="9" grpId="0"/>
      <p:bldP spid="11" grpId="0"/>
      <p:bldP spid="26" grpId="0"/>
      <p:bldP spid="42" grpId="0"/>
      <p:bldP spid="43" grpId="0"/>
      <p:bldP spid="71" grpId="0" animBg="1"/>
      <p:bldP spid="73" grpId="0"/>
      <p:bldP spid="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6B922051-414D-0892-4855-30AAC97650B3}"/>
              </a:ext>
            </a:extLst>
          </p:cNvPr>
          <p:cNvSpPr/>
          <p:nvPr/>
        </p:nvSpPr>
        <p:spPr>
          <a:xfrm rot="10800000" flipV="1">
            <a:off x="1064870" y="5388215"/>
            <a:ext cx="4275413" cy="1469784"/>
          </a:xfrm>
          <a:custGeom>
            <a:avLst/>
            <a:gdLst>
              <a:gd name="connsiteX0" fmla="*/ 4275413 w 4275413"/>
              <a:gd name="connsiteY0" fmla="*/ 0 h 1469784"/>
              <a:gd name="connsiteX1" fmla="*/ 4268549 w 4275413"/>
              <a:gd name="connsiteY1" fmla="*/ 0 h 1469784"/>
              <a:gd name="connsiteX2" fmla="*/ 4268549 w 4275413"/>
              <a:gd name="connsiteY2" fmla="*/ 1 h 1469784"/>
              <a:gd name="connsiteX3" fmla="*/ 0 w 4275413"/>
              <a:gd name="connsiteY3" fmla="*/ 1 h 1469784"/>
              <a:gd name="connsiteX4" fmla="*/ 199638 w 4275413"/>
              <a:gd name="connsiteY4" fmla="*/ 1469784 h 1469784"/>
              <a:gd name="connsiteX5" fmla="*/ 4275413 w 4275413"/>
              <a:gd name="connsiteY5" fmla="*/ 1469784 h 146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413" h="1469784">
                <a:moveTo>
                  <a:pt x="4275413" y="0"/>
                </a:moveTo>
                <a:lnTo>
                  <a:pt x="4268549" y="0"/>
                </a:lnTo>
                <a:lnTo>
                  <a:pt x="4268549" y="1"/>
                </a:lnTo>
                <a:lnTo>
                  <a:pt x="0" y="1"/>
                </a:lnTo>
                <a:lnTo>
                  <a:pt x="199638" y="1469784"/>
                </a:lnTo>
                <a:lnTo>
                  <a:pt x="4275413" y="1469784"/>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solidFill>
                <a:schemeClr val="tx2"/>
              </a:solidFill>
            </a:endParaRPr>
          </a:p>
        </p:txBody>
      </p:sp>
      <p:sp>
        <p:nvSpPr>
          <p:cNvPr id="55" name="Text Placeholder 9">
            <a:extLst>
              <a:ext uri="{FF2B5EF4-FFF2-40B4-BE49-F238E27FC236}">
                <a16:creationId xmlns:a16="http://schemas.microsoft.com/office/drawing/2014/main" id="{343E8317-BCA6-FC5E-989E-13910CCE90C6}"/>
              </a:ext>
            </a:extLst>
          </p:cNvPr>
          <p:cNvSpPr txBox="1">
            <a:spLocks/>
          </p:cNvSpPr>
          <p:nvPr/>
        </p:nvSpPr>
        <p:spPr>
          <a:xfrm>
            <a:off x="2121300" y="5968168"/>
            <a:ext cx="2807632" cy="1003586"/>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kumimoji="0" lang="en-GB" sz="1200" b="0" i="0" u="none" strike="noStrike" kern="1200" cap="none" spc="0" normalizeH="0" baseline="0" noProof="0" dirty="0">
                <a:ln>
                  <a:noFill/>
                </a:ln>
                <a:effectLst/>
                <a:uLnTx/>
                <a:uFillTx/>
                <a:latin typeface="Arial" panose="020B0604020202020204"/>
                <a:ea typeface="+mn-ea"/>
                <a:cs typeface="Arial" panose="020B0604020202020204" pitchFamily="34" charset="0"/>
              </a:rPr>
              <a:t>Has conducted numerous seminars and training session on many issues related to economic damage quantification.</a:t>
            </a:r>
          </a:p>
        </p:txBody>
      </p:sp>
      <p:sp>
        <p:nvSpPr>
          <p:cNvPr id="56" name="Text Placeholder 32">
            <a:extLst>
              <a:ext uri="{FF2B5EF4-FFF2-40B4-BE49-F238E27FC236}">
                <a16:creationId xmlns:a16="http://schemas.microsoft.com/office/drawing/2014/main" id="{F3A6BF8F-8859-8A1C-A5F4-880D67C5F911}"/>
              </a:ext>
            </a:extLst>
          </p:cNvPr>
          <p:cNvSpPr txBox="1">
            <a:spLocks/>
          </p:cNvSpPr>
          <p:nvPr/>
        </p:nvSpPr>
        <p:spPr>
          <a:xfrm>
            <a:off x="2107242" y="5652232"/>
            <a:ext cx="2113376" cy="194915"/>
          </a:xfrm>
          <a:prstGeom prst="rect">
            <a:avLst/>
          </a:prstGeom>
        </p:spPr>
        <p:txBody>
          <a:bodyPr vert="horz" lIns="0" tIns="0" rIns="0" bIns="0" rtlCol="0">
            <a:noAutofit/>
          </a:bodyPr>
          <a:lstStyle>
            <a:defPPr>
              <a:defRPr lang="en-US"/>
            </a:defPPr>
            <a:lvl1pPr marR="0" lvl="0" indent="0" defTabSz="1219170" fontAlgn="auto">
              <a:lnSpc>
                <a:spcPct val="100000"/>
              </a:lnSpc>
              <a:spcBef>
                <a:spcPts val="533"/>
              </a:spcBef>
              <a:spcAft>
                <a:spcPts val="533"/>
              </a:spcAft>
              <a:buClrTx/>
              <a:buSzTx/>
              <a:buFont typeface="Arial" panose="020B0604020202020204" pitchFamily="34" charset="0"/>
              <a:buNone/>
              <a:tabLst/>
              <a:defRPr sz="1400" b="1" cap="all">
                <a:solidFill>
                  <a:schemeClr val="bg1"/>
                </a:solidFill>
                <a:latin typeface="Arial" panose="020B0604020202020204"/>
                <a:cs typeface="Arial" panose="020B0604020202020204" pitchFamily="34" charset="0"/>
              </a:defRPr>
            </a:lvl1pPr>
            <a:lvl2pPr marL="239994" indent="-239994" defTabSz="1219170">
              <a:lnSpc>
                <a:spcPct val="100000"/>
              </a:lnSpc>
              <a:spcBef>
                <a:spcPts val="533"/>
              </a:spcBef>
              <a:spcAft>
                <a:spcPts val="533"/>
              </a:spcAft>
              <a:buClr>
                <a:schemeClr val="accent1"/>
              </a:buClr>
              <a:buFont typeface="Verdana" panose="020B0604030504040204" pitchFamily="34" charset="0"/>
              <a:buChar char="&gt;"/>
              <a:defRPr sz="2133">
                <a:solidFill>
                  <a:schemeClr val="tx2"/>
                </a:solidFill>
                <a:cs typeface="Arial" panose="020B0604020202020204" pitchFamily="34" charset="0"/>
              </a:defRPr>
            </a:lvl2pPr>
            <a:lvl3pPr marL="479988" indent="-239994" defTabSz="1219170">
              <a:lnSpc>
                <a:spcPct val="100000"/>
              </a:lnSpc>
              <a:spcBef>
                <a:spcPts val="533"/>
              </a:spcBef>
              <a:spcAft>
                <a:spcPts val="533"/>
              </a:spcAft>
              <a:buFont typeface="Verdana" panose="020B0604030504040204" pitchFamily="34" charset="0"/>
              <a:buChar char="&gt;"/>
              <a:defRPr sz="1867">
                <a:solidFill>
                  <a:schemeClr val="tx2"/>
                </a:solidFill>
                <a:cs typeface="Arial" panose="020B0604020202020204" pitchFamily="34" charset="0"/>
              </a:defRPr>
            </a:lvl3pPr>
            <a:lvl4pPr marL="719982" indent="-239994" defTabSz="1219170">
              <a:lnSpc>
                <a:spcPct val="100000"/>
              </a:lnSpc>
              <a:spcBef>
                <a:spcPts val="533"/>
              </a:spcBef>
              <a:spcAft>
                <a:spcPts val="533"/>
              </a:spcAft>
              <a:buClr>
                <a:schemeClr val="accent1"/>
              </a:buClr>
              <a:buFont typeface="Arial" panose="020B0604020202020204" pitchFamily="34" charset="0"/>
              <a:buChar char="•"/>
              <a:defRPr sz="1600">
                <a:solidFill>
                  <a:schemeClr val="tx2"/>
                </a:solidFill>
                <a:cs typeface="Arial" panose="020B0604020202020204" pitchFamily="34" charset="0"/>
              </a:defRPr>
            </a:lvl4pPr>
            <a:lvl5pPr marL="959976" indent="-239994" defTabSz="1219170">
              <a:lnSpc>
                <a:spcPct val="100000"/>
              </a:lnSpc>
              <a:spcBef>
                <a:spcPts val="533"/>
              </a:spcBef>
              <a:spcAft>
                <a:spcPts val="533"/>
              </a:spcAft>
              <a:buFont typeface="Arial" panose="020B0604020202020204" pitchFamily="34" charset="0"/>
              <a:buChar char="•"/>
              <a:defRPr sz="1600">
                <a:solidFill>
                  <a:schemeClr val="tx2"/>
                </a:solidFill>
                <a:cs typeface="Arial" panose="020B0604020202020204" pitchFamily="34" charset="0"/>
              </a:defRPr>
            </a:lvl5pPr>
            <a:lvl6pPr marL="3352716" indent="-304792" defTabSz="1219170">
              <a:lnSpc>
                <a:spcPct val="90000"/>
              </a:lnSpc>
              <a:spcBef>
                <a:spcPts val="667"/>
              </a:spcBef>
              <a:buFont typeface="Arial" panose="020B0604020202020204" pitchFamily="34" charset="0"/>
              <a:buChar char="•"/>
              <a:defRPr sz="2400"/>
            </a:lvl6pPr>
            <a:lvl7pPr marL="3962301" indent="-304792" defTabSz="1219170">
              <a:lnSpc>
                <a:spcPct val="90000"/>
              </a:lnSpc>
              <a:spcBef>
                <a:spcPts val="667"/>
              </a:spcBef>
              <a:buFont typeface="Arial" panose="020B0604020202020204" pitchFamily="34" charset="0"/>
              <a:buChar char="•"/>
              <a:defRPr sz="2400"/>
            </a:lvl7pPr>
            <a:lvl8pPr marL="4571886" indent="-304792" defTabSz="1219170">
              <a:lnSpc>
                <a:spcPct val="90000"/>
              </a:lnSpc>
              <a:spcBef>
                <a:spcPts val="667"/>
              </a:spcBef>
              <a:buFont typeface="Arial" panose="020B0604020202020204" pitchFamily="34" charset="0"/>
              <a:buChar char="•"/>
              <a:defRPr sz="2400"/>
            </a:lvl8pPr>
            <a:lvl9pPr marL="5181470" indent="-304792" defTabSz="1219170">
              <a:lnSpc>
                <a:spcPct val="90000"/>
              </a:lnSpc>
              <a:spcBef>
                <a:spcPts val="667"/>
              </a:spcBef>
              <a:buFont typeface="Arial" panose="020B0604020202020204" pitchFamily="34" charset="0"/>
              <a:buChar char="•"/>
              <a:defRPr sz="2400"/>
            </a:lvl9pPr>
          </a:lstStyle>
          <a:p>
            <a:r>
              <a:rPr lang="en-GB" dirty="0">
                <a:solidFill>
                  <a:schemeClr val="bg1">
                    <a:lumMod val="50000"/>
                  </a:schemeClr>
                </a:solidFill>
              </a:rPr>
              <a:t>Seminars</a:t>
            </a:r>
          </a:p>
        </p:txBody>
      </p:sp>
      <p:sp>
        <p:nvSpPr>
          <p:cNvPr id="60" name="Free-form: Shape 59">
            <a:extLst>
              <a:ext uri="{FF2B5EF4-FFF2-40B4-BE49-F238E27FC236}">
                <a16:creationId xmlns:a16="http://schemas.microsoft.com/office/drawing/2014/main" id="{936424C8-8915-8830-1D69-2B5E1888D481}"/>
              </a:ext>
            </a:extLst>
          </p:cNvPr>
          <p:cNvSpPr/>
          <p:nvPr/>
        </p:nvSpPr>
        <p:spPr>
          <a:xfrm rot="10800000" flipV="1">
            <a:off x="1040747" y="2832984"/>
            <a:ext cx="4638211" cy="2406062"/>
          </a:xfrm>
          <a:custGeom>
            <a:avLst/>
            <a:gdLst>
              <a:gd name="connsiteX0" fmla="*/ 4638211 w 4638211"/>
              <a:gd name="connsiteY0" fmla="*/ 0 h 2406062"/>
              <a:gd name="connsiteX1" fmla="*/ 4268549 w 4638211"/>
              <a:gd name="connsiteY1" fmla="*/ 0 h 2406062"/>
              <a:gd name="connsiteX2" fmla="*/ 4268549 w 4638211"/>
              <a:gd name="connsiteY2" fmla="*/ 2 h 2406062"/>
              <a:gd name="connsiteX3" fmla="*/ 0 w 4638211"/>
              <a:gd name="connsiteY3" fmla="*/ 2 h 2406062"/>
              <a:gd name="connsiteX4" fmla="*/ 326811 w 4638211"/>
              <a:gd name="connsiteY4" fmla="*/ 2406062 h 2406062"/>
              <a:gd name="connsiteX5" fmla="*/ 4638211 w 4638211"/>
              <a:gd name="connsiteY5" fmla="*/ 2406062 h 24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8211" h="2406062">
                <a:moveTo>
                  <a:pt x="4638211" y="0"/>
                </a:moveTo>
                <a:lnTo>
                  <a:pt x="4268549" y="0"/>
                </a:lnTo>
                <a:lnTo>
                  <a:pt x="4268549" y="2"/>
                </a:lnTo>
                <a:lnTo>
                  <a:pt x="0" y="2"/>
                </a:lnTo>
                <a:lnTo>
                  <a:pt x="326811" y="2406062"/>
                </a:lnTo>
                <a:lnTo>
                  <a:pt x="4638211" y="2406062"/>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solidFill>
                <a:schemeClr val="tx2"/>
              </a:solidFill>
            </a:endParaRPr>
          </a:p>
        </p:txBody>
      </p:sp>
      <p:sp>
        <p:nvSpPr>
          <p:cNvPr id="16" name="Text Placeholder 9">
            <a:extLst>
              <a:ext uri="{FF2B5EF4-FFF2-40B4-BE49-F238E27FC236}">
                <a16:creationId xmlns:a16="http://schemas.microsoft.com/office/drawing/2014/main" id="{1F83B950-B68C-1547-A677-04635BEB2A0F}"/>
              </a:ext>
            </a:extLst>
          </p:cNvPr>
          <p:cNvSpPr txBox="1">
            <a:spLocks/>
          </p:cNvSpPr>
          <p:nvPr/>
        </p:nvSpPr>
        <p:spPr>
          <a:xfrm>
            <a:off x="2121300" y="3409637"/>
            <a:ext cx="2948411" cy="1094764"/>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1" indent="0"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Ed is a member of the</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firm’s Energy team and regularly writes content and presents </a:t>
            </a:r>
            <a:r>
              <a:rPr kumimoji="0" lang="en-US" sz="1200" b="0" i="0" u="none" strike="noStrike" kern="1200" cap="none" spc="0" normalizeH="0" noProof="0" dirty="0">
                <a:ln>
                  <a:noFill/>
                </a:ln>
                <a:effectLst/>
                <a:uLnTx/>
                <a:uFillTx/>
                <a:latin typeface="Arial" panose="020B0604020202020204"/>
              </a:rPr>
              <a:t>on the topic of oil and gas and power generation. </a:t>
            </a:r>
          </a:p>
          <a:p>
            <a:pPr marL="0" marR="0" lvl="1" indent="0" defTabSz="1219170" rtl="0" eaLnBrk="1" fontAlgn="auto" latinLnBrk="0" hangingPunct="1">
              <a:lnSpc>
                <a:spcPct val="90000"/>
              </a:lnSpc>
              <a:spcBef>
                <a:spcPts val="533"/>
              </a:spcBef>
              <a:spcAft>
                <a:spcPts val="0"/>
              </a:spcAft>
              <a:buClr>
                <a:srgbClr val="E31837"/>
              </a:buClr>
              <a:buSzTx/>
              <a:buFont typeface="Verdana" panose="020B0604030504040204" pitchFamily="34" charset="0"/>
              <a:buNone/>
              <a:tabLst/>
              <a:defRPr/>
            </a:pPr>
            <a:endParaRPr lang="en-US" sz="1200" baseline="0" dirty="0">
              <a:latin typeface="Arial" panose="020B0604020202020204"/>
            </a:endParaRPr>
          </a:p>
          <a:p>
            <a:pPr lvl="1">
              <a:buClr>
                <a:srgbClr val="E31837"/>
              </a:buClr>
              <a:defRPr/>
            </a:pPr>
            <a:r>
              <a:rPr lang="en-US" sz="1200" dirty="0"/>
              <a:t>Edward has been involved in cases that have varied widely in complexity and value, ranging from several hundred thousand dollars to losses in excess of $200 million.</a:t>
            </a:r>
            <a:endParaRPr kumimoji="0" lang="en-US" sz="1200" b="0" i="0" u="none" strike="noStrike" kern="1200" cap="none" spc="0" normalizeH="0" baseline="0" noProof="0" dirty="0">
              <a:ln>
                <a:noFill/>
              </a:ln>
              <a:effectLst/>
              <a:uLnTx/>
              <a:uFillTx/>
              <a:latin typeface="Arial" panose="020B0604020202020204"/>
            </a:endParaRPr>
          </a:p>
        </p:txBody>
      </p:sp>
      <p:sp>
        <p:nvSpPr>
          <p:cNvPr id="18" name="Text Placeholder 32">
            <a:extLst>
              <a:ext uri="{FF2B5EF4-FFF2-40B4-BE49-F238E27FC236}">
                <a16:creationId xmlns:a16="http://schemas.microsoft.com/office/drawing/2014/main" id="{B481F10D-B615-BB58-9A1D-CD0DFC510468}"/>
              </a:ext>
            </a:extLst>
          </p:cNvPr>
          <p:cNvSpPr txBox="1">
            <a:spLocks/>
          </p:cNvSpPr>
          <p:nvPr/>
        </p:nvSpPr>
        <p:spPr>
          <a:xfrm>
            <a:off x="2107242" y="3093701"/>
            <a:ext cx="2113376" cy="194915"/>
          </a:xfrm>
          <a:prstGeom prst="rect">
            <a:avLst/>
          </a:prstGeom>
        </p:spPr>
        <p:txBody>
          <a:bodyPr vert="horz" lIns="0" tIns="0" rIns="0" bIns="0" rtlCol="0">
            <a:noAutofit/>
          </a:bodyPr>
          <a:lstStyle>
            <a:defPPr>
              <a:defRPr lang="en-US"/>
            </a:defPPr>
            <a:lvl1pPr marR="0" lvl="0" indent="0" defTabSz="1219170" fontAlgn="auto">
              <a:lnSpc>
                <a:spcPct val="100000"/>
              </a:lnSpc>
              <a:spcBef>
                <a:spcPts val="533"/>
              </a:spcBef>
              <a:spcAft>
                <a:spcPts val="533"/>
              </a:spcAft>
              <a:buClrTx/>
              <a:buSzTx/>
              <a:buFont typeface="Arial" panose="020B0604020202020204" pitchFamily="34" charset="0"/>
              <a:buNone/>
              <a:tabLst/>
              <a:defRPr sz="1400" b="1" cap="all">
                <a:solidFill>
                  <a:schemeClr val="bg1"/>
                </a:solidFill>
                <a:latin typeface="Arial" panose="020B0604020202020204"/>
                <a:cs typeface="Arial" panose="020B0604020202020204" pitchFamily="34" charset="0"/>
              </a:defRPr>
            </a:lvl1pPr>
            <a:lvl2pPr marL="239994" indent="-239994" defTabSz="1219170">
              <a:lnSpc>
                <a:spcPct val="100000"/>
              </a:lnSpc>
              <a:spcBef>
                <a:spcPts val="533"/>
              </a:spcBef>
              <a:spcAft>
                <a:spcPts val="533"/>
              </a:spcAft>
              <a:buClr>
                <a:schemeClr val="accent1"/>
              </a:buClr>
              <a:buFont typeface="Verdana" panose="020B0604030504040204" pitchFamily="34" charset="0"/>
              <a:buChar char="&gt;"/>
              <a:defRPr sz="2133">
                <a:solidFill>
                  <a:schemeClr val="tx2"/>
                </a:solidFill>
                <a:cs typeface="Arial" panose="020B0604020202020204" pitchFamily="34" charset="0"/>
              </a:defRPr>
            </a:lvl2pPr>
            <a:lvl3pPr marL="479988" indent="-239994" defTabSz="1219170">
              <a:lnSpc>
                <a:spcPct val="100000"/>
              </a:lnSpc>
              <a:spcBef>
                <a:spcPts val="533"/>
              </a:spcBef>
              <a:spcAft>
                <a:spcPts val="533"/>
              </a:spcAft>
              <a:buFont typeface="Verdana" panose="020B0604030504040204" pitchFamily="34" charset="0"/>
              <a:buChar char="&gt;"/>
              <a:defRPr sz="1867">
                <a:solidFill>
                  <a:schemeClr val="tx2"/>
                </a:solidFill>
                <a:cs typeface="Arial" panose="020B0604020202020204" pitchFamily="34" charset="0"/>
              </a:defRPr>
            </a:lvl3pPr>
            <a:lvl4pPr marL="719982" indent="-239994" defTabSz="1219170">
              <a:lnSpc>
                <a:spcPct val="100000"/>
              </a:lnSpc>
              <a:spcBef>
                <a:spcPts val="533"/>
              </a:spcBef>
              <a:spcAft>
                <a:spcPts val="533"/>
              </a:spcAft>
              <a:buClr>
                <a:schemeClr val="accent1"/>
              </a:buClr>
              <a:buFont typeface="Arial" panose="020B0604020202020204" pitchFamily="34" charset="0"/>
              <a:buChar char="•"/>
              <a:defRPr sz="1600">
                <a:solidFill>
                  <a:schemeClr val="tx2"/>
                </a:solidFill>
                <a:cs typeface="Arial" panose="020B0604020202020204" pitchFamily="34" charset="0"/>
              </a:defRPr>
            </a:lvl4pPr>
            <a:lvl5pPr marL="959976" indent="-239994" defTabSz="1219170">
              <a:lnSpc>
                <a:spcPct val="100000"/>
              </a:lnSpc>
              <a:spcBef>
                <a:spcPts val="533"/>
              </a:spcBef>
              <a:spcAft>
                <a:spcPts val="533"/>
              </a:spcAft>
              <a:buFont typeface="Arial" panose="020B0604020202020204" pitchFamily="34" charset="0"/>
              <a:buChar char="•"/>
              <a:defRPr sz="1600">
                <a:solidFill>
                  <a:schemeClr val="tx2"/>
                </a:solidFill>
                <a:cs typeface="Arial" panose="020B0604020202020204" pitchFamily="34" charset="0"/>
              </a:defRPr>
            </a:lvl5pPr>
            <a:lvl6pPr marL="3352716" indent="-304792" defTabSz="1219170">
              <a:lnSpc>
                <a:spcPct val="90000"/>
              </a:lnSpc>
              <a:spcBef>
                <a:spcPts val="667"/>
              </a:spcBef>
              <a:buFont typeface="Arial" panose="020B0604020202020204" pitchFamily="34" charset="0"/>
              <a:buChar char="•"/>
              <a:defRPr sz="2400"/>
            </a:lvl6pPr>
            <a:lvl7pPr marL="3962301" indent="-304792" defTabSz="1219170">
              <a:lnSpc>
                <a:spcPct val="90000"/>
              </a:lnSpc>
              <a:spcBef>
                <a:spcPts val="667"/>
              </a:spcBef>
              <a:buFont typeface="Arial" panose="020B0604020202020204" pitchFamily="34" charset="0"/>
              <a:buChar char="•"/>
              <a:defRPr sz="2400"/>
            </a:lvl7pPr>
            <a:lvl8pPr marL="4571886" indent="-304792" defTabSz="1219170">
              <a:lnSpc>
                <a:spcPct val="90000"/>
              </a:lnSpc>
              <a:spcBef>
                <a:spcPts val="667"/>
              </a:spcBef>
              <a:buFont typeface="Arial" panose="020B0604020202020204" pitchFamily="34" charset="0"/>
              <a:buChar char="•"/>
              <a:defRPr sz="2400"/>
            </a:lvl8pPr>
            <a:lvl9pPr marL="5181470" indent="-304792" defTabSz="1219170">
              <a:lnSpc>
                <a:spcPct val="90000"/>
              </a:lnSpc>
              <a:spcBef>
                <a:spcPts val="667"/>
              </a:spcBef>
              <a:buFont typeface="Arial" panose="020B0604020202020204" pitchFamily="34" charset="0"/>
              <a:buChar char="•"/>
              <a:defRPr sz="2400"/>
            </a:lvl9pPr>
          </a:lstStyle>
          <a:p>
            <a:r>
              <a:rPr lang="en-GB" dirty="0">
                <a:solidFill>
                  <a:schemeClr val="bg1">
                    <a:lumMod val="50000"/>
                  </a:schemeClr>
                </a:solidFill>
              </a:rPr>
              <a:t>Experience</a:t>
            </a:r>
          </a:p>
        </p:txBody>
      </p:sp>
      <p:sp>
        <p:nvSpPr>
          <p:cNvPr id="3" name="Rectangle 2">
            <a:extLst>
              <a:ext uri="{FF2B5EF4-FFF2-40B4-BE49-F238E27FC236}">
                <a16:creationId xmlns:a16="http://schemas.microsoft.com/office/drawing/2014/main" id="{9C67C3D6-B363-C855-32D6-99D1BF2E2C8A}"/>
              </a:ext>
            </a:extLst>
          </p:cNvPr>
          <p:cNvSpPr/>
          <p:nvPr/>
        </p:nvSpPr>
        <p:spPr>
          <a:xfrm>
            <a:off x="1064870" y="1493148"/>
            <a:ext cx="11127129" cy="4985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Graphic 39">
            <a:extLst>
              <a:ext uri="{FF2B5EF4-FFF2-40B4-BE49-F238E27FC236}">
                <a16:creationId xmlns:a16="http://schemas.microsoft.com/office/drawing/2014/main" id="{6FC1BC42-6A57-50A1-E6CA-C9017F72A24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394"/>
          <a:stretch/>
        </p:blipFill>
        <p:spPr>
          <a:xfrm>
            <a:off x="0" y="0"/>
            <a:ext cx="2040490" cy="6859028"/>
          </a:xfrm>
          <a:custGeom>
            <a:avLst/>
            <a:gdLst>
              <a:gd name="connsiteX0" fmla="*/ 0 w 2040490"/>
              <a:gd name="connsiteY0" fmla="*/ 0 h 6859028"/>
              <a:gd name="connsiteX1" fmla="*/ 2040490 w 2040490"/>
              <a:gd name="connsiteY1" fmla="*/ 0 h 6859028"/>
              <a:gd name="connsiteX2" fmla="*/ 2040490 w 2040490"/>
              <a:gd name="connsiteY2" fmla="*/ 6859028 h 6859028"/>
              <a:gd name="connsiteX3" fmla="*/ 0 w 2040490"/>
              <a:gd name="connsiteY3" fmla="*/ 6859028 h 6859028"/>
            </a:gdLst>
            <a:ahLst/>
            <a:cxnLst>
              <a:cxn ang="0">
                <a:pos x="connsiteX0" y="connsiteY0"/>
              </a:cxn>
              <a:cxn ang="0">
                <a:pos x="connsiteX1" y="connsiteY1"/>
              </a:cxn>
              <a:cxn ang="0">
                <a:pos x="connsiteX2" y="connsiteY2"/>
              </a:cxn>
              <a:cxn ang="0">
                <a:pos x="connsiteX3" y="connsiteY3"/>
              </a:cxn>
            </a:cxnLst>
            <a:rect l="l" t="t" r="r" b="b"/>
            <a:pathLst>
              <a:path w="2040490" h="6859028">
                <a:moveTo>
                  <a:pt x="0" y="0"/>
                </a:moveTo>
                <a:lnTo>
                  <a:pt x="2040490" y="0"/>
                </a:lnTo>
                <a:lnTo>
                  <a:pt x="2040490" y="6859028"/>
                </a:lnTo>
                <a:lnTo>
                  <a:pt x="0" y="6859028"/>
                </a:lnTo>
                <a:close/>
              </a:path>
            </a:pathLst>
          </a:custGeom>
        </p:spPr>
      </p:pic>
      <p:sp>
        <p:nvSpPr>
          <p:cNvPr id="5" name="TextBox 4">
            <a:extLst>
              <a:ext uri="{FF2B5EF4-FFF2-40B4-BE49-F238E27FC236}">
                <a16:creationId xmlns:a16="http://schemas.microsoft.com/office/drawing/2014/main" id="{B1DEDD14-58F9-2E20-70B1-D91585C6FE79}"/>
              </a:ext>
            </a:extLst>
          </p:cNvPr>
          <p:cNvSpPr txBox="1"/>
          <p:nvPr/>
        </p:nvSpPr>
        <p:spPr>
          <a:xfrm>
            <a:off x="2935817" y="961793"/>
            <a:ext cx="5625885" cy="215444"/>
          </a:xfrm>
          <a:prstGeom prst="rect">
            <a:avLst/>
          </a:prstGeom>
          <a:noFill/>
        </p:spPr>
        <p:txBody>
          <a:bodyPr wrap="square" lIns="0" tIns="0" rIns="0" bIns="0">
            <a:spAutoFit/>
          </a:bodyPr>
          <a:lstStyle>
            <a:defPPr>
              <a:defRPr lang="en-US"/>
            </a:defPPr>
            <a:lvl1pPr>
              <a:defRPr sz="4000" b="1">
                <a:solidFill>
                  <a:schemeClr val="accent2"/>
                </a:solidFill>
              </a:defRPr>
            </a:lvl1pPr>
          </a:lstStyle>
          <a:p>
            <a:r>
              <a:rPr lang="en-GB" sz="1400" cap="all" dirty="0">
                <a:solidFill>
                  <a:schemeClr val="tx2"/>
                </a:solidFill>
              </a:rPr>
              <a:t>Director | MDD Dubai</a:t>
            </a:r>
          </a:p>
        </p:txBody>
      </p:sp>
      <p:sp>
        <p:nvSpPr>
          <p:cNvPr id="9" name="Title 3">
            <a:extLst>
              <a:ext uri="{FF2B5EF4-FFF2-40B4-BE49-F238E27FC236}">
                <a16:creationId xmlns:a16="http://schemas.microsoft.com/office/drawing/2014/main" id="{7F33C81A-498C-5B79-C973-0B3A89185BA6}"/>
              </a:ext>
            </a:extLst>
          </p:cNvPr>
          <p:cNvSpPr txBox="1">
            <a:spLocks/>
          </p:cNvSpPr>
          <p:nvPr/>
        </p:nvSpPr>
        <p:spPr>
          <a:xfrm>
            <a:off x="3392303" y="1671678"/>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tx2"/>
                </a:solidFill>
              </a:rPr>
              <a:t>esecchi@mdd.com</a:t>
            </a:r>
          </a:p>
        </p:txBody>
      </p:sp>
      <p:pic>
        <p:nvPicPr>
          <p:cNvPr id="10" name="Graphic 9">
            <a:extLst>
              <a:ext uri="{FF2B5EF4-FFF2-40B4-BE49-F238E27FC236}">
                <a16:creationId xmlns:a16="http://schemas.microsoft.com/office/drawing/2014/main" id="{7CBDF857-967B-0062-00BA-FABB9B0F08C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912146" y="1555262"/>
            <a:ext cx="378042" cy="378042"/>
          </a:xfrm>
          <a:prstGeom prst="rect">
            <a:avLst/>
          </a:prstGeom>
        </p:spPr>
      </p:pic>
      <p:sp>
        <p:nvSpPr>
          <p:cNvPr id="11" name="Title 3">
            <a:extLst>
              <a:ext uri="{FF2B5EF4-FFF2-40B4-BE49-F238E27FC236}">
                <a16:creationId xmlns:a16="http://schemas.microsoft.com/office/drawing/2014/main" id="{F2952A96-EDE6-DA0C-3488-91E8D1E0BCC4}"/>
              </a:ext>
            </a:extLst>
          </p:cNvPr>
          <p:cNvSpPr txBox="1">
            <a:spLocks/>
          </p:cNvSpPr>
          <p:nvPr/>
        </p:nvSpPr>
        <p:spPr>
          <a:xfrm>
            <a:off x="5897762" y="1671678"/>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00" dirty="0"/>
              <a:t>+971 52 633 0538</a:t>
            </a:r>
            <a:endParaRPr lang="en-US" sz="100" dirty="0">
              <a:solidFill>
                <a:schemeClr val="tx2"/>
              </a:solidFill>
            </a:endParaRPr>
          </a:p>
        </p:txBody>
      </p:sp>
      <p:pic>
        <p:nvPicPr>
          <p:cNvPr id="12" name="Graphic 11">
            <a:extLst>
              <a:ext uri="{FF2B5EF4-FFF2-40B4-BE49-F238E27FC236}">
                <a16:creationId xmlns:a16="http://schemas.microsoft.com/office/drawing/2014/main" id="{05F41BBB-55B0-3036-7CBB-7CBAF2292943}"/>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flipH="1">
            <a:off x="5494103" y="1618132"/>
            <a:ext cx="234792" cy="234792"/>
          </a:xfrm>
          <a:prstGeom prst="rect">
            <a:avLst/>
          </a:prstGeom>
        </p:spPr>
      </p:pic>
      <p:sp>
        <p:nvSpPr>
          <p:cNvPr id="54" name="Slide Number Placeholder 11">
            <a:extLst>
              <a:ext uri="{FF2B5EF4-FFF2-40B4-BE49-F238E27FC236}">
                <a16:creationId xmlns:a16="http://schemas.microsoft.com/office/drawing/2014/main" id="{D98D7B99-0250-7E7D-2A17-58E650DDFBC5}"/>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solidFill>
                  <a:schemeClr val="bg1"/>
                </a:solidFill>
              </a:rPr>
              <a:pPr algn="l"/>
              <a:t>36</a:t>
            </a:fld>
            <a:endParaRPr lang="en-GB" sz="1000" dirty="0">
              <a:solidFill>
                <a:schemeClr val="bg1"/>
              </a:solidFill>
            </a:endParaRPr>
          </a:p>
        </p:txBody>
      </p:sp>
      <p:pic>
        <p:nvPicPr>
          <p:cNvPr id="24" name="Picture Placeholder 10">
            <a:extLst>
              <a:ext uri="{FF2B5EF4-FFF2-40B4-BE49-F238E27FC236}">
                <a16:creationId xmlns:a16="http://schemas.microsoft.com/office/drawing/2014/main" id="{45747386-7AFC-D57C-E528-D43A56153F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0463" y="300306"/>
            <a:ext cx="2147739" cy="2147739"/>
          </a:xfrm>
          <a:prstGeom prst="ellipse">
            <a:avLst/>
          </a:prstGeom>
          <a:ln w="76200">
            <a:solidFill>
              <a:schemeClr val="bg1"/>
            </a:solidFill>
          </a:ln>
          <a:effectLst>
            <a:outerShdw sx="1000" sy="1000" algn="ctr" rotWithShape="0">
              <a:srgbClr val="000000">
                <a:alpha val="0"/>
              </a:srgbClr>
            </a:outerShdw>
          </a:effectLst>
        </p:spPr>
      </p:pic>
      <p:sp>
        <p:nvSpPr>
          <p:cNvPr id="26" name="TextBox 25">
            <a:extLst>
              <a:ext uri="{FF2B5EF4-FFF2-40B4-BE49-F238E27FC236}">
                <a16:creationId xmlns:a16="http://schemas.microsoft.com/office/drawing/2014/main" id="{02349E5D-B84F-A2F5-1143-763CF0F54523}"/>
              </a:ext>
            </a:extLst>
          </p:cNvPr>
          <p:cNvSpPr txBox="1"/>
          <p:nvPr/>
        </p:nvSpPr>
        <p:spPr>
          <a:xfrm>
            <a:off x="2935818" y="417564"/>
            <a:ext cx="8276416"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Edward Secchi</a:t>
            </a:r>
          </a:p>
        </p:txBody>
      </p:sp>
      <p:sp>
        <p:nvSpPr>
          <p:cNvPr id="42" name="Text Placeholder 4">
            <a:extLst>
              <a:ext uri="{FF2B5EF4-FFF2-40B4-BE49-F238E27FC236}">
                <a16:creationId xmlns:a16="http://schemas.microsoft.com/office/drawing/2014/main" id="{402620F3-93ED-BA43-32FB-045A051CCCF3}"/>
              </a:ext>
            </a:extLst>
          </p:cNvPr>
          <p:cNvSpPr txBox="1">
            <a:spLocks/>
          </p:cNvSpPr>
          <p:nvPr/>
        </p:nvSpPr>
        <p:spPr>
          <a:xfrm>
            <a:off x="6324985" y="3097995"/>
            <a:ext cx="3029143" cy="2891153"/>
          </a:xfrm>
          <a:prstGeom prst="rect">
            <a:avLst/>
          </a:prstGeom>
        </p:spPr>
        <p:txBody>
          <a:bodyPr vert="horz" lIns="0" tIns="0" rIns="0" bIns="0" rtlCol="0">
            <a:noAutofit/>
          </a:bodyPr>
          <a:lstStyle>
            <a:lvl1pPr marL="0" indent="0" algn="l" defTabSz="1219170" rtl="0" eaLnBrk="1" latinLnBrk="0" hangingPunct="1">
              <a:lnSpc>
                <a:spcPct val="90000"/>
              </a:lnSpc>
              <a:spcBef>
                <a:spcPts val="533"/>
              </a:spcBef>
              <a:spcAft>
                <a:spcPts val="0"/>
              </a:spcAft>
              <a:buFont typeface="Arial" panose="020B0604020202020204" pitchFamily="34" charset="0"/>
              <a:buNone/>
              <a:defRPr sz="1000" b="0" kern="1200">
                <a:solidFill>
                  <a:schemeClr val="tx2"/>
                </a:solidFill>
                <a:latin typeface="+mn-lt"/>
                <a:ea typeface="+mn-ea"/>
                <a:cs typeface="Arial" panose="020B0604020202020204" pitchFamily="34" charset="0"/>
              </a:defRPr>
            </a:lvl1pPr>
            <a:lvl2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b="0" kern="1200">
                <a:solidFill>
                  <a:schemeClr val="tx2"/>
                </a:solidFill>
                <a:latin typeface="+mn-lt"/>
                <a:ea typeface="+mn-ea"/>
                <a:cs typeface="Arial" panose="020B0604020202020204" pitchFamily="34" charset="0"/>
              </a:defRPr>
            </a:lvl2pPr>
            <a:lvl3pPr marL="345591" indent="-172796" algn="l" defTabSz="1219170" rtl="0" eaLnBrk="1" latinLnBrk="0" hangingPunct="1">
              <a:lnSpc>
                <a:spcPct val="90000"/>
              </a:lnSpc>
              <a:spcBef>
                <a:spcPts val="533"/>
              </a:spcBef>
              <a:spcAft>
                <a:spcPts val="0"/>
              </a:spcAft>
              <a:buFont typeface="Verdana" panose="020B0604030504040204" pitchFamily="34" charset="0"/>
              <a:buChar char="&gt;"/>
              <a:defRPr sz="1000" b="0" kern="1200">
                <a:solidFill>
                  <a:schemeClr val="tx2"/>
                </a:solidFill>
                <a:latin typeface="+mn-lt"/>
                <a:ea typeface="+mn-ea"/>
                <a:cs typeface="Arial" panose="020B0604020202020204" pitchFamily="34" charset="0"/>
              </a:defRPr>
            </a:lvl3pPr>
            <a:lvl4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b="0" kern="1200">
                <a:solidFill>
                  <a:schemeClr val="tx2"/>
                </a:solidFill>
                <a:latin typeface="+mn-lt"/>
                <a:ea typeface="+mn-ea"/>
                <a:cs typeface="Arial" panose="020B0604020202020204" pitchFamily="34" charset="0"/>
              </a:defRPr>
            </a:lvl4pPr>
            <a:lvl5pPr marL="691183" indent="-172796" algn="l" defTabSz="1219170" rtl="0" eaLnBrk="1" latinLnBrk="0" hangingPunct="1">
              <a:lnSpc>
                <a:spcPct val="90000"/>
              </a:lnSpc>
              <a:spcBef>
                <a:spcPts val="533"/>
              </a:spcBef>
              <a:spcAft>
                <a:spcPts val="0"/>
              </a:spcAft>
              <a:buFont typeface="Arial" panose="020B0604020202020204" pitchFamily="34" charset="0"/>
              <a:buChar char="•"/>
              <a:defRPr sz="1000" b="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Advance Loss of Profits/Delay in Start Up</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Business Interruption</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Catastrophe</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Services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baseline="0" dirty="0">
                <a:latin typeface="Arial" panose="020B0604020202020204"/>
              </a:rPr>
              <a:t>Contingent</a:t>
            </a:r>
            <a:r>
              <a:rPr lang="en-US" sz="1200" dirty="0">
                <a:latin typeface="Arial" panose="020B0604020202020204"/>
              </a:rPr>
              <a:t> BI &amp; Extra Expenses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Expropriation</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Lost Profits</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Physical</a:t>
            </a:r>
            <a:r>
              <a:rPr kumimoji="0" lang="en-US" sz="1200" b="0" i="0" u="none" strike="noStrike" kern="1200" cap="none" spc="0" normalizeH="0" noProof="0" dirty="0">
                <a:ln>
                  <a:noFill/>
                </a:ln>
                <a:effectLst/>
                <a:uLnTx/>
                <a:uFillTx/>
                <a:latin typeface="Arial" panose="020B0604020202020204"/>
                <a:ea typeface="+mn-ea"/>
                <a:cs typeface="Arial" panose="020B0604020202020204" pitchFamily="34" charset="0"/>
              </a:rPr>
              <a:t> Damages</a:t>
            </a:r>
            <a:endParaRPr kumimoji="0" lang="en-SG" sz="12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sp>
        <p:nvSpPr>
          <p:cNvPr id="43" name="Text Placeholder 6">
            <a:extLst>
              <a:ext uri="{FF2B5EF4-FFF2-40B4-BE49-F238E27FC236}">
                <a16:creationId xmlns:a16="http://schemas.microsoft.com/office/drawing/2014/main" id="{B12EBD59-793C-D8D6-7C59-935CD1B3E96A}"/>
              </a:ext>
            </a:extLst>
          </p:cNvPr>
          <p:cNvSpPr txBox="1">
            <a:spLocks/>
          </p:cNvSpPr>
          <p:nvPr/>
        </p:nvSpPr>
        <p:spPr>
          <a:xfrm>
            <a:off x="9765480" y="3076276"/>
            <a:ext cx="2125288" cy="2891153"/>
          </a:xfrm>
          <a:prstGeom prst="rect">
            <a:avLst/>
          </a:prstGeom>
        </p:spPr>
        <p:txBody>
          <a:bodyPr vert="horz" lIns="0" tIns="0" rIns="0" bIns="0" rtlCol="0">
            <a:noAutofit/>
          </a:bodyPr>
          <a:lstStyle>
            <a:lvl1pPr marL="0" indent="0" algn="l" defTabSz="1219170" rtl="0" eaLnBrk="1" latinLnBrk="0" hangingPunct="1">
              <a:lnSpc>
                <a:spcPct val="90000"/>
              </a:lnSpc>
              <a:spcBef>
                <a:spcPts val="533"/>
              </a:spcBef>
              <a:spcAft>
                <a:spcPts val="0"/>
              </a:spcAft>
              <a:buFont typeface="Arial" panose="020B0604020202020204" pitchFamily="34" charset="0"/>
              <a:buNone/>
              <a:defRPr sz="1000" b="0" kern="1200">
                <a:solidFill>
                  <a:schemeClr val="tx2"/>
                </a:solidFill>
                <a:latin typeface="+mn-lt"/>
                <a:ea typeface="+mn-ea"/>
                <a:cs typeface="Arial" panose="020B0604020202020204" pitchFamily="34" charset="0"/>
              </a:defRPr>
            </a:lvl1pPr>
            <a:lvl2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b="0" kern="1200">
                <a:solidFill>
                  <a:schemeClr val="tx2"/>
                </a:solidFill>
                <a:latin typeface="+mn-lt"/>
                <a:ea typeface="+mn-ea"/>
                <a:cs typeface="Arial" panose="020B0604020202020204" pitchFamily="34" charset="0"/>
              </a:defRPr>
            </a:lvl2pPr>
            <a:lvl3pPr marL="345591" indent="-172796" algn="l" defTabSz="1219170" rtl="0" eaLnBrk="1" latinLnBrk="0" hangingPunct="1">
              <a:lnSpc>
                <a:spcPct val="90000"/>
              </a:lnSpc>
              <a:spcBef>
                <a:spcPts val="533"/>
              </a:spcBef>
              <a:spcAft>
                <a:spcPts val="0"/>
              </a:spcAft>
              <a:buFont typeface="Verdana" panose="020B0604030504040204" pitchFamily="34" charset="0"/>
              <a:buChar char="&gt;"/>
              <a:defRPr sz="1000" b="0" kern="1200">
                <a:solidFill>
                  <a:schemeClr val="tx2"/>
                </a:solidFill>
                <a:latin typeface="+mn-lt"/>
                <a:ea typeface="+mn-ea"/>
                <a:cs typeface="Arial" panose="020B0604020202020204" pitchFamily="34" charset="0"/>
              </a:defRPr>
            </a:lvl3pPr>
            <a:lvl4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b="0" kern="1200">
                <a:solidFill>
                  <a:schemeClr val="tx2"/>
                </a:solidFill>
                <a:latin typeface="+mn-lt"/>
                <a:ea typeface="+mn-ea"/>
                <a:cs typeface="Arial" panose="020B0604020202020204" pitchFamily="34" charset="0"/>
              </a:defRPr>
            </a:lvl4pPr>
            <a:lvl5pPr marL="691183" indent="-172796" algn="l" defTabSz="1219170" rtl="0" eaLnBrk="1" latinLnBrk="0" hangingPunct="1">
              <a:lnSpc>
                <a:spcPct val="90000"/>
              </a:lnSpc>
              <a:spcBef>
                <a:spcPts val="533"/>
              </a:spcBef>
              <a:spcAft>
                <a:spcPts val="0"/>
              </a:spcAft>
              <a:buFont typeface="Arial" panose="020B0604020202020204" pitchFamily="34" charset="0"/>
              <a:buChar char="•"/>
              <a:defRPr sz="1000" b="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Construction</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Hospitality and Tourism</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Manufacturing</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Maritime</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lang="en-US" sz="1200" dirty="0">
                <a:latin typeface="Arial" panose="020B0604020202020204"/>
              </a:rPr>
              <a:t>Oil &amp; Gas</a:t>
            </a:r>
            <a:endPar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Pharmaceutical</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rPr>
              <a:t>Power Generation</a:t>
            </a: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a:p>
            <a:pPr marR="0" lvl="1" algn="l" defTabSz="1219170" rtl="0" eaLnBrk="1" fontAlgn="auto" latinLnBrk="0" hangingPunct="1">
              <a:lnSpc>
                <a:spcPct val="90000"/>
              </a:lnSpc>
              <a:spcBef>
                <a:spcPts val="800"/>
              </a:spcBef>
              <a:spcAft>
                <a:spcPts val="0"/>
              </a:spcAft>
              <a:buSzPct val="115000"/>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Arial" panose="020B0604020202020204"/>
              <a:ea typeface="+mn-ea"/>
              <a:cs typeface="Arial" panose="020B0604020202020204" pitchFamily="34" charset="0"/>
            </a:endParaRPr>
          </a:p>
        </p:txBody>
      </p:sp>
      <p:sp>
        <p:nvSpPr>
          <p:cNvPr id="71" name="Free-form: Shape 70">
            <a:extLst>
              <a:ext uri="{FF2B5EF4-FFF2-40B4-BE49-F238E27FC236}">
                <a16:creationId xmlns:a16="http://schemas.microsoft.com/office/drawing/2014/main" id="{9326DC71-DEB7-47F3-1106-941EED26936B}"/>
              </a:ext>
            </a:extLst>
          </p:cNvPr>
          <p:cNvSpPr/>
          <p:nvPr/>
        </p:nvSpPr>
        <p:spPr>
          <a:xfrm>
            <a:off x="6153873" y="2368971"/>
            <a:ext cx="6038127" cy="464013"/>
          </a:xfrm>
          <a:custGeom>
            <a:avLst/>
            <a:gdLst>
              <a:gd name="connsiteX0" fmla="*/ 2328931 w 6038127"/>
              <a:gd name="connsiteY0" fmla="*/ 0 h 464013"/>
              <a:gd name="connsiteX1" fmla="*/ 6038127 w 6038127"/>
              <a:gd name="connsiteY1" fmla="*/ 0 h 464013"/>
              <a:gd name="connsiteX2" fmla="*/ 6038127 w 6038127"/>
              <a:gd name="connsiteY2" fmla="*/ 464013 h 464013"/>
              <a:gd name="connsiteX3" fmla="*/ 2328931 w 6038127"/>
              <a:gd name="connsiteY3" fmla="*/ 464013 h 464013"/>
              <a:gd name="connsiteX4" fmla="*/ 2328931 w 6038127"/>
              <a:gd name="connsiteY4" fmla="*/ 463861 h 464013"/>
              <a:gd name="connsiteX5" fmla="*/ 0 w 6038127"/>
              <a:gd name="connsiteY5" fmla="*/ 463861 h 464013"/>
              <a:gd name="connsiteX6" fmla="*/ 57451 w 6038127"/>
              <a:gd name="connsiteY6" fmla="*/ 152 h 464013"/>
              <a:gd name="connsiteX7" fmla="*/ 2328931 w 6038127"/>
              <a:gd name="connsiteY7" fmla="*/ 152 h 46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8127" h="464013">
                <a:moveTo>
                  <a:pt x="2328931" y="0"/>
                </a:moveTo>
                <a:lnTo>
                  <a:pt x="6038127" y="0"/>
                </a:lnTo>
                <a:lnTo>
                  <a:pt x="6038127" y="464013"/>
                </a:lnTo>
                <a:lnTo>
                  <a:pt x="2328931" y="464013"/>
                </a:lnTo>
                <a:lnTo>
                  <a:pt x="2328931" y="463861"/>
                </a:lnTo>
                <a:lnTo>
                  <a:pt x="0" y="463861"/>
                </a:lnTo>
                <a:lnTo>
                  <a:pt x="57451" y="152"/>
                </a:lnTo>
                <a:lnTo>
                  <a:pt x="2328931" y="15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3" name="Text Placeholder 32">
            <a:extLst>
              <a:ext uri="{FF2B5EF4-FFF2-40B4-BE49-F238E27FC236}">
                <a16:creationId xmlns:a16="http://schemas.microsoft.com/office/drawing/2014/main" id="{B94D0747-D911-C017-3467-694097A890EE}"/>
              </a:ext>
            </a:extLst>
          </p:cNvPr>
          <p:cNvSpPr txBox="1">
            <a:spLocks/>
          </p:cNvSpPr>
          <p:nvPr/>
        </p:nvSpPr>
        <p:spPr>
          <a:xfrm>
            <a:off x="6470475" y="2518141"/>
            <a:ext cx="2113376" cy="194915"/>
          </a:xfrm>
          <a:prstGeom prst="rect">
            <a:avLst/>
          </a:prstGeom>
        </p:spPr>
        <p:txBody>
          <a:bodyPr vert="horz" lIns="0" tIns="0" rIns="0" bIns="0" rtlCol="0">
            <a:noAutofit/>
          </a:bodyPr>
          <a:lstStyle>
            <a:lvl1pPr marL="0" indent="0" algn="l" defTabSz="1219170" rtl="0" eaLnBrk="1" latinLnBrk="0" hangingPunct="1">
              <a:lnSpc>
                <a:spcPct val="100000"/>
              </a:lnSpc>
              <a:spcBef>
                <a:spcPts val="533"/>
              </a:spcBef>
              <a:spcAft>
                <a:spcPts val="533"/>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239994" indent="-239994" algn="l" defTabSz="1219170" rtl="0" eaLnBrk="1" latinLnBrk="0" hangingPunct="1">
              <a:lnSpc>
                <a:spcPct val="100000"/>
              </a:lnSpc>
              <a:spcBef>
                <a:spcPts val="533"/>
              </a:spcBef>
              <a:spcAft>
                <a:spcPts val="533"/>
              </a:spcAft>
              <a:buClr>
                <a:schemeClr val="accent1"/>
              </a:buClr>
              <a:buFont typeface="Verdana" panose="020B0604030504040204" pitchFamily="34" charset="0"/>
              <a:buChar char="&gt;"/>
              <a:defRPr sz="2133" kern="1200">
                <a:solidFill>
                  <a:schemeClr val="tx2"/>
                </a:solidFill>
                <a:latin typeface="+mn-lt"/>
                <a:ea typeface="+mn-ea"/>
                <a:cs typeface="Arial" panose="020B0604020202020204" pitchFamily="34" charset="0"/>
              </a:defRPr>
            </a:lvl2pPr>
            <a:lvl3pPr marL="479988" indent="-239994" algn="l" defTabSz="1219170" rtl="0" eaLnBrk="1" latinLnBrk="0" hangingPunct="1">
              <a:lnSpc>
                <a:spcPct val="100000"/>
              </a:lnSpc>
              <a:spcBef>
                <a:spcPts val="533"/>
              </a:spcBef>
              <a:spcAft>
                <a:spcPts val="533"/>
              </a:spcAft>
              <a:buFont typeface="Verdana" panose="020B0604030504040204" pitchFamily="34" charset="0"/>
              <a:buChar char="&gt;"/>
              <a:defRPr sz="1867" kern="1200">
                <a:solidFill>
                  <a:schemeClr val="tx2"/>
                </a:solidFill>
                <a:latin typeface="+mn-lt"/>
                <a:ea typeface="+mn-ea"/>
                <a:cs typeface="Arial" panose="020B0604020202020204" pitchFamily="34" charset="0"/>
              </a:defRPr>
            </a:lvl3pPr>
            <a:lvl4pPr marL="719982" indent="-239994" algn="l" defTabSz="1219170" rtl="0" eaLnBrk="1" latinLnBrk="0" hangingPunct="1">
              <a:lnSpc>
                <a:spcPct val="100000"/>
              </a:lnSpc>
              <a:spcBef>
                <a:spcPts val="533"/>
              </a:spcBef>
              <a:spcAft>
                <a:spcPts val="533"/>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959976" indent="-239994" algn="l" defTabSz="1219170" rtl="0" eaLnBrk="1" latinLnBrk="0" hangingPunct="1">
              <a:lnSpc>
                <a:spcPct val="100000"/>
              </a:lnSpc>
              <a:spcBef>
                <a:spcPts val="533"/>
              </a:spcBef>
              <a:spcAft>
                <a:spcPts val="533"/>
              </a:spcAft>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533"/>
              </a:spcBef>
              <a:spcAft>
                <a:spcPts val="533"/>
              </a:spcAft>
              <a:buClrTx/>
              <a:buSzTx/>
              <a:buFont typeface="Arial" panose="020B0604020202020204" pitchFamily="34" charset="0"/>
              <a:buNone/>
              <a:tabLst/>
              <a:defRPr/>
            </a:pPr>
            <a:r>
              <a:rPr lang="en-GB" sz="1400" cap="all" dirty="0">
                <a:solidFill>
                  <a:schemeClr val="bg1"/>
                </a:solidFill>
                <a:latin typeface="Arial" panose="020B0604020202020204"/>
              </a:rPr>
              <a:t>Practice Areas</a:t>
            </a:r>
            <a:endParaRPr kumimoji="0" lang="en-GB" sz="1400" b="1" i="0" u="none" strike="noStrike" kern="1200" cap="all" spc="0" normalizeH="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74" name="Text Placeholder 32">
            <a:extLst>
              <a:ext uri="{FF2B5EF4-FFF2-40B4-BE49-F238E27FC236}">
                <a16:creationId xmlns:a16="http://schemas.microsoft.com/office/drawing/2014/main" id="{F0B23E3B-C79F-FB7E-6033-E2968926E75D}"/>
              </a:ext>
            </a:extLst>
          </p:cNvPr>
          <p:cNvSpPr txBox="1">
            <a:spLocks/>
          </p:cNvSpPr>
          <p:nvPr/>
        </p:nvSpPr>
        <p:spPr>
          <a:xfrm>
            <a:off x="9765480" y="2518141"/>
            <a:ext cx="2113376" cy="194915"/>
          </a:xfrm>
          <a:prstGeom prst="rect">
            <a:avLst/>
          </a:prstGeom>
        </p:spPr>
        <p:txBody>
          <a:bodyPr vert="horz" lIns="0" tIns="0" rIns="0" bIns="0" rtlCol="0">
            <a:noAutofit/>
          </a:bodyPr>
          <a:lstStyle>
            <a:lvl1pPr marL="0" indent="0" algn="l" defTabSz="1219170" rtl="0" eaLnBrk="1" latinLnBrk="0" hangingPunct="1">
              <a:lnSpc>
                <a:spcPct val="100000"/>
              </a:lnSpc>
              <a:spcBef>
                <a:spcPts val="533"/>
              </a:spcBef>
              <a:spcAft>
                <a:spcPts val="533"/>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239994" indent="-239994" algn="l" defTabSz="1219170" rtl="0" eaLnBrk="1" latinLnBrk="0" hangingPunct="1">
              <a:lnSpc>
                <a:spcPct val="100000"/>
              </a:lnSpc>
              <a:spcBef>
                <a:spcPts val="533"/>
              </a:spcBef>
              <a:spcAft>
                <a:spcPts val="533"/>
              </a:spcAft>
              <a:buClr>
                <a:schemeClr val="accent1"/>
              </a:buClr>
              <a:buFont typeface="Verdana" panose="020B0604030504040204" pitchFamily="34" charset="0"/>
              <a:buChar char="&gt;"/>
              <a:defRPr sz="2133" kern="1200">
                <a:solidFill>
                  <a:schemeClr val="tx2"/>
                </a:solidFill>
                <a:latin typeface="+mn-lt"/>
                <a:ea typeface="+mn-ea"/>
                <a:cs typeface="Arial" panose="020B0604020202020204" pitchFamily="34" charset="0"/>
              </a:defRPr>
            </a:lvl2pPr>
            <a:lvl3pPr marL="479988" indent="-239994" algn="l" defTabSz="1219170" rtl="0" eaLnBrk="1" latinLnBrk="0" hangingPunct="1">
              <a:lnSpc>
                <a:spcPct val="100000"/>
              </a:lnSpc>
              <a:spcBef>
                <a:spcPts val="533"/>
              </a:spcBef>
              <a:spcAft>
                <a:spcPts val="533"/>
              </a:spcAft>
              <a:buFont typeface="Verdana" panose="020B0604030504040204" pitchFamily="34" charset="0"/>
              <a:buChar char="&gt;"/>
              <a:defRPr sz="1867" kern="1200">
                <a:solidFill>
                  <a:schemeClr val="tx2"/>
                </a:solidFill>
                <a:latin typeface="+mn-lt"/>
                <a:ea typeface="+mn-ea"/>
                <a:cs typeface="Arial" panose="020B0604020202020204" pitchFamily="34" charset="0"/>
              </a:defRPr>
            </a:lvl3pPr>
            <a:lvl4pPr marL="719982" indent="-239994" algn="l" defTabSz="1219170" rtl="0" eaLnBrk="1" latinLnBrk="0" hangingPunct="1">
              <a:lnSpc>
                <a:spcPct val="100000"/>
              </a:lnSpc>
              <a:spcBef>
                <a:spcPts val="533"/>
              </a:spcBef>
              <a:spcAft>
                <a:spcPts val="533"/>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959976" indent="-239994" algn="l" defTabSz="1219170" rtl="0" eaLnBrk="1" latinLnBrk="0" hangingPunct="1">
              <a:lnSpc>
                <a:spcPct val="100000"/>
              </a:lnSpc>
              <a:spcBef>
                <a:spcPts val="533"/>
              </a:spcBef>
              <a:spcAft>
                <a:spcPts val="533"/>
              </a:spcAft>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533"/>
              </a:spcBef>
              <a:spcAft>
                <a:spcPts val="533"/>
              </a:spcAft>
              <a:buClrTx/>
              <a:buSzTx/>
              <a:buFont typeface="Arial" panose="020B0604020202020204" pitchFamily="34" charset="0"/>
              <a:buNone/>
              <a:tabLst/>
              <a:defRPr/>
            </a:pPr>
            <a:r>
              <a:rPr lang="en-GB" sz="1400" cap="all" dirty="0">
                <a:solidFill>
                  <a:schemeClr val="bg1"/>
                </a:solidFill>
                <a:latin typeface="Arial" panose="020B0604020202020204"/>
              </a:rPr>
              <a:t>Industry Experience</a:t>
            </a:r>
            <a:endParaRPr kumimoji="0" lang="en-GB" sz="1400" b="1" i="0" u="none" strike="noStrike" kern="1200" cap="all" spc="0" normalizeH="0" noProof="0" dirty="0">
              <a:ln>
                <a:noFill/>
              </a:ln>
              <a:solidFill>
                <a:schemeClr val="bg1"/>
              </a:solidFill>
              <a:effectLst/>
              <a:uLnTx/>
              <a:uFillTx/>
              <a:latin typeface="Arial" panose="020B0604020202020204"/>
              <a:ea typeface="+mn-ea"/>
              <a:cs typeface="Arial" panose="020B0604020202020204" pitchFamily="34" charset="0"/>
            </a:endParaRPr>
          </a:p>
        </p:txBody>
      </p:sp>
      <p:grpSp>
        <p:nvGrpSpPr>
          <p:cNvPr id="27" name="Group 26">
            <a:extLst>
              <a:ext uri="{FF2B5EF4-FFF2-40B4-BE49-F238E27FC236}">
                <a16:creationId xmlns:a16="http://schemas.microsoft.com/office/drawing/2014/main" id="{2A17FFE9-4707-EB52-891B-09B2256BA69D}"/>
              </a:ext>
            </a:extLst>
          </p:cNvPr>
          <p:cNvGrpSpPr>
            <a:grpSpLocks noChangeAspect="1"/>
          </p:cNvGrpSpPr>
          <p:nvPr/>
        </p:nvGrpSpPr>
        <p:grpSpPr>
          <a:xfrm>
            <a:off x="10822168" y="6176289"/>
            <a:ext cx="847112" cy="360000"/>
            <a:chOff x="6865266" y="5386397"/>
            <a:chExt cx="1719256" cy="730638"/>
          </a:xfrm>
          <a:solidFill>
            <a:schemeClr val="tx2"/>
          </a:solidFill>
        </p:grpSpPr>
        <p:sp>
          <p:nvSpPr>
            <p:cNvPr id="28" name="Free-form: Shape 8">
              <a:extLst>
                <a:ext uri="{FF2B5EF4-FFF2-40B4-BE49-F238E27FC236}">
                  <a16:creationId xmlns:a16="http://schemas.microsoft.com/office/drawing/2014/main" id="{054EA713-8D72-CD9B-C351-89A3C34778A6}"/>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41" name="Free-form: Shape 9">
              <a:extLst>
                <a:ext uri="{FF2B5EF4-FFF2-40B4-BE49-F238E27FC236}">
                  <a16:creationId xmlns:a16="http://schemas.microsoft.com/office/drawing/2014/main" id="{B7721E3D-3FDF-6649-5FE9-BF0D0E216FA6}"/>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44" name="Free-form: Shape 10">
              <a:extLst>
                <a:ext uri="{FF2B5EF4-FFF2-40B4-BE49-F238E27FC236}">
                  <a16:creationId xmlns:a16="http://schemas.microsoft.com/office/drawing/2014/main" id="{3B8EB0F9-B848-478E-30FA-D2B7B24E139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45" name="Free-form: Shape 11">
              <a:extLst>
                <a:ext uri="{FF2B5EF4-FFF2-40B4-BE49-F238E27FC236}">
                  <a16:creationId xmlns:a16="http://schemas.microsoft.com/office/drawing/2014/main" id="{B547E27C-B230-36CC-D3F2-1FEEF9FC7E31}"/>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46" name="Free-form: Shape 12">
              <a:extLst>
                <a:ext uri="{FF2B5EF4-FFF2-40B4-BE49-F238E27FC236}">
                  <a16:creationId xmlns:a16="http://schemas.microsoft.com/office/drawing/2014/main" id="{D958CB63-E648-9744-5BF0-14C1B744EB32}"/>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47" name="Free-form: Shape 13">
              <a:extLst>
                <a:ext uri="{FF2B5EF4-FFF2-40B4-BE49-F238E27FC236}">
                  <a16:creationId xmlns:a16="http://schemas.microsoft.com/office/drawing/2014/main" id="{98C7DC01-06D3-8FC3-2A22-F166170CD900}"/>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48" name="Graphic 14">
              <a:extLst>
                <a:ext uri="{FF2B5EF4-FFF2-40B4-BE49-F238E27FC236}">
                  <a16:creationId xmlns:a16="http://schemas.microsoft.com/office/drawing/2014/main" id="{743B8A31-DFB5-62F0-0936-49A28BE2D2BF}"/>
                </a:ext>
              </a:extLst>
            </p:cNvPr>
            <p:cNvGrpSpPr/>
            <p:nvPr/>
          </p:nvGrpSpPr>
          <p:grpSpPr>
            <a:xfrm>
              <a:off x="7072219" y="6034849"/>
              <a:ext cx="170438" cy="82067"/>
              <a:chOff x="7072219" y="6034849"/>
              <a:chExt cx="170438" cy="82067"/>
            </a:xfrm>
            <a:grpFill/>
          </p:grpSpPr>
          <p:sp>
            <p:nvSpPr>
              <p:cNvPr id="70" name="Free-form: Shape 31">
                <a:extLst>
                  <a:ext uri="{FF2B5EF4-FFF2-40B4-BE49-F238E27FC236}">
                    <a16:creationId xmlns:a16="http://schemas.microsoft.com/office/drawing/2014/main" id="{549E6EAE-0B06-467F-ADFE-54DB35C2680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72" name="Free-form: Shape 32">
                <a:extLst>
                  <a:ext uri="{FF2B5EF4-FFF2-40B4-BE49-F238E27FC236}">
                    <a16:creationId xmlns:a16="http://schemas.microsoft.com/office/drawing/2014/main" id="{3EDA718F-0EB3-380A-C5A5-6781C1E40734}"/>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49" name="Free-form: Shape 15">
              <a:extLst>
                <a:ext uri="{FF2B5EF4-FFF2-40B4-BE49-F238E27FC236}">
                  <a16:creationId xmlns:a16="http://schemas.microsoft.com/office/drawing/2014/main" id="{1871A8C5-8FE7-D12D-42CA-4DDED816ABDA}"/>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50" name="Free-form: Shape 16">
              <a:extLst>
                <a:ext uri="{FF2B5EF4-FFF2-40B4-BE49-F238E27FC236}">
                  <a16:creationId xmlns:a16="http://schemas.microsoft.com/office/drawing/2014/main" id="{F56C3C68-2E60-5AEA-FC88-5D27DF0E3A7F}"/>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51" name="Free-form: Shape 17">
              <a:extLst>
                <a:ext uri="{FF2B5EF4-FFF2-40B4-BE49-F238E27FC236}">
                  <a16:creationId xmlns:a16="http://schemas.microsoft.com/office/drawing/2014/main" id="{F6E40E75-9045-E21E-2737-A098B790C646}"/>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52" name="Free-form: Shape 18">
              <a:extLst>
                <a:ext uri="{FF2B5EF4-FFF2-40B4-BE49-F238E27FC236}">
                  <a16:creationId xmlns:a16="http://schemas.microsoft.com/office/drawing/2014/main" id="{4BE57989-EDB7-E480-1479-92DC5271573B}"/>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53" name="Free-form: Shape 19">
              <a:extLst>
                <a:ext uri="{FF2B5EF4-FFF2-40B4-BE49-F238E27FC236}">
                  <a16:creationId xmlns:a16="http://schemas.microsoft.com/office/drawing/2014/main" id="{11CB96AB-62E2-4511-B10F-E8C75582D4CA}"/>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57" name="Free-form: Shape 20">
              <a:extLst>
                <a:ext uri="{FF2B5EF4-FFF2-40B4-BE49-F238E27FC236}">
                  <a16:creationId xmlns:a16="http://schemas.microsoft.com/office/drawing/2014/main" id="{6F317A80-7007-DCF7-6F3C-3F456CA4095C}"/>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58" name="Free-form: Shape 21">
              <a:extLst>
                <a:ext uri="{FF2B5EF4-FFF2-40B4-BE49-F238E27FC236}">
                  <a16:creationId xmlns:a16="http://schemas.microsoft.com/office/drawing/2014/main" id="{89C06905-87BD-C90D-24B0-CE5CFAC70402}"/>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59" name="Free-form: Shape 22">
              <a:extLst>
                <a:ext uri="{FF2B5EF4-FFF2-40B4-BE49-F238E27FC236}">
                  <a16:creationId xmlns:a16="http://schemas.microsoft.com/office/drawing/2014/main" id="{53FD5777-1E4D-0B64-FAE1-0B45186BA593}"/>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61" name="Free-form: Shape 23">
              <a:extLst>
                <a:ext uri="{FF2B5EF4-FFF2-40B4-BE49-F238E27FC236}">
                  <a16:creationId xmlns:a16="http://schemas.microsoft.com/office/drawing/2014/main" id="{5ED614E3-6E9E-6846-6630-7026236B097D}"/>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62" name="Free-form: Shape 24">
              <a:extLst>
                <a:ext uri="{FF2B5EF4-FFF2-40B4-BE49-F238E27FC236}">
                  <a16:creationId xmlns:a16="http://schemas.microsoft.com/office/drawing/2014/main" id="{10F21E3C-A254-4E65-1BAD-29FB5A7E534A}"/>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63" name="Free-form: Shape 25">
              <a:extLst>
                <a:ext uri="{FF2B5EF4-FFF2-40B4-BE49-F238E27FC236}">
                  <a16:creationId xmlns:a16="http://schemas.microsoft.com/office/drawing/2014/main" id="{D573B510-24DA-7E38-B888-C3C03A04C053}"/>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64" name="Free-form: Shape 26">
              <a:extLst>
                <a:ext uri="{FF2B5EF4-FFF2-40B4-BE49-F238E27FC236}">
                  <a16:creationId xmlns:a16="http://schemas.microsoft.com/office/drawing/2014/main" id="{E76AF425-4C2B-E22F-9D1A-88A5F132BF93}"/>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65" name="Free-form: Shape 27">
              <a:extLst>
                <a:ext uri="{FF2B5EF4-FFF2-40B4-BE49-F238E27FC236}">
                  <a16:creationId xmlns:a16="http://schemas.microsoft.com/office/drawing/2014/main" id="{5365F403-9D82-BC02-3C0B-D55FD5EA0E75}"/>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66" name="Free-form: Shape 28">
              <a:extLst>
                <a:ext uri="{FF2B5EF4-FFF2-40B4-BE49-F238E27FC236}">
                  <a16:creationId xmlns:a16="http://schemas.microsoft.com/office/drawing/2014/main" id="{1AD78F4C-0554-2C07-FD3A-6D00C0A3183D}"/>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67" name="Free-form: Shape 29">
              <a:extLst>
                <a:ext uri="{FF2B5EF4-FFF2-40B4-BE49-F238E27FC236}">
                  <a16:creationId xmlns:a16="http://schemas.microsoft.com/office/drawing/2014/main" id="{30E7AB67-18F2-20A3-0BF1-2C26C1171F6E}"/>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69" name="Free-form: Shape 30">
              <a:extLst>
                <a:ext uri="{FF2B5EF4-FFF2-40B4-BE49-F238E27FC236}">
                  <a16:creationId xmlns:a16="http://schemas.microsoft.com/office/drawing/2014/main" id="{2AA61458-D5C0-386B-607D-89103B294FF3}"/>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Tree>
    <p:extLst>
      <p:ext uri="{BB962C8B-B14F-4D97-AF65-F5344CB8AC3E}">
        <p14:creationId xmlns:p14="http://schemas.microsoft.com/office/powerpoint/2010/main" val="71537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53" presetClass="entr" presetSubtype="16"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53" presetClass="entr" presetSubtype="16" fill="hold" nodeType="withEffect">
                                  <p:stCondLst>
                                    <p:cond delay="75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2" presetClass="entr" presetSubtype="8" decel="100000" fill="hold" nodeType="withEffect">
                                  <p:stCondLst>
                                    <p:cond delay="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0-#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1000"/>
                                  </p:stCondLst>
                                  <p:childTnLst>
                                    <p:set>
                                      <p:cBhvr>
                                        <p:cTn id="33" dur="1" fill="hold">
                                          <p:stCondLst>
                                            <p:cond delay="0"/>
                                          </p:stCondLst>
                                        </p:cTn>
                                        <p:tgtEl>
                                          <p:spTgt spid="71"/>
                                        </p:tgtEl>
                                        <p:attrNameLst>
                                          <p:attrName>style.visibility</p:attrName>
                                        </p:attrNameLst>
                                      </p:cBhvr>
                                      <p:to>
                                        <p:strVal val="visible"/>
                                      </p:to>
                                    </p:set>
                                    <p:anim calcmode="lin" valueType="num">
                                      <p:cBhvr additive="base">
                                        <p:cTn id="34" dur="750" fill="hold"/>
                                        <p:tgtEl>
                                          <p:spTgt spid="71"/>
                                        </p:tgtEl>
                                        <p:attrNameLst>
                                          <p:attrName>ppt_x</p:attrName>
                                        </p:attrNameLst>
                                      </p:cBhvr>
                                      <p:tavLst>
                                        <p:tav tm="0">
                                          <p:val>
                                            <p:strVal val="1+#ppt_w/2"/>
                                          </p:val>
                                        </p:tav>
                                        <p:tav tm="100000">
                                          <p:val>
                                            <p:strVal val="#ppt_x"/>
                                          </p:val>
                                        </p:tav>
                                      </p:tavLst>
                                    </p:anim>
                                    <p:anim calcmode="lin" valueType="num">
                                      <p:cBhvr additive="base">
                                        <p:cTn id="35" dur="750" fill="hold"/>
                                        <p:tgtEl>
                                          <p:spTgt spid="71"/>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1500"/>
                                  </p:stCondLst>
                                  <p:childTnLst>
                                    <p:set>
                                      <p:cBhvr>
                                        <p:cTn id="37" dur="1" fill="hold">
                                          <p:stCondLst>
                                            <p:cond delay="0"/>
                                          </p:stCondLst>
                                        </p:cTn>
                                        <p:tgtEl>
                                          <p:spTgt spid="73"/>
                                        </p:tgtEl>
                                        <p:attrNameLst>
                                          <p:attrName>style.visibility</p:attrName>
                                        </p:attrNameLst>
                                      </p:cBhvr>
                                      <p:to>
                                        <p:strVal val="visible"/>
                                      </p:to>
                                    </p:set>
                                    <p:anim calcmode="lin" valueType="num">
                                      <p:cBhvr additive="base">
                                        <p:cTn id="38" dur="750" fill="hold"/>
                                        <p:tgtEl>
                                          <p:spTgt spid="73"/>
                                        </p:tgtEl>
                                        <p:attrNameLst>
                                          <p:attrName>ppt_x</p:attrName>
                                        </p:attrNameLst>
                                      </p:cBhvr>
                                      <p:tavLst>
                                        <p:tav tm="0">
                                          <p:val>
                                            <p:strVal val="1+#ppt_w/2"/>
                                          </p:val>
                                        </p:tav>
                                        <p:tav tm="100000">
                                          <p:val>
                                            <p:strVal val="#ppt_x"/>
                                          </p:val>
                                        </p:tav>
                                      </p:tavLst>
                                    </p:anim>
                                    <p:anim calcmode="lin" valueType="num">
                                      <p:cBhvr additive="base">
                                        <p:cTn id="39" dur="750" fill="hold"/>
                                        <p:tgtEl>
                                          <p:spTgt spid="73"/>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150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750" fill="hold"/>
                                        <p:tgtEl>
                                          <p:spTgt spid="42"/>
                                        </p:tgtEl>
                                        <p:attrNameLst>
                                          <p:attrName>ppt_x</p:attrName>
                                        </p:attrNameLst>
                                      </p:cBhvr>
                                      <p:tavLst>
                                        <p:tav tm="0">
                                          <p:val>
                                            <p:strVal val="1+#ppt_w/2"/>
                                          </p:val>
                                        </p:tav>
                                        <p:tav tm="100000">
                                          <p:val>
                                            <p:strVal val="#ppt_x"/>
                                          </p:val>
                                        </p:tav>
                                      </p:tavLst>
                                    </p:anim>
                                    <p:anim calcmode="lin" valueType="num">
                                      <p:cBhvr additive="base">
                                        <p:cTn id="43" dur="750" fill="hold"/>
                                        <p:tgtEl>
                                          <p:spTgt spid="42"/>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1750"/>
                                  </p:stCondLst>
                                  <p:childTnLst>
                                    <p:set>
                                      <p:cBhvr>
                                        <p:cTn id="45" dur="1" fill="hold">
                                          <p:stCondLst>
                                            <p:cond delay="0"/>
                                          </p:stCondLst>
                                        </p:cTn>
                                        <p:tgtEl>
                                          <p:spTgt spid="74"/>
                                        </p:tgtEl>
                                        <p:attrNameLst>
                                          <p:attrName>style.visibility</p:attrName>
                                        </p:attrNameLst>
                                      </p:cBhvr>
                                      <p:to>
                                        <p:strVal val="visible"/>
                                      </p:to>
                                    </p:set>
                                    <p:anim calcmode="lin" valueType="num">
                                      <p:cBhvr additive="base">
                                        <p:cTn id="46" dur="750" fill="hold"/>
                                        <p:tgtEl>
                                          <p:spTgt spid="74"/>
                                        </p:tgtEl>
                                        <p:attrNameLst>
                                          <p:attrName>ppt_x</p:attrName>
                                        </p:attrNameLst>
                                      </p:cBhvr>
                                      <p:tavLst>
                                        <p:tav tm="0">
                                          <p:val>
                                            <p:strVal val="1+#ppt_w/2"/>
                                          </p:val>
                                        </p:tav>
                                        <p:tav tm="100000">
                                          <p:val>
                                            <p:strVal val="#ppt_x"/>
                                          </p:val>
                                        </p:tav>
                                      </p:tavLst>
                                    </p:anim>
                                    <p:anim calcmode="lin" valueType="num">
                                      <p:cBhvr additive="base">
                                        <p:cTn id="47" dur="750" fill="hold"/>
                                        <p:tgtEl>
                                          <p:spTgt spid="74"/>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17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200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750" fill="hold"/>
                                        <p:tgtEl>
                                          <p:spTgt spid="60"/>
                                        </p:tgtEl>
                                        <p:attrNameLst>
                                          <p:attrName>ppt_x</p:attrName>
                                        </p:attrNameLst>
                                      </p:cBhvr>
                                      <p:tavLst>
                                        <p:tav tm="0">
                                          <p:val>
                                            <p:strVal val="0-#ppt_w/2"/>
                                          </p:val>
                                        </p:tav>
                                        <p:tav tm="100000">
                                          <p:val>
                                            <p:strVal val="#ppt_x"/>
                                          </p:val>
                                        </p:tav>
                                      </p:tavLst>
                                    </p:anim>
                                    <p:anim calcmode="lin" valueType="num">
                                      <p:cBhvr additive="base">
                                        <p:cTn id="55" dur="750" fill="hold"/>
                                        <p:tgtEl>
                                          <p:spTgt spid="60"/>
                                        </p:tgtEl>
                                        <p:attrNameLst>
                                          <p:attrName>ppt_y</p:attrName>
                                        </p:attrNameLst>
                                      </p:cBhvr>
                                      <p:tavLst>
                                        <p:tav tm="0">
                                          <p:val>
                                            <p:strVal val="#ppt_y"/>
                                          </p:val>
                                        </p:tav>
                                        <p:tav tm="100000">
                                          <p:val>
                                            <p:strVal val="#ppt_y"/>
                                          </p:val>
                                        </p:tav>
                                      </p:tavLst>
                                    </p:anim>
                                  </p:childTnLst>
                                </p:cTn>
                              </p:par>
                              <p:par>
                                <p:cTn id="56" presetID="2" presetClass="entr" presetSubtype="8" decel="100000" fill="hold" grpId="0" nodeType="withEffect">
                                  <p:stCondLst>
                                    <p:cond delay="200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750" fill="hold"/>
                                        <p:tgtEl>
                                          <p:spTgt spid="18"/>
                                        </p:tgtEl>
                                        <p:attrNameLst>
                                          <p:attrName>ppt_x</p:attrName>
                                        </p:attrNameLst>
                                      </p:cBhvr>
                                      <p:tavLst>
                                        <p:tav tm="0">
                                          <p:val>
                                            <p:strVal val="0-#ppt_w/2"/>
                                          </p:val>
                                        </p:tav>
                                        <p:tav tm="100000">
                                          <p:val>
                                            <p:strVal val="#ppt_x"/>
                                          </p:val>
                                        </p:tav>
                                      </p:tavLst>
                                    </p:anim>
                                    <p:anim calcmode="lin" valueType="num">
                                      <p:cBhvr additive="base">
                                        <p:cTn id="59" dur="750" fill="hold"/>
                                        <p:tgtEl>
                                          <p:spTgt spid="18"/>
                                        </p:tgtEl>
                                        <p:attrNameLst>
                                          <p:attrName>ppt_y</p:attrName>
                                        </p:attrNameLst>
                                      </p:cBhvr>
                                      <p:tavLst>
                                        <p:tav tm="0">
                                          <p:val>
                                            <p:strVal val="#ppt_y"/>
                                          </p:val>
                                        </p:tav>
                                        <p:tav tm="100000">
                                          <p:val>
                                            <p:strVal val="#ppt_y"/>
                                          </p:val>
                                        </p:tav>
                                      </p:tavLst>
                                    </p:anim>
                                  </p:childTnLst>
                                </p:cTn>
                              </p:par>
                              <p:par>
                                <p:cTn id="60" presetID="2" presetClass="entr" presetSubtype="8" decel="100000" fill="hold" grpId="0" nodeType="withEffect">
                                  <p:stCondLst>
                                    <p:cond delay="200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750" fill="hold"/>
                                        <p:tgtEl>
                                          <p:spTgt spid="16"/>
                                        </p:tgtEl>
                                        <p:attrNameLst>
                                          <p:attrName>ppt_x</p:attrName>
                                        </p:attrNameLst>
                                      </p:cBhvr>
                                      <p:tavLst>
                                        <p:tav tm="0">
                                          <p:val>
                                            <p:strVal val="0-#ppt_w/2"/>
                                          </p:val>
                                        </p:tav>
                                        <p:tav tm="100000">
                                          <p:val>
                                            <p:strVal val="#ppt_x"/>
                                          </p:val>
                                        </p:tav>
                                      </p:tavLst>
                                    </p:anim>
                                    <p:anim calcmode="lin" valueType="num">
                                      <p:cBhvr additive="base">
                                        <p:cTn id="63" dur="750" fill="hold"/>
                                        <p:tgtEl>
                                          <p:spTgt spid="16"/>
                                        </p:tgtEl>
                                        <p:attrNameLst>
                                          <p:attrName>ppt_y</p:attrName>
                                        </p:attrNameLst>
                                      </p:cBhvr>
                                      <p:tavLst>
                                        <p:tav tm="0">
                                          <p:val>
                                            <p:strVal val="#ppt_y"/>
                                          </p:val>
                                        </p:tav>
                                        <p:tav tm="100000">
                                          <p:val>
                                            <p:strVal val="#ppt_y"/>
                                          </p:val>
                                        </p:tav>
                                      </p:tavLst>
                                    </p:anim>
                                  </p:childTnLst>
                                </p:cTn>
                              </p:par>
                              <p:par>
                                <p:cTn id="64" presetID="2" presetClass="entr" presetSubtype="8" decel="100000" fill="hold" grpId="0" nodeType="withEffect">
                                  <p:stCondLst>
                                    <p:cond delay="2250"/>
                                  </p:stCondLst>
                                  <p:childTnLst>
                                    <p:set>
                                      <p:cBhvr>
                                        <p:cTn id="65" dur="1" fill="hold">
                                          <p:stCondLst>
                                            <p:cond delay="0"/>
                                          </p:stCondLst>
                                        </p:cTn>
                                        <p:tgtEl>
                                          <p:spTgt spid="68"/>
                                        </p:tgtEl>
                                        <p:attrNameLst>
                                          <p:attrName>style.visibility</p:attrName>
                                        </p:attrNameLst>
                                      </p:cBhvr>
                                      <p:to>
                                        <p:strVal val="visible"/>
                                      </p:to>
                                    </p:set>
                                    <p:anim calcmode="lin" valueType="num">
                                      <p:cBhvr additive="base">
                                        <p:cTn id="66" dur="750" fill="hold"/>
                                        <p:tgtEl>
                                          <p:spTgt spid="68"/>
                                        </p:tgtEl>
                                        <p:attrNameLst>
                                          <p:attrName>ppt_x</p:attrName>
                                        </p:attrNameLst>
                                      </p:cBhvr>
                                      <p:tavLst>
                                        <p:tav tm="0">
                                          <p:val>
                                            <p:strVal val="0-#ppt_w/2"/>
                                          </p:val>
                                        </p:tav>
                                        <p:tav tm="100000">
                                          <p:val>
                                            <p:strVal val="#ppt_x"/>
                                          </p:val>
                                        </p:tav>
                                      </p:tavLst>
                                    </p:anim>
                                    <p:anim calcmode="lin" valueType="num">
                                      <p:cBhvr additive="base">
                                        <p:cTn id="67" dur="750" fill="hold"/>
                                        <p:tgtEl>
                                          <p:spTgt spid="68"/>
                                        </p:tgtEl>
                                        <p:attrNameLst>
                                          <p:attrName>ppt_y</p:attrName>
                                        </p:attrNameLst>
                                      </p:cBhvr>
                                      <p:tavLst>
                                        <p:tav tm="0">
                                          <p:val>
                                            <p:strVal val="#ppt_y"/>
                                          </p:val>
                                        </p:tav>
                                        <p:tav tm="100000">
                                          <p:val>
                                            <p:strVal val="#ppt_y"/>
                                          </p:val>
                                        </p:tav>
                                      </p:tavLst>
                                    </p:anim>
                                  </p:childTnLst>
                                </p:cTn>
                              </p:par>
                              <p:par>
                                <p:cTn id="68" presetID="2" presetClass="entr" presetSubtype="8" decel="100000" fill="hold" grpId="0" nodeType="withEffect">
                                  <p:stCondLst>
                                    <p:cond delay="2250"/>
                                  </p:stCondLst>
                                  <p:childTnLst>
                                    <p:set>
                                      <p:cBhvr>
                                        <p:cTn id="69" dur="1" fill="hold">
                                          <p:stCondLst>
                                            <p:cond delay="0"/>
                                          </p:stCondLst>
                                        </p:cTn>
                                        <p:tgtEl>
                                          <p:spTgt spid="56"/>
                                        </p:tgtEl>
                                        <p:attrNameLst>
                                          <p:attrName>style.visibility</p:attrName>
                                        </p:attrNameLst>
                                      </p:cBhvr>
                                      <p:to>
                                        <p:strVal val="visible"/>
                                      </p:to>
                                    </p:set>
                                    <p:anim calcmode="lin" valueType="num">
                                      <p:cBhvr additive="base">
                                        <p:cTn id="70" dur="750" fill="hold"/>
                                        <p:tgtEl>
                                          <p:spTgt spid="56"/>
                                        </p:tgtEl>
                                        <p:attrNameLst>
                                          <p:attrName>ppt_x</p:attrName>
                                        </p:attrNameLst>
                                      </p:cBhvr>
                                      <p:tavLst>
                                        <p:tav tm="0">
                                          <p:val>
                                            <p:strVal val="0-#ppt_w/2"/>
                                          </p:val>
                                        </p:tav>
                                        <p:tav tm="100000">
                                          <p:val>
                                            <p:strVal val="#ppt_x"/>
                                          </p:val>
                                        </p:tav>
                                      </p:tavLst>
                                    </p:anim>
                                    <p:anim calcmode="lin" valueType="num">
                                      <p:cBhvr additive="base">
                                        <p:cTn id="71" dur="750" fill="hold"/>
                                        <p:tgtEl>
                                          <p:spTgt spid="56"/>
                                        </p:tgtEl>
                                        <p:attrNameLst>
                                          <p:attrName>ppt_y</p:attrName>
                                        </p:attrNameLst>
                                      </p:cBhvr>
                                      <p:tavLst>
                                        <p:tav tm="0">
                                          <p:val>
                                            <p:strVal val="#ppt_y"/>
                                          </p:val>
                                        </p:tav>
                                        <p:tav tm="100000">
                                          <p:val>
                                            <p:strVal val="#ppt_y"/>
                                          </p:val>
                                        </p:tav>
                                      </p:tavLst>
                                    </p:anim>
                                  </p:childTnLst>
                                </p:cTn>
                              </p:par>
                              <p:par>
                                <p:cTn id="72" presetID="2" presetClass="entr" presetSubtype="8" decel="100000" fill="hold" grpId="0" nodeType="withEffect">
                                  <p:stCondLst>
                                    <p:cond delay="2250"/>
                                  </p:stCondLst>
                                  <p:childTnLst>
                                    <p:set>
                                      <p:cBhvr>
                                        <p:cTn id="73" dur="1" fill="hold">
                                          <p:stCondLst>
                                            <p:cond delay="0"/>
                                          </p:stCondLst>
                                        </p:cTn>
                                        <p:tgtEl>
                                          <p:spTgt spid="55"/>
                                        </p:tgtEl>
                                        <p:attrNameLst>
                                          <p:attrName>style.visibility</p:attrName>
                                        </p:attrNameLst>
                                      </p:cBhvr>
                                      <p:to>
                                        <p:strVal val="visible"/>
                                      </p:to>
                                    </p:set>
                                    <p:anim calcmode="lin" valueType="num">
                                      <p:cBhvr additive="base">
                                        <p:cTn id="74" dur="750" fill="hold"/>
                                        <p:tgtEl>
                                          <p:spTgt spid="55"/>
                                        </p:tgtEl>
                                        <p:attrNameLst>
                                          <p:attrName>ppt_x</p:attrName>
                                        </p:attrNameLst>
                                      </p:cBhvr>
                                      <p:tavLst>
                                        <p:tav tm="0">
                                          <p:val>
                                            <p:strVal val="0-#ppt_w/2"/>
                                          </p:val>
                                        </p:tav>
                                        <p:tav tm="100000">
                                          <p:val>
                                            <p:strVal val="#ppt_x"/>
                                          </p:val>
                                        </p:tav>
                                      </p:tavLst>
                                    </p:anim>
                                    <p:anim calcmode="lin" valueType="num">
                                      <p:cBhvr additive="base">
                                        <p:cTn id="75" dur="750" fill="hold"/>
                                        <p:tgtEl>
                                          <p:spTgt spid="55"/>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1+#ppt_w/2"/>
                                          </p:val>
                                        </p:tav>
                                        <p:tav tm="100000">
                                          <p:val>
                                            <p:strVal val="#ppt_x"/>
                                          </p:val>
                                        </p:tav>
                                      </p:tavLst>
                                    </p:anim>
                                    <p:anim calcmode="lin" valueType="num">
                                      <p:cBhvr additive="base">
                                        <p:cTn id="7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55" grpId="0"/>
      <p:bldP spid="56" grpId="0"/>
      <p:bldP spid="60" grpId="0" animBg="1"/>
      <p:bldP spid="16" grpId="0"/>
      <p:bldP spid="18" grpId="0"/>
      <p:bldP spid="5" grpId="0"/>
      <p:bldP spid="9" grpId="0"/>
      <p:bldP spid="11" grpId="0"/>
      <p:bldP spid="26" grpId="0"/>
      <p:bldP spid="42" grpId="0"/>
      <p:bldP spid="43" grpId="0"/>
      <p:bldP spid="71" grpId="0" animBg="1"/>
      <p:bldP spid="73" grpId="0"/>
      <p:bldP spid="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table&#10;&#10;Description automatically generated">
            <a:extLst>
              <a:ext uri="{FF2B5EF4-FFF2-40B4-BE49-F238E27FC236}">
                <a16:creationId xmlns:a16="http://schemas.microsoft.com/office/drawing/2014/main" id="{8006C581-333B-ADBD-791D-DD53CBFA096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1768" r="21987" b="107"/>
          <a:stretch/>
        </p:blipFill>
        <p:spPr>
          <a:xfrm>
            <a:off x="0" y="-10076"/>
            <a:ext cx="12192000" cy="6868075"/>
          </a:xfrm>
          <a:prstGeom prst="rect">
            <a:avLst/>
          </a:prstGeom>
        </p:spPr>
      </p:pic>
      <p:sp>
        <p:nvSpPr>
          <p:cNvPr id="6" name="Rectangle 5">
            <a:extLst>
              <a:ext uri="{FF2B5EF4-FFF2-40B4-BE49-F238E27FC236}">
                <a16:creationId xmlns:a16="http://schemas.microsoft.com/office/drawing/2014/main" id="{283FEA45-575A-F06E-E372-BD40B68FBF74}"/>
              </a:ext>
            </a:extLst>
          </p:cNvPr>
          <p:cNvSpPr/>
          <p:nvPr/>
        </p:nvSpPr>
        <p:spPr>
          <a:xfrm>
            <a:off x="0" y="-10076"/>
            <a:ext cx="12192000" cy="6868075"/>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97656F9-E69E-120B-2B62-FD901B5A5239}"/>
              </a:ext>
            </a:extLst>
          </p:cNvPr>
          <p:cNvSpPr txBox="1">
            <a:spLocks/>
          </p:cNvSpPr>
          <p:nvPr/>
        </p:nvSpPr>
        <p:spPr>
          <a:xfrm>
            <a:off x="557201" y="2962819"/>
            <a:ext cx="7522633" cy="498598"/>
          </a:xfrm>
          <a:prstGeom prst="rect">
            <a:avLst/>
          </a:prstGeom>
          <a:noFill/>
        </p:spPr>
        <p:txBody>
          <a:bodyPr wrap="square" lIns="0" tIns="0" rIns="0" bIns="0">
            <a:spAutoFit/>
          </a:bodyPr>
          <a:lstStyle>
            <a:defPPr>
              <a:defRPr lang="en-US"/>
            </a:defPPr>
            <a:lvl1pPr>
              <a:lnSpc>
                <a:spcPct val="90000"/>
              </a:lnSpc>
              <a:defRPr sz="3600" b="1">
                <a:solidFill>
                  <a:schemeClr val="tx2"/>
                </a:solidFill>
              </a:defRPr>
            </a:lvl1pPr>
          </a:lstStyle>
          <a:p>
            <a:r>
              <a:rPr lang="en-GB" dirty="0">
                <a:solidFill>
                  <a:schemeClr val="accent1"/>
                </a:solidFill>
              </a:rPr>
              <a:t>DISCLAIMER</a:t>
            </a:r>
          </a:p>
        </p:txBody>
      </p:sp>
      <p:sp>
        <p:nvSpPr>
          <p:cNvPr id="7" name="TextBox 6">
            <a:extLst>
              <a:ext uri="{FF2B5EF4-FFF2-40B4-BE49-F238E27FC236}">
                <a16:creationId xmlns:a16="http://schemas.microsoft.com/office/drawing/2014/main" id="{7E78347D-A490-BC5A-424D-94CEDE8401AE}"/>
              </a:ext>
            </a:extLst>
          </p:cNvPr>
          <p:cNvSpPr txBox="1"/>
          <p:nvPr/>
        </p:nvSpPr>
        <p:spPr>
          <a:xfrm>
            <a:off x="39189" y="3603291"/>
            <a:ext cx="6096000" cy="2123658"/>
          </a:xfrm>
          <a:prstGeom prst="rect">
            <a:avLst/>
          </a:prstGeom>
          <a:noFill/>
        </p:spPr>
        <p:txBody>
          <a:bodyPr wrap="square">
            <a:spAutoFit/>
          </a:bodyPr>
          <a:lstStyle/>
          <a:p>
            <a:pPr lvl="1"/>
            <a:r>
              <a:rPr lang="en-GB" sz="1200" dirty="0">
                <a:solidFill>
                  <a:schemeClr val="bg1"/>
                </a:solidFill>
              </a:rPr>
              <a:t>This presentation contains information that is confidential and proprietary to Matson, Driscoll &amp; Damico, LLP and may contain trade secrets.  It is intended to be strictly confidential and is to be used solely for discussion purposes. No part of this presentation may be disclosed to any third party or reproduced by  any means without the prior written consent of Matson, Driscoll &amp; Damico, LLP This presentation does not constitute work product, opinion or a deliverable.</a:t>
            </a:r>
          </a:p>
          <a:p>
            <a:pPr lvl="1"/>
            <a:r>
              <a:rPr lang="en-GB" sz="1200" dirty="0">
                <a:solidFill>
                  <a:schemeClr val="bg1"/>
                </a:solidFill>
              </a:rPr>
              <a:t>This presentation contains information in summary form and is therefore intended for general guidance only. It is not intended to be a substitute for detailed research or the  exercise of professional judgment. Matson, Driscoll &amp; Damico does not accept any responsibility for loss occasioned to any person acting or refraining from action as a result  of any material in this presentation.</a:t>
            </a:r>
          </a:p>
        </p:txBody>
      </p:sp>
      <p:sp>
        <p:nvSpPr>
          <p:cNvPr id="8" name="Text Placeholder 11">
            <a:extLst>
              <a:ext uri="{FF2B5EF4-FFF2-40B4-BE49-F238E27FC236}">
                <a16:creationId xmlns:a16="http://schemas.microsoft.com/office/drawing/2014/main" id="{8633FEA0-F4DA-0DA1-CC8D-2B192E46A6CF}"/>
              </a:ext>
            </a:extLst>
          </p:cNvPr>
          <p:cNvSpPr txBox="1">
            <a:spLocks/>
          </p:cNvSpPr>
          <p:nvPr/>
        </p:nvSpPr>
        <p:spPr>
          <a:xfrm>
            <a:off x="6673265" y="3691178"/>
            <a:ext cx="4190521" cy="209880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1200" dirty="0">
                <a:solidFill>
                  <a:schemeClr val="bg1"/>
                </a:solidFill>
              </a:rPr>
              <a:t>MDD Forensic Accountants refers to one or more</a:t>
            </a:r>
            <a:br>
              <a:rPr lang="en-GB" sz="1200" dirty="0">
                <a:solidFill>
                  <a:schemeClr val="bg1"/>
                </a:solidFill>
              </a:rPr>
            </a:br>
            <a:r>
              <a:rPr lang="en-GB" sz="1200" dirty="0">
                <a:solidFill>
                  <a:schemeClr val="bg1"/>
                </a:solidFill>
              </a:rPr>
              <a:t>of MDD International Limited, a UK private company limited by guarantee (“MDD-International”), its network of member  firms, and their related entities. MDD International and each of its member firms are legally separate and independent entities. MDD International does not itself engage in  the provision of services to clients.</a:t>
            </a:r>
            <a:br>
              <a:rPr lang="en-GB" sz="1100" dirty="0"/>
            </a:br>
            <a:endParaRPr lang="en-GB" sz="1100" dirty="0"/>
          </a:p>
          <a:p>
            <a:pPr marL="457200" lvl="1" indent="0">
              <a:buNone/>
            </a:pPr>
            <a:r>
              <a:rPr lang="en-GB" sz="800" dirty="0">
                <a:solidFill>
                  <a:schemeClr val="bg1"/>
                </a:solidFill>
                <a:cs typeface="Arial"/>
              </a:rPr>
              <a:t>© 2023 Matson, Driscoll &amp; Damico, LLP.</a:t>
            </a:r>
            <a:br>
              <a:rPr lang="en-GB" sz="800" dirty="0">
                <a:solidFill>
                  <a:schemeClr val="bg1"/>
                </a:solidFill>
              </a:rPr>
            </a:br>
            <a:r>
              <a:rPr lang="en-GB" sz="800" dirty="0">
                <a:solidFill>
                  <a:schemeClr val="bg1"/>
                </a:solidFill>
                <a:cs typeface="Arial"/>
              </a:rPr>
              <a:t>All rights reserved.</a:t>
            </a:r>
          </a:p>
        </p:txBody>
      </p:sp>
      <p:grpSp>
        <p:nvGrpSpPr>
          <p:cNvPr id="3" name="Group 2">
            <a:extLst>
              <a:ext uri="{FF2B5EF4-FFF2-40B4-BE49-F238E27FC236}">
                <a16:creationId xmlns:a16="http://schemas.microsoft.com/office/drawing/2014/main" id="{CFB19198-1664-CE4D-C25B-4CFCDA3EF42A}"/>
              </a:ext>
            </a:extLst>
          </p:cNvPr>
          <p:cNvGrpSpPr/>
          <p:nvPr/>
        </p:nvGrpSpPr>
        <p:grpSpPr>
          <a:xfrm>
            <a:off x="10518561" y="6115329"/>
            <a:ext cx="1019560" cy="433286"/>
            <a:chOff x="6865266" y="5386397"/>
            <a:chExt cx="1719256" cy="730638"/>
          </a:xfrm>
          <a:solidFill>
            <a:schemeClr val="bg1"/>
          </a:solidFill>
        </p:grpSpPr>
        <p:sp>
          <p:nvSpPr>
            <p:cNvPr id="4" name="Free-form: Shape 8">
              <a:extLst>
                <a:ext uri="{FF2B5EF4-FFF2-40B4-BE49-F238E27FC236}">
                  <a16:creationId xmlns:a16="http://schemas.microsoft.com/office/drawing/2014/main" id="{FCC1A419-0BED-9B9D-8FA6-B33E1821EF68}"/>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9" name="Free-form: Shape 9">
              <a:extLst>
                <a:ext uri="{FF2B5EF4-FFF2-40B4-BE49-F238E27FC236}">
                  <a16:creationId xmlns:a16="http://schemas.microsoft.com/office/drawing/2014/main" id="{C9403470-9052-10AB-F7D9-4D98B47AC071}"/>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10" name="Free-form: Shape 10">
              <a:extLst>
                <a:ext uri="{FF2B5EF4-FFF2-40B4-BE49-F238E27FC236}">
                  <a16:creationId xmlns:a16="http://schemas.microsoft.com/office/drawing/2014/main" id="{3DF1486A-A0C1-CFFD-2AEA-2C82C9C8AD61}"/>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11" name="Free-form: Shape 11">
              <a:extLst>
                <a:ext uri="{FF2B5EF4-FFF2-40B4-BE49-F238E27FC236}">
                  <a16:creationId xmlns:a16="http://schemas.microsoft.com/office/drawing/2014/main" id="{A6D7D92F-F71A-476C-0F0D-2F2E40721362}"/>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2" name="Free-form: Shape 12">
              <a:extLst>
                <a:ext uri="{FF2B5EF4-FFF2-40B4-BE49-F238E27FC236}">
                  <a16:creationId xmlns:a16="http://schemas.microsoft.com/office/drawing/2014/main" id="{D4355823-C3FB-25EA-93A5-4F05B8063E77}"/>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3" name="Free-form: Shape 13">
              <a:extLst>
                <a:ext uri="{FF2B5EF4-FFF2-40B4-BE49-F238E27FC236}">
                  <a16:creationId xmlns:a16="http://schemas.microsoft.com/office/drawing/2014/main" id="{4B992B94-F90E-1BED-7E9D-60B5E5F355DA}"/>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4" name="Graphic 14">
              <a:extLst>
                <a:ext uri="{FF2B5EF4-FFF2-40B4-BE49-F238E27FC236}">
                  <a16:creationId xmlns:a16="http://schemas.microsoft.com/office/drawing/2014/main" id="{8C849BD9-6D84-5180-7157-4530E37C122F}"/>
                </a:ext>
              </a:extLst>
            </p:cNvPr>
            <p:cNvGrpSpPr/>
            <p:nvPr/>
          </p:nvGrpSpPr>
          <p:grpSpPr>
            <a:xfrm>
              <a:off x="7072219" y="6034849"/>
              <a:ext cx="170438" cy="82067"/>
              <a:chOff x="7072219" y="6034849"/>
              <a:chExt cx="170438" cy="82067"/>
            </a:xfrm>
            <a:grpFill/>
          </p:grpSpPr>
          <p:sp>
            <p:nvSpPr>
              <p:cNvPr id="31" name="Free-form: Shape 31">
                <a:extLst>
                  <a:ext uri="{FF2B5EF4-FFF2-40B4-BE49-F238E27FC236}">
                    <a16:creationId xmlns:a16="http://schemas.microsoft.com/office/drawing/2014/main" id="{F18B1E7C-2C7F-F4D1-687B-72C68E843BF9}"/>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32" name="Free-form: Shape 32">
                <a:extLst>
                  <a:ext uri="{FF2B5EF4-FFF2-40B4-BE49-F238E27FC236}">
                    <a16:creationId xmlns:a16="http://schemas.microsoft.com/office/drawing/2014/main" id="{6B2A0012-1107-8CAF-247B-82D10388896C}"/>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5" name="Free-form: Shape 15">
              <a:extLst>
                <a:ext uri="{FF2B5EF4-FFF2-40B4-BE49-F238E27FC236}">
                  <a16:creationId xmlns:a16="http://schemas.microsoft.com/office/drawing/2014/main" id="{A6E3CCB5-AF9D-8136-3E3A-78922CE08224}"/>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6" name="Free-form: Shape 16">
              <a:extLst>
                <a:ext uri="{FF2B5EF4-FFF2-40B4-BE49-F238E27FC236}">
                  <a16:creationId xmlns:a16="http://schemas.microsoft.com/office/drawing/2014/main" id="{C6DE583F-35F2-DF6F-76F6-05F65BD81DD7}"/>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7" name="Free-form: Shape 17">
              <a:extLst>
                <a:ext uri="{FF2B5EF4-FFF2-40B4-BE49-F238E27FC236}">
                  <a16:creationId xmlns:a16="http://schemas.microsoft.com/office/drawing/2014/main" id="{44F5AFDF-C4B8-4CE4-DDC8-C13F151313BD}"/>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8" name="Free-form: Shape 18">
              <a:extLst>
                <a:ext uri="{FF2B5EF4-FFF2-40B4-BE49-F238E27FC236}">
                  <a16:creationId xmlns:a16="http://schemas.microsoft.com/office/drawing/2014/main" id="{61A1981D-BE0D-E01B-271B-6A5BD02DAC5E}"/>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9" name="Free-form: Shape 19">
              <a:extLst>
                <a:ext uri="{FF2B5EF4-FFF2-40B4-BE49-F238E27FC236}">
                  <a16:creationId xmlns:a16="http://schemas.microsoft.com/office/drawing/2014/main" id="{DFCD8A84-2890-DAB2-33F6-513F69988F82}"/>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0" name="Free-form: Shape 20">
              <a:extLst>
                <a:ext uri="{FF2B5EF4-FFF2-40B4-BE49-F238E27FC236}">
                  <a16:creationId xmlns:a16="http://schemas.microsoft.com/office/drawing/2014/main" id="{576741E1-EF40-78A2-768B-8E5E9EA5DAC7}"/>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1" name="Free-form: Shape 21">
              <a:extLst>
                <a:ext uri="{FF2B5EF4-FFF2-40B4-BE49-F238E27FC236}">
                  <a16:creationId xmlns:a16="http://schemas.microsoft.com/office/drawing/2014/main" id="{25C46DB9-E87F-0369-B828-0143FE76BE6F}"/>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2" name="Free-form: Shape 22">
              <a:extLst>
                <a:ext uri="{FF2B5EF4-FFF2-40B4-BE49-F238E27FC236}">
                  <a16:creationId xmlns:a16="http://schemas.microsoft.com/office/drawing/2014/main" id="{D2640BB1-B016-7A89-601C-809D3FA7E4D2}"/>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3" name="Free-form: Shape 23">
              <a:extLst>
                <a:ext uri="{FF2B5EF4-FFF2-40B4-BE49-F238E27FC236}">
                  <a16:creationId xmlns:a16="http://schemas.microsoft.com/office/drawing/2014/main" id="{7556B5B3-B687-5ABA-7E58-064E9824A4E6}"/>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4" name="Free-form: Shape 24">
              <a:extLst>
                <a:ext uri="{FF2B5EF4-FFF2-40B4-BE49-F238E27FC236}">
                  <a16:creationId xmlns:a16="http://schemas.microsoft.com/office/drawing/2014/main" id="{802C1F44-CF20-1DE2-7661-05307FD95FC7}"/>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5" name="Free-form: Shape 25">
              <a:extLst>
                <a:ext uri="{FF2B5EF4-FFF2-40B4-BE49-F238E27FC236}">
                  <a16:creationId xmlns:a16="http://schemas.microsoft.com/office/drawing/2014/main" id="{F803BF20-FD1E-ED38-D1D2-98A01DA9A692}"/>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6">
              <a:extLst>
                <a:ext uri="{FF2B5EF4-FFF2-40B4-BE49-F238E27FC236}">
                  <a16:creationId xmlns:a16="http://schemas.microsoft.com/office/drawing/2014/main" id="{E181165E-D152-349D-A70F-A90D8879572E}"/>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27">
              <a:extLst>
                <a:ext uri="{FF2B5EF4-FFF2-40B4-BE49-F238E27FC236}">
                  <a16:creationId xmlns:a16="http://schemas.microsoft.com/office/drawing/2014/main" id="{C44A47E4-2B11-C8E4-FC74-3599033E3F3E}"/>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8" name="Free-form: Shape 28">
              <a:extLst>
                <a:ext uri="{FF2B5EF4-FFF2-40B4-BE49-F238E27FC236}">
                  <a16:creationId xmlns:a16="http://schemas.microsoft.com/office/drawing/2014/main" id="{839E78E8-4424-71E1-1834-8CEFEC0CAA32}"/>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9" name="Free-form: Shape 29">
              <a:extLst>
                <a:ext uri="{FF2B5EF4-FFF2-40B4-BE49-F238E27FC236}">
                  <a16:creationId xmlns:a16="http://schemas.microsoft.com/office/drawing/2014/main" id="{1BDF966A-EE2F-E214-AEEC-6886FF5014D6}"/>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30" name="Free-form: Shape 30">
              <a:extLst>
                <a:ext uri="{FF2B5EF4-FFF2-40B4-BE49-F238E27FC236}">
                  <a16:creationId xmlns:a16="http://schemas.microsoft.com/office/drawing/2014/main" id="{044750C4-0C63-79B5-850F-EB9DC174CAD4}"/>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Tree>
    <p:extLst>
      <p:ext uri="{BB962C8B-B14F-4D97-AF65-F5344CB8AC3E}">
        <p14:creationId xmlns:p14="http://schemas.microsoft.com/office/powerpoint/2010/main" val="295413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1" nodeType="withEffect">
                                  <p:stCondLst>
                                    <p:cond delay="0"/>
                                  </p:stCondLst>
                                  <p:childTnLst>
                                    <p:animMotion origin="layout" path="M 3.33333E-6 -0.12153 L 3.33333E-6 2.59259E-6 " pathEditMode="relative" rAng="0" ptsTypes="AA">
                                      <p:cBhvr>
                                        <p:cTn id="9" dur="500" fill="hold"/>
                                        <p:tgtEl>
                                          <p:spTgt spid="2"/>
                                        </p:tgtEl>
                                        <p:attrNameLst>
                                          <p:attrName>ppt_x</p:attrName>
                                          <p:attrName>ppt_y</p:attrName>
                                        </p:attrNameLst>
                                      </p:cBhvr>
                                      <p:rCtr x="0" y="6065"/>
                                    </p:animMotion>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9BEE1-BA9B-1B01-609D-EF00A9AF3704}"/>
              </a:ext>
            </a:extLst>
          </p:cNvPr>
          <p:cNvPicPr>
            <a:picLocks noChangeAspect="1"/>
          </p:cNvPicPr>
          <p:nvPr/>
        </p:nvPicPr>
        <p:blipFill rotWithShape="1">
          <a:blip r:embed="rId3">
            <a:extLst>
              <a:ext uri="{28A0092B-C50C-407E-A947-70E740481C1C}">
                <a14:useLocalDpi xmlns:a14="http://schemas.microsoft.com/office/drawing/2010/main" val="0"/>
              </a:ext>
            </a:extLst>
          </a:blip>
          <a:srcRect l="4682" t="15953" r="4192" b="7079"/>
          <a:stretch/>
        </p:blipFill>
        <p:spPr>
          <a:xfrm flipH="1">
            <a:off x="0" y="-10076"/>
            <a:ext cx="12192000" cy="6868075"/>
          </a:xfrm>
          <a:prstGeom prst="rect">
            <a:avLst/>
          </a:prstGeom>
        </p:spPr>
      </p:pic>
      <p:sp>
        <p:nvSpPr>
          <p:cNvPr id="5" name="Rectangle 4">
            <a:extLst>
              <a:ext uri="{FF2B5EF4-FFF2-40B4-BE49-F238E27FC236}">
                <a16:creationId xmlns:a16="http://schemas.microsoft.com/office/drawing/2014/main" id="{1D7B8CC4-9CC8-420D-FD7B-B21756D63488}"/>
              </a:ext>
            </a:extLst>
          </p:cNvPr>
          <p:cNvSpPr/>
          <p:nvPr/>
        </p:nvSpPr>
        <p:spPr>
          <a:xfrm>
            <a:off x="1" y="0"/>
            <a:ext cx="12191999" cy="6868075"/>
          </a:xfrm>
          <a:prstGeom prst="rect">
            <a:avLst/>
          </a:prstGeom>
          <a:gradFill>
            <a:gsLst>
              <a:gs pos="0">
                <a:schemeClr val="bg1">
                  <a:alpha val="38000"/>
                </a:schemeClr>
              </a:gs>
              <a:gs pos="49000">
                <a:schemeClr val="tx1">
                  <a:alpha val="70000"/>
                </a:schemeClr>
              </a:gs>
              <a:gs pos="100000">
                <a:schemeClr val="tx1">
                  <a:alpha val="79000"/>
                </a:schemeClr>
              </a:gs>
            </a:gsLst>
            <a:lin ang="12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Freeform: Shape 98">
            <a:extLst>
              <a:ext uri="{FF2B5EF4-FFF2-40B4-BE49-F238E27FC236}">
                <a16:creationId xmlns:a16="http://schemas.microsoft.com/office/drawing/2014/main" id="{20E03643-3FDD-998A-20FF-CF4D18BD5EA2}"/>
              </a:ext>
            </a:extLst>
          </p:cNvPr>
          <p:cNvSpPr/>
          <p:nvPr/>
        </p:nvSpPr>
        <p:spPr>
          <a:xfrm rot="10800000" flipH="1">
            <a:off x="5602794" y="2211425"/>
            <a:ext cx="1061929" cy="4646574"/>
          </a:xfrm>
          <a:custGeom>
            <a:avLst/>
            <a:gdLst>
              <a:gd name="connsiteX0" fmla="*/ 384074 w 1061929"/>
              <a:gd name="connsiteY0" fmla="*/ 4646574 h 4646574"/>
              <a:gd name="connsiteX1" fmla="*/ 979478 w 1061929"/>
              <a:gd name="connsiteY1" fmla="*/ 4646574 h 4646574"/>
              <a:gd name="connsiteX2" fmla="*/ 979479 w 1061929"/>
              <a:gd name="connsiteY2" fmla="*/ 4646163 h 4646574"/>
              <a:gd name="connsiteX3" fmla="*/ 1061929 w 1061929"/>
              <a:gd name="connsiteY3" fmla="*/ 4646162 h 4646574"/>
              <a:gd name="connsiteX4" fmla="*/ 495908 w 1061929"/>
              <a:gd name="connsiteY4" fmla="*/ 0 h 4646574"/>
              <a:gd name="connsiteX5" fmla="*/ 0 w 1061929"/>
              <a:gd name="connsiteY5" fmla="*/ 0 h 4646574"/>
              <a:gd name="connsiteX6" fmla="*/ 505655 w 1061929"/>
              <a:gd name="connsiteY6" fmla="*/ 4150647 h 4646574"/>
              <a:gd name="connsiteX7" fmla="*/ 322497 w 1061929"/>
              <a:gd name="connsiteY7" fmla="*/ 4150647 h 46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929" h="4646574">
                <a:moveTo>
                  <a:pt x="384074" y="4646574"/>
                </a:moveTo>
                <a:lnTo>
                  <a:pt x="979478" y="4646574"/>
                </a:lnTo>
                <a:lnTo>
                  <a:pt x="979479" y="4646163"/>
                </a:lnTo>
                <a:lnTo>
                  <a:pt x="1061929" y="4646162"/>
                </a:lnTo>
                <a:lnTo>
                  <a:pt x="495908" y="0"/>
                </a:lnTo>
                <a:lnTo>
                  <a:pt x="0" y="0"/>
                </a:lnTo>
                <a:lnTo>
                  <a:pt x="505655" y="4150647"/>
                </a:lnTo>
                <a:lnTo>
                  <a:pt x="322497" y="415064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4" name="Slide Number Placeholder 43">
            <a:extLst>
              <a:ext uri="{FF2B5EF4-FFF2-40B4-BE49-F238E27FC236}">
                <a16:creationId xmlns:a16="http://schemas.microsoft.com/office/drawing/2014/main" id="{5E5E45E1-A196-3F1F-7BD8-3E247B327A31}"/>
              </a:ext>
            </a:extLst>
          </p:cNvPr>
          <p:cNvSpPr>
            <a:spLocks noGrp="1"/>
          </p:cNvSpPr>
          <p:nvPr>
            <p:ph type="sldNum" sz="quarter" idx="12"/>
          </p:nvPr>
        </p:nvSpPr>
        <p:spPr/>
        <p:txBody>
          <a:bodyPr/>
          <a:lstStyle/>
          <a:p>
            <a:fld id="{683C52A7-1587-4480-87FF-81D473021C4B}" type="slidenum">
              <a:rPr lang="en-GB" smtClean="0"/>
              <a:t>38</a:t>
            </a:fld>
            <a:endParaRPr lang="en-GB"/>
          </a:p>
        </p:txBody>
      </p:sp>
      <p:sp>
        <p:nvSpPr>
          <p:cNvPr id="98" name="Freeform: Shape 97">
            <a:extLst>
              <a:ext uri="{FF2B5EF4-FFF2-40B4-BE49-F238E27FC236}">
                <a16:creationId xmlns:a16="http://schemas.microsoft.com/office/drawing/2014/main" id="{AB4B5E6B-8647-F45E-7529-A43D9D28EE96}"/>
              </a:ext>
            </a:extLst>
          </p:cNvPr>
          <p:cNvSpPr/>
          <p:nvPr/>
        </p:nvSpPr>
        <p:spPr>
          <a:xfrm rot="10800000">
            <a:off x="-1" y="991927"/>
            <a:ext cx="6231539" cy="5874094"/>
          </a:xfrm>
          <a:custGeom>
            <a:avLst/>
            <a:gdLst>
              <a:gd name="connsiteX0" fmla="*/ 6231539 w 6231539"/>
              <a:gd name="connsiteY0" fmla="*/ 5874094 h 5874094"/>
              <a:gd name="connsiteX1" fmla="*/ 6070347 w 6231539"/>
              <a:gd name="connsiteY1" fmla="*/ 5874094 h 5874094"/>
              <a:gd name="connsiteX2" fmla="*/ 6003686 w 6231539"/>
              <a:gd name="connsiteY2" fmla="*/ 5874094 h 5874094"/>
              <a:gd name="connsiteX3" fmla="*/ 0 w 6231539"/>
              <a:gd name="connsiteY3" fmla="*/ 5874094 h 5874094"/>
              <a:gd name="connsiteX4" fmla="*/ 729363 w 6231539"/>
              <a:gd name="connsiteY4" fmla="*/ 0 h 5874094"/>
              <a:gd name="connsiteX5" fmla="*/ 6231539 w 6231539"/>
              <a:gd name="connsiteY5" fmla="*/ 0 h 587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1539" h="5874094">
                <a:moveTo>
                  <a:pt x="6231539" y="5874094"/>
                </a:moveTo>
                <a:lnTo>
                  <a:pt x="6070347" y="5874094"/>
                </a:lnTo>
                <a:lnTo>
                  <a:pt x="6003686" y="5874094"/>
                </a:lnTo>
                <a:lnTo>
                  <a:pt x="0" y="5874094"/>
                </a:lnTo>
                <a:lnTo>
                  <a:pt x="729363" y="0"/>
                </a:lnTo>
                <a:lnTo>
                  <a:pt x="6231539"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0" name="TextBox 59">
            <a:extLst>
              <a:ext uri="{FF2B5EF4-FFF2-40B4-BE49-F238E27FC236}">
                <a16:creationId xmlns:a16="http://schemas.microsoft.com/office/drawing/2014/main" id="{0B2299F9-2835-0F9E-8665-2697185463FA}"/>
              </a:ext>
            </a:extLst>
          </p:cNvPr>
          <p:cNvSpPr txBox="1"/>
          <p:nvPr/>
        </p:nvSpPr>
        <p:spPr>
          <a:xfrm>
            <a:off x="436001" y="1498238"/>
            <a:ext cx="5103537"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CONTACT</a:t>
            </a:r>
            <a:r>
              <a:rPr lang="en-GB" sz="3600" dirty="0">
                <a:solidFill>
                  <a:schemeClr val="accent1"/>
                </a:solidFill>
              </a:rPr>
              <a:t> </a:t>
            </a:r>
            <a:r>
              <a:rPr lang="en-GB" sz="3200" b="0" dirty="0">
                <a:solidFill>
                  <a:schemeClr val="tx2"/>
                </a:solidFill>
              </a:rPr>
              <a:t>Presenters</a:t>
            </a:r>
          </a:p>
        </p:txBody>
      </p:sp>
      <p:cxnSp>
        <p:nvCxnSpPr>
          <p:cNvPr id="70" name="Straight Connector 69">
            <a:extLst>
              <a:ext uri="{FF2B5EF4-FFF2-40B4-BE49-F238E27FC236}">
                <a16:creationId xmlns:a16="http://schemas.microsoft.com/office/drawing/2014/main" id="{2A7E84CD-2558-576D-0242-DE7C2B351A6C}"/>
              </a:ext>
            </a:extLst>
          </p:cNvPr>
          <p:cNvCxnSpPr/>
          <p:nvPr/>
        </p:nvCxnSpPr>
        <p:spPr>
          <a:xfrm>
            <a:off x="458943" y="2211426"/>
            <a:ext cx="4054165"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55BC6BC-2CDF-4672-7592-4FDBF9A18268}"/>
              </a:ext>
            </a:extLst>
          </p:cNvPr>
          <p:cNvGrpSpPr/>
          <p:nvPr/>
        </p:nvGrpSpPr>
        <p:grpSpPr>
          <a:xfrm>
            <a:off x="444753" y="2538157"/>
            <a:ext cx="1311169" cy="557212"/>
            <a:chOff x="6865266" y="5386397"/>
            <a:chExt cx="1719256" cy="730638"/>
          </a:xfrm>
          <a:solidFill>
            <a:schemeClr val="tx2"/>
          </a:solidFill>
        </p:grpSpPr>
        <p:sp>
          <p:nvSpPr>
            <p:cNvPr id="9" name="Free-form: Shape 8">
              <a:extLst>
                <a:ext uri="{FF2B5EF4-FFF2-40B4-BE49-F238E27FC236}">
                  <a16:creationId xmlns:a16="http://schemas.microsoft.com/office/drawing/2014/main" id="{5364669C-0E04-7E60-D3EB-0AC3B8FEA615}"/>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D54F1FB5-98F4-350B-3E5E-945A77B375C3}"/>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6BA8A1D6-9743-E0C5-6B4A-EAF1E0679638}"/>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2B21B42-3C29-03FC-14CE-CF9247FF5B6A}"/>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B1531DF-3514-4B7C-8F0B-059F5A0046D7}"/>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BA5CC91-C7E1-A802-D49A-031E7D13DA57}"/>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5" name="Graphic 14">
              <a:extLst>
                <a:ext uri="{FF2B5EF4-FFF2-40B4-BE49-F238E27FC236}">
                  <a16:creationId xmlns:a16="http://schemas.microsoft.com/office/drawing/2014/main" id="{0004A81D-B249-25E9-7470-1BDB84AC158B}"/>
                </a:ext>
              </a:extLst>
            </p:cNvPr>
            <p:cNvGrpSpPr/>
            <p:nvPr/>
          </p:nvGrpSpPr>
          <p:grpSpPr>
            <a:xfrm>
              <a:off x="7072219" y="6034849"/>
              <a:ext cx="170438" cy="82067"/>
              <a:chOff x="7072219" y="6034849"/>
              <a:chExt cx="170438" cy="82067"/>
            </a:xfrm>
            <a:grpFill/>
          </p:grpSpPr>
          <p:sp>
            <p:nvSpPr>
              <p:cNvPr id="32" name="Free-form: Shape 31">
                <a:extLst>
                  <a:ext uri="{FF2B5EF4-FFF2-40B4-BE49-F238E27FC236}">
                    <a16:creationId xmlns:a16="http://schemas.microsoft.com/office/drawing/2014/main" id="{5D691DD1-81C2-539C-C57B-545E38D66733}"/>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7B2BB8C-7896-5194-AFC6-CD28B1703AE2}"/>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6" name="Free-form: Shape 15">
              <a:extLst>
                <a:ext uri="{FF2B5EF4-FFF2-40B4-BE49-F238E27FC236}">
                  <a16:creationId xmlns:a16="http://schemas.microsoft.com/office/drawing/2014/main" id="{98025343-9F61-E50E-5C72-E953C441F840}"/>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BB0508F-710D-8DED-8FE3-20817DDA56BD}"/>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14B0F3-C6DE-5579-89E2-81BAB6EBDB53}"/>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6D0C624-AED8-EC14-5526-9A69C17A5334}"/>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BD6E5C9-3A84-D070-BD57-9DD70315A029}"/>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EBB063-1F7F-B956-49EC-F037B5E675E5}"/>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60C9C56-2D5D-FDAB-F7A5-35345C7E66A6}"/>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EC94FB-E574-AC47-388F-8C4E45478C42}"/>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DC45C27-B21D-EAA2-8993-D290A13E843C}"/>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4A44C19-C7E5-802E-9056-267FDD49AC79}"/>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08E493B-F465-633B-68E8-EC2042A757C1}"/>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51D5EA2-3C03-470D-7F17-BF5C29A01EBC}"/>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8E3E311-B2B0-E17D-A52F-2E7D3ED988DD}"/>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B51678-553B-6450-0CF5-BC43443099C5}"/>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2BCF66-78F5-5970-7464-CCEE3BBA9482}"/>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2D2F26A-5B75-DC94-8DCF-29B6E7474B3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76" name="Title 3">
            <a:extLst>
              <a:ext uri="{FF2B5EF4-FFF2-40B4-BE49-F238E27FC236}">
                <a16:creationId xmlns:a16="http://schemas.microsoft.com/office/drawing/2014/main" id="{8FF591BA-4434-A1E9-4A68-D57F802E79CD}"/>
              </a:ext>
            </a:extLst>
          </p:cNvPr>
          <p:cNvSpPr txBox="1">
            <a:spLocks/>
          </p:cNvSpPr>
          <p:nvPr/>
        </p:nvSpPr>
        <p:spPr>
          <a:xfrm>
            <a:off x="3830562" y="3924399"/>
            <a:ext cx="187224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50" dirty="0">
                <a:solidFill>
                  <a:schemeClr val="tx2"/>
                </a:solidFill>
              </a:rPr>
              <a:t>esecchi@mdd.com</a:t>
            </a:r>
          </a:p>
        </p:txBody>
      </p:sp>
      <p:pic>
        <p:nvPicPr>
          <p:cNvPr id="77" name="Graphic 76">
            <a:extLst>
              <a:ext uri="{FF2B5EF4-FFF2-40B4-BE49-F238E27FC236}">
                <a16:creationId xmlns:a16="http://schemas.microsoft.com/office/drawing/2014/main" id="{5005D84A-EA9F-3B74-1EF1-DF5F1153C3E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39326" y="3845811"/>
            <a:ext cx="313006" cy="313006"/>
          </a:xfrm>
          <a:prstGeom prst="rect">
            <a:avLst/>
          </a:prstGeom>
        </p:spPr>
      </p:pic>
      <p:sp>
        <p:nvSpPr>
          <p:cNvPr id="78" name="Title 3">
            <a:extLst>
              <a:ext uri="{FF2B5EF4-FFF2-40B4-BE49-F238E27FC236}">
                <a16:creationId xmlns:a16="http://schemas.microsoft.com/office/drawing/2014/main" id="{5EBC0A03-0FB0-CB7E-5BCF-CB2BA9431AFA}"/>
              </a:ext>
            </a:extLst>
          </p:cNvPr>
          <p:cNvSpPr txBox="1">
            <a:spLocks/>
          </p:cNvSpPr>
          <p:nvPr/>
        </p:nvSpPr>
        <p:spPr>
          <a:xfrm>
            <a:off x="3830562" y="3645712"/>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tx2"/>
                </a:solidFill>
              </a:rPr>
              <a:t>+971 52 633 0538</a:t>
            </a:r>
          </a:p>
        </p:txBody>
      </p:sp>
      <p:pic>
        <p:nvPicPr>
          <p:cNvPr id="79" name="Graphic 78">
            <a:extLst>
              <a:ext uri="{FF2B5EF4-FFF2-40B4-BE49-F238E27FC236}">
                <a16:creationId xmlns:a16="http://schemas.microsoft.com/office/drawing/2014/main" id="{5B047F2D-69CD-C7F5-978C-4EBAE778938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flipH="1">
            <a:off x="527155" y="3652314"/>
            <a:ext cx="194400" cy="194400"/>
          </a:xfrm>
          <a:prstGeom prst="rect">
            <a:avLst/>
          </a:prstGeom>
        </p:spPr>
      </p:pic>
      <p:sp>
        <p:nvSpPr>
          <p:cNvPr id="80" name="TextBox 79">
            <a:extLst>
              <a:ext uri="{FF2B5EF4-FFF2-40B4-BE49-F238E27FC236}">
                <a16:creationId xmlns:a16="http://schemas.microsoft.com/office/drawing/2014/main" id="{1285E827-B901-2E2D-4907-D10A892099D9}"/>
              </a:ext>
            </a:extLst>
          </p:cNvPr>
          <p:cNvSpPr txBox="1"/>
          <p:nvPr/>
        </p:nvSpPr>
        <p:spPr>
          <a:xfrm>
            <a:off x="3387250" y="3337087"/>
            <a:ext cx="2040946" cy="193899"/>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1400" dirty="0">
                <a:solidFill>
                  <a:schemeClr val="bg1">
                    <a:lumMod val="50000"/>
                  </a:schemeClr>
                </a:solidFill>
              </a:rPr>
              <a:t>Edward Secchi</a:t>
            </a:r>
          </a:p>
        </p:txBody>
      </p:sp>
      <p:grpSp>
        <p:nvGrpSpPr>
          <p:cNvPr id="2" name="Group 1">
            <a:extLst>
              <a:ext uri="{FF2B5EF4-FFF2-40B4-BE49-F238E27FC236}">
                <a16:creationId xmlns:a16="http://schemas.microsoft.com/office/drawing/2014/main" id="{57739E3F-ED42-9B5D-3CB8-7375CE7886CC}"/>
              </a:ext>
            </a:extLst>
          </p:cNvPr>
          <p:cNvGrpSpPr/>
          <p:nvPr/>
        </p:nvGrpSpPr>
        <p:grpSpPr>
          <a:xfrm>
            <a:off x="10518561" y="6115329"/>
            <a:ext cx="1019560" cy="433286"/>
            <a:chOff x="6865266" y="5386397"/>
            <a:chExt cx="1719256" cy="730638"/>
          </a:xfrm>
          <a:solidFill>
            <a:schemeClr val="bg1"/>
          </a:solidFill>
        </p:grpSpPr>
        <p:sp>
          <p:nvSpPr>
            <p:cNvPr id="3" name="Free-form: Shape 8">
              <a:extLst>
                <a:ext uri="{FF2B5EF4-FFF2-40B4-BE49-F238E27FC236}">
                  <a16:creationId xmlns:a16="http://schemas.microsoft.com/office/drawing/2014/main" id="{1EFBC3D8-E1D0-625F-FAAB-6613CE72BF7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708B4949-B472-0CDA-F76C-00572E40EE08}"/>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33BDC487-F89B-95F4-4AF7-0735D1D293C2}"/>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34" name="Free-form: Shape 11">
              <a:extLst>
                <a:ext uri="{FF2B5EF4-FFF2-40B4-BE49-F238E27FC236}">
                  <a16:creationId xmlns:a16="http://schemas.microsoft.com/office/drawing/2014/main" id="{E02F492F-7D12-73EF-8553-460C9003F627}"/>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35" name="Free-form: Shape 12">
              <a:extLst>
                <a:ext uri="{FF2B5EF4-FFF2-40B4-BE49-F238E27FC236}">
                  <a16:creationId xmlns:a16="http://schemas.microsoft.com/office/drawing/2014/main" id="{262EDFB1-C150-FFF7-8A79-2EE1D6FFE9D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36" name="Free-form: Shape 13">
              <a:extLst>
                <a:ext uri="{FF2B5EF4-FFF2-40B4-BE49-F238E27FC236}">
                  <a16:creationId xmlns:a16="http://schemas.microsoft.com/office/drawing/2014/main" id="{7AE22E69-20E4-7FB1-FCF5-C60BA21332EB}"/>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37" name="Graphic 14">
              <a:extLst>
                <a:ext uri="{FF2B5EF4-FFF2-40B4-BE49-F238E27FC236}">
                  <a16:creationId xmlns:a16="http://schemas.microsoft.com/office/drawing/2014/main" id="{32F7626A-5B88-11E4-4A66-11B4B387848A}"/>
                </a:ext>
              </a:extLst>
            </p:cNvPr>
            <p:cNvGrpSpPr/>
            <p:nvPr/>
          </p:nvGrpSpPr>
          <p:grpSpPr>
            <a:xfrm>
              <a:off x="7072219" y="6034849"/>
              <a:ext cx="170438" cy="82067"/>
              <a:chOff x="7072219" y="6034849"/>
              <a:chExt cx="170438" cy="82067"/>
            </a:xfrm>
            <a:grpFill/>
          </p:grpSpPr>
          <p:sp>
            <p:nvSpPr>
              <p:cNvPr id="55" name="Free-form: Shape 31">
                <a:extLst>
                  <a:ext uri="{FF2B5EF4-FFF2-40B4-BE49-F238E27FC236}">
                    <a16:creationId xmlns:a16="http://schemas.microsoft.com/office/drawing/2014/main" id="{C8150591-49FE-3D00-C78F-4AC9CEA410DC}"/>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56" name="Free-form: Shape 32">
                <a:extLst>
                  <a:ext uri="{FF2B5EF4-FFF2-40B4-BE49-F238E27FC236}">
                    <a16:creationId xmlns:a16="http://schemas.microsoft.com/office/drawing/2014/main" id="{5AB33D20-5A79-FA17-8445-513364A6C606}"/>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38" name="Free-form: Shape 15">
              <a:extLst>
                <a:ext uri="{FF2B5EF4-FFF2-40B4-BE49-F238E27FC236}">
                  <a16:creationId xmlns:a16="http://schemas.microsoft.com/office/drawing/2014/main" id="{DD54AAB2-FA97-A8F3-91EF-255C915CED3A}"/>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39" name="Free-form: Shape 16">
              <a:extLst>
                <a:ext uri="{FF2B5EF4-FFF2-40B4-BE49-F238E27FC236}">
                  <a16:creationId xmlns:a16="http://schemas.microsoft.com/office/drawing/2014/main" id="{06035FB9-2D2C-6803-64A1-EA0E807C9E9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40" name="Free-form: Shape 17">
              <a:extLst>
                <a:ext uri="{FF2B5EF4-FFF2-40B4-BE49-F238E27FC236}">
                  <a16:creationId xmlns:a16="http://schemas.microsoft.com/office/drawing/2014/main" id="{86830FB2-DA98-E870-B8BA-85B2EAEEFB41}"/>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41" name="Free-form: Shape 18">
              <a:extLst>
                <a:ext uri="{FF2B5EF4-FFF2-40B4-BE49-F238E27FC236}">
                  <a16:creationId xmlns:a16="http://schemas.microsoft.com/office/drawing/2014/main" id="{62706C89-73BE-7E34-F2EB-E4FA7E4B2A28}"/>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42" name="Free-form: Shape 19">
              <a:extLst>
                <a:ext uri="{FF2B5EF4-FFF2-40B4-BE49-F238E27FC236}">
                  <a16:creationId xmlns:a16="http://schemas.microsoft.com/office/drawing/2014/main" id="{077A3203-6DF9-2571-E115-BCD231B68D4A}"/>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43" name="Free-form: Shape 20">
              <a:extLst>
                <a:ext uri="{FF2B5EF4-FFF2-40B4-BE49-F238E27FC236}">
                  <a16:creationId xmlns:a16="http://schemas.microsoft.com/office/drawing/2014/main" id="{6F2E6EAE-286C-F6C4-72A3-4089EEB1C6F8}"/>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45" name="Free-form: Shape 21">
              <a:extLst>
                <a:ext uri="{FF2B5EF4-FFF2-40B4-BE49-F238E27FC236}">
                  <a16:creationId xmlns:a16="http://schemas.microsoft.com/office/drawing/2014/main" id="{521D3D1A-0ECC-2FEE-B9EC-149A8DB08BE5}"/>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46" name="Free-form: Shape 22">
              <a:extLst>
                <a:ext uri="{FF2B5EF4-FFF2-40B4-BE49-F238E27FC236}">
                  <a16:creationId xmlns:a16="http://schemas.microsoft.com/office/drawing/2014/main" id="{24468D7E-9043-027C-EDAA-47B29ECD7968}"/>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47" name="Free-form: Shape 23">
              <a:extLst>
                <a:ext uri="{FF2B5EF4-FFF2-40B4-BE49-F238E27FC236}">
                  <a16:creationId xmlns:a16="http://schemas.microsoft.com/office/drawing/2014/main" id="{38C11505-1D3E-13E3-E27A-88907FBAF0A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48" name="Free-form: Shape 24">
              <a:extLst>
                <a:ext uri="{FF2B5EF4-FFF2-40B4-BE49-F238E27FC236}">
                  <a16:creationId xmlns:a16="http://schemas.microsoft.com/office/drawing/2014/main" id="{7718D3EC-C720-5B96-18F8-F7B4BFB66C1B}"/>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49" name="Free-form: Shape 25">
              <a:extLst>
                <a:ext uri="{FF2B5EF4-FFF2-40B4-BE49-F238E27FC236}">
                  <a16:creationId xmlns:a16="http://schemas.microsoft.com/office/drawing/2014/main" id="{399F55A4-D9B5-B697-340C-65AEA85BD4D1}"/>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50" name="Free-form: Shape 26">
              <a:extLst>
                <a:ext uri="{FF2B5EF4-FFF2-40B4-BE49-F238E27FC236}">
                  <a16:creationId xmlns:a16="http://schemas.microsoft.com/office/drawing/2014/main" id="{0FF2DA31-FC76-9FED-8404-AAEA99A5562B}"/>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51" name="Free-form: Shape 27">
              <a:extLst>
                <a:ext uri="{FF2B5EF4-FFF2-40B4-BE49-F238E27FC236}">
                  <a16:creationId xmlns:a16="http://schemas.microsoft.com/office/drawing/2014/main" id="{AC0F6E4F-1F6C-6719-72FB-2852EFA2C62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52" name="Free-form: Shape 28">
              <a:extLst>
                <a:ext uri="{FF2B5EF4-FFF2-40B4-BE49-F238E27FC236}">
                  <a16:creationId xmlns:a16="http://schemas.microsoft.com/office/drawing/2014/main" id="{C2038DDF-1C06-70E7-5814-634827CD2EF6}"/>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53" name="Free-form: Shape 29">
              <a:extLst>
                <a:ext uri="{FF2B5EF4-FFF2-40B4-BE49-F238E27FC236}">
                  <a16:creationId xmlns:a16="http://schemas.microsoft.com/office/drawing/2014/main" id="{948609FF-CD9B-A1BB-65A2-4EF069A82DA8}"/>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54" name="Free-form: Shape 30">
              <a:extLst>
                <a:ext uri="{FF2B5EF4-FFF2-40B4-BE49-F238E27FC236}">
                  <a16:creationId xmlns:a16="http://schemas.microsoft.com/office/drawing/2014/main" id="{39BFEB8A-E747-CB3B-8A2D-9B378241F528}"/>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58" name="Title 3">
            <a:extLst>
              <a:ext uri="{FF2B5EF4-FFF2-40B4-BE49-F238E27FC236}">
                <a16:creationId xmlns:a16="http://schemas.microsoft.com/office/drawing/2014/main" id="{A29791B4-0D85-AB1B-5637-33292EB749C4}"/>
              </a:ext>
            </a:extLst>
          </p:cNvPr>
          <p:cNvSpPr txBox="1">
            <a:spLocks/>
          </p:cNvSpPr>
          <p:nvPr/>
        </p:nvSpPr>
        <p:spPr>
          <a:xfrm>
            <a:off x="890405" y="3924399"/>
            <a:ext cx="187224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50" dirty="0">
                <a:solidFill>
                  <a:schemeClr val="tx2"/>
                </a:solidFill>
              </a:rPr>
              <a:t>lswain@mdd.com</a:t>
            </a:r>
          </a:p>
        </p:txBody>
      </p:sp>
      <p:sp>
        <p:nvSpPr>
          <p:cNvPr id="59" name="Title 3">
            <a:extLst>
              <a:ext uri="{FF2B5EF4-FFF2-40B4-BE49-F238E27FC236}">
                <a16:creationId xmlns:a16="http://schemas.microsoft.com/office/drawing/2014/main" id="{00F4826D-D0EC-F450-1A6C-FF383D65E289}"/>
              </a:ext>
            </a:extLst>
          </p:cNvPr>
          <p:cNvSpPr txBox="1">
            <a:spLocks/>
          </p:cNvSpPr>
          <p:nvPr/>
        </p:nvSpPr>
        <p:spPr>
          <a:xfrm>
            <a:off x="890405" y="3645712"/>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chemeClr val="tx2"/>
                </a:solidFill>
              </a:rPr>
              <a:t>+</a:t>
            </a:r>
            <a:r>
              <a:rPr lang="en-GB" sz="1200" b="1" dirty="0"/>
              <a:t>44 7714 262 850</a:t>
            </a:r>
            <a:endParaRPr lang="en-US" sz="1200" b="1" dirty="0">
              <a:solidFill>
                <a:schemeClr val="tx2"/>
              </a:solidFill>
            </a:endParaRPr>
          </a:p>
        </p:txBody>
      </p:sp>
      <p:sp>
        <p:nvSpPr>
          <p:cNvPr id="61" name="TextBox 60">
            <a:extLst>
              <a:ext uri="{FF2B5EF4-FFF2-40B4-BE49-F238E27FC236}">
                <a16:creationId xmlns:a16="http://schemas.microsoft.com/office/drawing/2014/main" id="{993E03D7-472A-4699-7FB4-5E084D9D93DA}"/>
              </a:ext>
            </a:extLst>
          </p:cNvPr>
          <p:cNvSpPr txBox="1"/>
          <p:nvPr/>
        </p:nvSpPr>
        <p:spPr>
          <a:xfrm>
            <a:off x="534611" y="3337087"/>
            <a:ext cx="2040946" cy="193899"/>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1400" dirty="0">
                <a:solidFill>
                  <a:schemeClr val="bg1">
                    <a:lumMod val="50000"/>
                  </a:schemeClr>
                </a:solidFill>
              </a:rPr>
              <a:t>Lee Swain</a:t>
            </a:r>
          </a:p>
        </p:txBody>
      </p:sp>
      <p:pic>
        <p:nvPicPr>
          <p:cNvPr id="62" name="Graphic 61">
            <a:extLst>
              <a:ext uri="{FF2B5EF4-FFF2-40B4-BE49-F238E27FC236}">
                <a16:creationId xmlns:a16="http://schemas.microsoft.com/office/drawing/2014/main" id="{8BDAA840-B4BC-5B95-E3F7-5E3CE263A5A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305663" y="3844595"/>
            <a:ext cx="313006" cy="313006"/>
          </a:xfrm>
          <a:prstGeom prst="rect">
            <a:avLst/>
          </a:prstGeom>
        </p:spPr>
      </p:pic>
      <p:pic>
        <p:nvPicPr>
          <p:cNvPr id="63" name="Graphic 62">
            <a:extLst>
              <a:ext uri="{FF2B5EF4-FFF2-40B4-BE49-F238E27FC236}">
                <a16:creationId xmlns:a16="http://schemas.microsoft.com/office/drawing/2014/main" id="{A8BE1EF2-4A23-DA0F-AD9E-954FBF0B00F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flipH="1">
            <a:off x="3393492" y="3651098"/>
            <a:ext cx="194400" cy="194400"/>
          </a:xfrm>
          <a:prstGeom prst="rect">
            <a:avLst/>
          </a:prstGeom>
        </p:spPr>
      </p:pic>
    </p:spTree>
    <p:extLst>
      <p:ext uri="{BB962C8B-B14F-4D97-AF65-F5344CB8AC3E}">
        <p14:creationId xmlns:p14="http://schemas.microsoft.com/office/powerpoint/2010/main" val="42354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 calcmode="lin" valueType="num">
                                      <p:cBhvr additive="base">
                                        <p:cTn id="10" dur="500" fill="hold"/>
                                        <p:tgtEl>
                                          <p:spTgt spid="98"/>
                                        </p:tgtEl>
                                        <p:attrNameLst>
                                          <p:attrName>ppt_x</p:attrName>
                                        </p:attrNameLst>
                                      </p:cBhvr>
                                      <p:tavLst>
                                        <p:tav tm="0">
                                          <p:val>
                                            <p:strVal val="0-#ppt_w/2"/>
                                          </p:val>
                                        </p:tav>
                                        <p:tav tm="100000">
                                          <p:val>
                                            <p:strVal val="#ppt_x"/>
                                          </p:val>
                                        </p:tav>
                                      </p:tavLst>
                                    </p:anim>
                                    <p:anim calcmode="lin" valueType="num">
                                      <p:cBhvr additive="base">
                                        <p:cTn id="11" dur="500" fill="hold"/>
                                        <p:tgtEl>
                                          <p:spTgt spid="9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250"/>
                                  </p:stCondLst>
                                  <p:childTnLst>
                                    <p:set>
                                      <p:cBhvr>
                                        <p:cTn id="13" dur="1" fill="hold">
                                          <p:stCondLst>
                                            <p:cond delay="0"/>
                                          </p:stCondLst>
                                        </p:cTn>
                                        <p:tgtEl>
                                          <p:spTgt spid="60"/>
                                        </p:tgtEl>
                                        <p:attrNameLst>
                                          <p:attrName>style.visibility</p:attrName>
                                        </p:attrNameLst>
                                      </p:cBhvr>
                                      <p:to>
                                        <p:strVal val="visible"/>
                                      </p:to>
                                    </p:set>
                                    <p:anim calcmode="lin" valueType="num">
                                      <p:cBhvr additive="base">
                                        <p:cTn id="14" dur="500" fill="hold"/>
                                        <p:tgtEl>
                                          <p:spTgt spid="60"/>
                                        </p:tgtEl>
                                        <p:attrNameLst>
                                          <p:attrName>ppt_x</p:attrName>
                                        </p:attrNameLst>
                                      </p:cBhvr>
                                      <p:tavLst>
                                        <p:tav tm="0">
                                          <p:val>
                                            <p:strVal val="0-#ppt_w/2"/>
                                          </p:val>
                                        </p:tav>
                                        <p:tav tm="100000">
                                          <p:val>
                                            <p:strVal val="#ppt_x"/>
                                          </p:val>
                                        </p:tav>
                                      </p:tavLst>
                                    </p:anim>
                                    <p:anim calcmode="lin" valueType="num">
                                      <p:cBhvr additive="base">
                                        <p:cTn id="15" dur="500" fill="hold"/>
                                        <p:tgtEl>
                                          <p:spTgt spid="60"/>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25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99"/>
                                        </p:tgtEl>
                                        <p:attrNameLst>
                                          <p:attrName>style.visibility</p:attrName>
                                        </p:attrNameLst>
                                      </p:cBhvr>
                                      <p:to>
                                        <p:strVal val="visible"/>
                                      </p:to>
                                    </p:set>
                                    <p:animEffect transition="in" filter="wipe(up)">
                                      <p:cBhvr>
                                        <p:cTn id="21" dur="500"/>
                                        <p:tgtEl>
                                          <p:spTgt spid="99"/>
                                        </p:tgtEl>
                                      </p:cBhvr>
                                    </p:animEffect>
                                  </p:childTnLst>
                                </p:cTn>
                              </p:par>
                              <p:par>
                                <p:cTn id="22" presetID="2" presetClass="entr" presetSubtype="2"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9" grpId="0" animBg="1"/>
      <p:bldP spid="98" grpId="0" animBg="1"/>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4</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10327004"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Why Needed?</a:t>
            </a:r>
          </a:p>
        </p:txBody>
      </p:sp>
      <p:pic>
        <p:nvPicPr>
          <p:cNvPr id="37" name="Picture 2" descr="Temperatures | Climate Action Tracker">
            <a:extLst>
              <a:ext uri="{FF2B5EF4-FFF2-40B4-BE49-F238E27FC236}">
                <a16:creationId xmlns:a16="http://schemas.microsoft.com/office/drawing/2014/main" id="{0EF09255-BB99-84D2-570F-5B8CDC968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363" y="1161565"/>
            <a:ext cx="9124992" cy="479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6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5</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4" name="Text Placeholder 3">
            <a:extLst>
              <a:ext uri="{FF2B5EF4-FFF2-40B4-BE49-F238E27FC236}">
                <a16:creationId xmlns:a16="http://schemas.microsoft.com/office/drawing/2014/main" id="{04C5865E-A823-F361-4B62-D36DB5621816}"/>
              </a:ext>
            </a:extLst>
          </p:cNvPr>
          <p:cNvSpPr txBox="1">
            <a:spLocks/>
          </p:cNvSpPr>
          <p:nvPr/>
        </p:nvSpPr>
        <p:spPr>
          <a:xfrm>
            <a:off x="557202" y="1200029"/>
            <a:ext cx="8513646" cy="504233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0">
              <a:buClr>
                <a:srgbClr val="E31837"/>
              </a:buClr>
              <a:buFont typeface="Verdana" panose="020B0604030504040204" pitchFamily="34" charset="0"/>
              <a:buChar char="&gt;"/>
            </a:pPr>
            <a:r>
              <a:rPr lang="en-GB" sz="2000" dirty="0"/>
              <a:t>Increase Annual electricity production 4x to 90k – 130k TWh</a:t>
            </a:r>
          </a:p>
          <a:p>
            <a:pPr indent="-360000">
              <a:buClr>
                <a:srgbClr val="E31837"/>
              </a:buClr>
              <a:buFont typeface="Verdana" panose="020B0604030504040204" pitchFamily="34" charset="0"/>
              <a:buChar char="&gt;"/>
            </a:pPr>
            <a:endParaRPr lang="en-GB" sz="2000" dirty="0"/>
          </a:p>
          <a:p>
            <a:pPr indent="-360000">
              <a:buClr>
                <a:srgbClr val="E31837"/>
              </a:buClr>
              <a:buFont typeface="Verdana" panose="020B0604030504040204" pitchFamily="34" charset="0"/>
              <a:buChar char="&gt;"/>
            </a:pPr>
            <a:r>
              <a:rPr lang="en-GB" sz="2000" dirty="0"/>
              <a:t>Wind capacity from ~900 GW to 13,000-15,000 GW </a:t>
            </a:r>
          </a:p>
          <a:p>
            <a:pPr indent="-360000">
              <a:buClr>
                <a:srgbClr val="E31837"/>
              </a:buClr>
              <a:buFont typeface="Verdana" panose="020B0604030504040204" pitchFamily="34" charset="0"/>
              <a:buChar char="&gt;"/>
            </a:pPr>
            <a:endParaRPr lang="en-GB" sz="2000" dirty="0"/>
          </a:p>
          <a:p>
            <a:pPr indent="-360000">
              <a:buClr>
                <a:srgbClr val="E31837"/>
              </a:buClr>
              <a:buFont typeface="Verdana" panose="020B0604030504040204" pitchFamily="34" charset="0"/>
              <a:buChar char="&gt;"/>
            </a:pPr>
            <a:r>
              <a:rPr lang="en-GB" sz="2000" dirty="0"/>
              <a:t>Solar capacity from ~1,000 GW to 30,000 GW</a:t>
            </a:r>
          </a:p>
          <a:p>
            <a:pPr indent="-360000">
              <a:buClr>
                <a:srgbClr val="E31837"/>
              </a:buClr>
              <a:buFont typeface="Verdana" panose="020B0604030504040204" pitchFamily="34" charset="0"/>
              <a:buChar char="&gt;"/>
            </a:pPr>
            <a:endParaRPr lang="en-GB" sz="2000" dirty="0"/>
          </a:p>
          <a:p>
            <a:pPr indent="-360000">
              <a:buClr>
                <a:srgbClr val="E31837"/>
              </a:buClr>
              <a:buFont typeface="Verdana" panose="020B0604030504040204" pitchFamily="34" charset="0"/>
              <a:buChar char="&gt;"/>
            </a:pPr>
            <a:r>
              <a:rPr lang="en-GB" sz="2000" dirty="0"/>
              <a:t>Battery storage to increase from &lt;1 TWh today to 11 TWh</a:t>
            </a:r>
          </a:p>
          <a:p>
            <a:pPr indent="-360000">
              <a:buClr>
                <a:srgbClr val="E31837"/>
              </a:buClr>
              <a:buFont typeface="Verdana" panose="020B0604030504040204" pitchFamily="34" charset="0"/>
              <a:buChar char="&gt;"/>
            </a:pPr>
            <a:endParaRPr lang="en-GB" sz="2000" dirty="0"/>
          </a:p>
          <a:p>
            <a:pPr indent="-360000">
              <a:buClr>
                <a:srgbClr val="E31837"/>
              </a:buClr>
              <a:buFont typeface="Verdana" panose="020B0604030504040204" pitchFamily="34" charset="0"/>
              <a:buChar char="&gt;"/>
            </a:pPr>
            <a:r>
              <a:rPr lang="en-GB" sz="2000" dirty="0"/>
              <a:t>Grid modernisation and expansion</a:t>
            </a:r>
          </a:p>
          <a:p>
            <a:pPr indent="-360000">
              <a:buClr>
                <a:srgbClr val="E31837"/>
              </a:buClr>
              <a:buFont typeface="Verdana" panose="020B0604030504040204" pitchFamily="34" charset="0"/>
              <a:buChar char="&gt;"/>
            </a:pPr>
            <a:endParaRPr lang="en-GB" sz="2000" dirty="0"/>
          </a:p>
          <a:p>
            <a:pPr indent="-360000">
              <a:buClr>
                <a:srgbClr val="E31837"/>
              </a:buClr>
              <a:buFont typeface="Verdana" panose="020B0604030504040204" pitchFamily="34" charset="0"/>
              <a:buChar char="&gt;"/>
            </a:pPr>
            <a:r>
              <a:rPr lang="en-GB" sz="2000" dirty="0"/>
              <a:t>Risk mitigation</a:t>
            </a:r>
          </a:p>
          <a:p>
            <a:pPr indent="-360000">
              <a:buClr>
                <a:srgbClr val="E31837"/>
              </a:buClr>
              <a:buFont typeface="Verdana" panose="020B0604030504040204" pitchFamily="34" charset="0"/>
              <a:buChar char="&gt;"/>
            </a:pPr>
            <a:endParaRPr lang="en-GB" sz="2000" dirty="0"/>
          </a:p>
          <a:p>
            <a:pPr indent="-360000">
              <a:buClr>
                <a:srgbClr val="E31837"/>
              </a:buClr>
              <a:buFont typeface="Verdana" panose="020B0604030504040204" pitchFamily="34" charset="0"/>
              <a:buChar char="&gt;"/>
            </a:pPr>
            <a:r>
              <a:rPr lang="en-GB" sz="2000" dirty="0"/>
              <a:t>Increased investment, green finance and support for start-ups</a:t>
            </a:r>
          </a:p>
          <a:p>
            <a:pPr marL="0" indent="0">
              <a:buNone/>
            </a:pPr>
            <a:endParaRPr lang="en-GB" sz="2000" dirty="0"/>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10327004"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Changes Needed</a:t>
            </a:r>
          </a:p>
        </p:txBody>
      </p:sp>
    </p:spTree>
    <p:extLst>
      <p:ext uri="{BB962C8B-B14F-4D97-AF65-F5344CB8AC3E}">
        <p14:creationId xmlns:p14="http://schemas.microsoft.com/office/powerpoint/2010/main" val="15987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4">
            <a:extLst>
              <a:ext uri="{FF2B5EF4-FFF2-40B4-BE49-F238E27FC236}">
                <a16:creationId xmlns:a16="http://schemas.microsoft.com/office/drawing/2014/main" id="{B52B17D2-6B5B-0E3C-D2BD-C6427F6BFEE0}"/>
              </a:ext>
            </a:extLst>
          </p:cNvPr>
          <p:cNvSpPr/>
          <p:nvPr/>
        </p:nvSpPr>
        <p:spPr>
          <a:xfrm>
            <a:off x="9014460" y="9830"/>
            <a:ext cx="3177540" cy="6858000"/>
          </a:xfrm>
          <a:custGeom>
            <a:avLst/>
            <a:gdLst>
              <a:gd name="connsiteX0" fmla="*/ 851530 w 6231539"/>
              <a:gd name="connsiteY0" fmla="*/ 0 h 6858000"/>
              <a:gd name="connsiteX1" fmla="*/ 6003686 w 6231539"/>
              <a:gd name="connsiteY1" fmla="*/ 0 h 6858000"/>
              <a:gd name="connsiteX2" fmla="*/ 6070347 w 6231539"/>
              <a:gd name="connsiteY2" fmla="*/ 0 h 6858000"/>
              <a:gd name="connsiteX3" fmla="*/ 6231539 w 6231539"/>
              <a:gd name="connsiteY3" fmla="*/ 0 h 6858000"/>
              <a:gd name="connsiteX4" fmla="*/ 6231539 w 6231539"/>
              <a:gd name="connsiteY4" fmla="*/ 6858000 h 6858000"/>
              <a:gd name="connsiteX5" fmla="*/ 6070347 w 6231539"/>
              <a:gd name="connsiteY5" fmla="*/ 6858000 h 6858000"/>
              <a:gd name="connsiteX6" fmla="*/ 6003686 w 6231539"/>
              <a:gd name="connsiteY6" fmla="*/ 6858000 h 6858000"/>
              <a:gd name="connsiteX7" fmla="*/ 0 w 623153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1539" h="6858000">
                <a:moveTo>
                  <a:pt x="851530" y="0"/>
                </a:moveTo>
                <a:lnTo>
                  <a:pt x="6003686" y="0"/>
                </a:lnTo>
                <a:lnTo>
                  <a:pt x="6070347" y="0"/>
                </a:lnTo>
                <a:lnTo>
                  <a:pt x="6231539" y="0"/>
                </a:lnTo>
                <a:lnTo>
                  <a:pt x="6231539" y="6858000"/>
                </a:lnTo>
                <a:lnTo>
                  <a:pt x="6070347" y="6858000"/>
                </a:lnTo>
                <a:lnTo>
                  <a:pt x="6003686" y="6858000"/>
                </a:lnTo>
                <a:lnTo>
                  <a:pt x="0" y="685800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20BB1EA8-95A6-A2AE-0BE5-E7D6E45D6035}"/>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Investment Needed</a:t>
            </a:r>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6</a:t>
            </a:fld>
            <a:endParaRPr lang="en-GB" sz="1000" dirty="0"/>
          </a:p>
        </p:txBody>
      </p:sp>
      <p:grpSp>
        <p:nvGrpSpPr>
          <p:cNvPr id="2" name="Group 1">
            <a:extLst>
              <a:ext uri="{FF2B5EF4-FFF2-40B4-BE49-F238E27FC236}">
                <a16:creationId xmlns:a16="http://schemas.microsoft.com/office/drawing/2014/main" id="{151D29AB-D99C-1B3E-36D4-B3E3BB2B267F}"/>
              </a:ext>
            </a:extLst>
          </p:cNvPr>
          <p:cNvGrpSpPr/>
          <p:nvPr/>
        </p:nvGrpSpPr>
        <p:grpSpPr>
          <a:xfrm>
            <a:off x="10518561" y="6115329"/>
            <a:ext cx="1019560" cy="433286"/>
            <a:chOff x="6865266" y="5386397"/>
            <a:chExt cx="1719256" cy="730638"/>
          </a:xfrm>
          <a:solidFill>
            <a:schemeClr val="bg1"/>
          </a:solidFill>
        </p:grpSpPr>
        <p:sp>
          <p:nvSpPr>
            <p:cNvPr id="5" name="Free-form: Shape 8">
              <a:extLst>
                <a:ext uri="{FF2B5EF4-FFF2-40B4-BE49-F238E27FC236}">
                  <a16:creationId xmlns:a16="http://schemas.microsoft.com/office/drawing/2014/main" id="{6DB549A5-E7B4-6129-B029-E9CDE29B7C1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6" name="Free-form: Shape 9">
              <a:extLst>
                <a:ext uri="{FF2B5EF4-FFF2-40B4-BE49-F238E27FC236}">
                  <a16:creationId xmlns:a16="http://schemas.microsoft.com/office/drawing/2014/main" id="{257547C8-807A-5EEF-6B7F-5E3D3D7203C7}"/>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7" name="Free-form: Shape 10">
              <a:extLst>
                <a:ext uri="{FF2B5EF4-FFF2-40B4-BE49-F238E27FC236}">
                  <a16:creationId xmlns:a16="http://schemas.microsoft.com/office/drawing/2014/main" id="{50EC3EE6-8406-3C1D-BF63-9941B4AFD144}"/>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1">
              <a:extLst>
                <a:ext uri="{FF2B5EF4-FFF2-40B4-BE49-F238E27FC236}">
                  <a16:creationId xmlns:a16="http://schemas.microsoft.com/office/drawing/2014/main" id="{89012BE3-D209-C507-655D-458F69F6B736}"/>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9" name="Free-form: Shape 12">
              <a:extLst>
                <a:ext uri="{FF2B5EF4-FFF2-40B4-BE49-F238E27FC236}">
                  <a16:creationId xmlns:a16="http://schemas.microsoft.com/office/drawing/2014/main" id="{55BB3DCF-B460-09DC-DFF8-AD256A35A76C}"/>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0" name="Free-form: Shape 13">
              <a:extLst>
                <a:ext uri="{FF2B5EF4-FFF2-40B4-BE49-F238E27FC236}">
                  <a16:creationId xmlns:a16="http://schemas.microsoft.com/office/drawing/2014/main" id="{505B22FC-6563-0332-6F18-06858ABE337D}"/>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1" name="Graphic 14">
              <a:extLst>
                <a:ext uri="{FF2B5EF4-FFF2-40B4-BE49-F238E27FC236}">
                  <a16:creationId xmlns:a16="http://schemas.microsoft.com/office/drawing/2014/main" id="{6333F593-0CFC-AA5B-9B51-DE5F8164A73F}"/>
                </a:ext>
              </a:extLst>
            </p:cNvPr>
            <p:cNvGrpSpPr/>
            <p:nvPr/>
          </p:nvGrpSpPr>
          <p:grpSpPr>
            <a:xfrm>
              <a:off x="7072219" y="6034849"/>
              <a:ext cx="170438" cy="82067"/>
              <a:chOff x="7072219" y="6034849"/>
              <a:chExt cx="170438" cy="82067"/>
            </a:xfrm>
            <a:grpFill/>
          </p:grpSpPr>
          <p:sp>
            <p:nvSpPr>
              <p:cNvPr id="28" name="Free-form: Shape 31">
                <a:extLst>
                  <a:ext uri="{FF2B5EF4-FFF2-40B4-BE49-F238E27FC236}">
                    <a16:creationId xmlns:a16="http://schemas.microsoft.com/office/drawing/2014/main" id="{E38483A8-0BE6-F577-AF17-2B5E3DC43E40}"/>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9" name="Free-form: Shape 32">
                <a:extLst>
                  <a:ext uri="{FF2B5EF4-FFF2-40B4-BE49-F238E27FC236}">
                    <a16:creationId xmlns:a16="http://schemas.microsoft.com/office/drawing/2014/main" id="{2B54275B-3DFA-BC8A-7256-9EBC822110CF}"/>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2" name="Free-form: Shape 15">
              <a:extLst>
                <a:ext uri="{FF2B5EF4-FFF2-40B4-BE49-F238E27FC236}">
                  <a16:creationId xmlns:a16="http://schemas.microsoft.com/office/drawing/2014/main" id="{EF554FE8-7208-4FDA-457E-DB30AC4FD9B7}"/>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3" name="Free-form: Shape 16">
              <a:extLst>
                <a:ext uri="{FF2B5EF4-FFF2-40B4-BE49-F238E27FC236}">
                  <a16:creationId xmlns:a16="http://schemas.microsoft.com/office/drawing/2014/main" id="{0D0B1568-C6CF-7D4A-3EFB-7E2EAE9904C8}"/>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7">
              <a:extLst>
                <a:ext uri="{FF2B5EF4-FFF2-40B4-BE49-F238E27FC236}">
                  <a16:creationId xmlns:a16="http://schemas.microsoft.com/office/drawing/2014/main" id="{91B057FA-52C5-5FBD-7600-82FDD0FEDFB9}"/>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5" name="Free-form: Shape 18">
              <a:extLst>
                <a:ext uri="{FF2B5EF4-FFF2-40B4-BE49-F238E27FC236}">
                  <a16:creationId xmlns:a16="http://schemas.microsoft.com/office/drawing/2014/main" id="{49D7BC03-4166-15F5-7C66-56A4AE088C0F}"/>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6" name="Free-form: Shape 19">
              <a:extLst>
                <a:ext uri="{FF2B5EF4-FFF2-40B4-BE49-F238E27FC236}">
                  <a16:creationId xmlns:a16="http://schemas.microsoft.com/office/drawing/2014/main" id="{4BE02517-0DE9-ADC2-1157-A8248291C391}"/>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7" name="Free-form: Shape 20">
              <a:extLst>
                <a:ext uri="{FF2B5EF4-FFF2-40B4-BE49-F238E27FC236}">
                  <a16:creationId xmlns:a16="http://schemas.microsoft.com/office/drawing/2014/main" id="{07EDB29B-ECF6-B827-C5AA-75CF7A8CD1A4}"/>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8" name="Free-form: Shape 21">
              <a:extLst>
                <a:ext uri="{FF2B5EF4-FFF2-40B4-BE49-F238E27FC236}">
                  <a16:creationId xmlns:a16="http://schemas.microsoft.com/office/drawing/2014/main" id="{6286D8F6-5B7C-FA0F-4E54-026D75F624CD}"/>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9" name="Free-form: Shape 22">
              <a:extLst>
                <a:ext uri="{FF2B5EF4-FFF2-40B4-BE49-F238E27FC236}">
                  <a16:creationId xmlns:a16="http://schemas.microsoft.com/office/drawing/2014/main" id="{45D6F0C4-2788-3461-D0D9-ADF1A1871C19}"/>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0" name="Free-form: Shape 23">
              <a:extLst>
                <a:ext uri="{FF2B5EF4-FFF2-40B4-BE49-F238E27FC236}">
                  <a16:creationId xmlns:a16="http://schemas.microsoft.com/office/drawing/2014/main" id="{468109ED-8CDA-4CF6-5B78-63EF0722AD0F}"/>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1" name="Free-form: Shape 24">
              <a:extLst>
                <a:ext uri="{FF2B5EF4-FFF2-40B4-BE49-F238E27FC236}">
                  <a16:creationId xmlns:a16="http://schemas.microsoft.com/office/drawing/2014/main" id="{3D4FD037-2196-D374-B6C9-05AD6DF1708E}"/>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2" name="Free-form: Shape 25">
              <a:extLst>
                <a:ext uri="{FF2B5EF4-FFF2-40B4-BE49-F238E27FC236}">
                  <a16:creationId xmlns:a16="http://schemas.microsoft.com/office/drawing/2014/main" id="{BF869B32-30D0-CCAE-57F9-B37B715245EF}"/>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3" name="Free-form: Shape 26">
              <a:extLst>
                <a:ext uri="{FF2B5EF4-FFF2-40B4-BE49-F238E27FC236}">
                  <a16:creationId xmlns:a16="http://schemas.microsoft.com/office/drawing/2014/main" id="{40A7DAB5-D0F4-1F4D-22E3-1DEF001F1269}"/>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4" name="Free-form: Shape 27">
              <a:extLst>
                <a:ext uri="{FF2B5EF4-FFF2-40B4-BE49-F238E27FC236}">
                  <a16:creationId xmlns:a16="http://schemas.microsoft.com/office/drawing/2014/main" id="{F98AA035-4669-7773-85E3-8C2917D3BB6B}"/>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5" name="Free-form: Shape 28">
              <a:extLst>
                <a:ext uri="{FF2B5EF4-FFF2-40B4-BE49-F238E27FC236}">
                  <a16:creationId xmlns:a16="http://schemas.microsoft.com/office/drawing/2014/main" id="{BF755FCA-3E7E-B44E-0CCC-39067BC90431}"/>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6" name="Free-form: Shape 29">
              <a:extLst>
                <a:ext uri="{FF2B5EF4-FFF2-40B4-BE49-F238E27FC236}">
                  <a16:creationId xmlns:a16="http://schemas.microsoft.com/office/drawing/2014/main" id="{55C91B37-08D8-C4C1-AEE0-DBE7583E3421}"/>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7" name="Free-form: Shape 30">
              <a:extLst>
                <a:ext uri="{FF2B5EF4-FFF2-40B4-BE49-F238E27FC236}">
                  <a16:creationId xmlns:a16="http://schemas.microsoft.com/office/drawing/2014/main" id="{B8AE52E8-7825-0677-3359-5AAB4F107082}"/>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pic>
        <p:nvPicPr>
          <p:cNvPr id="30" name="Picture 29">
            <a:extLst>
              <a:ext uri="{FF2B5EF4-FFF2-40B4-BE49-F238E27FC236}">
                <a16:creationId xmlns:a16="http://schemas.microsoft.com/office/drawing/2014/main" id="{7F540C90-C4CE-80AC-3919-42EB49450445}"/>
              </a:ext>
            </a:extLst>
          </p:cNvPr>
          <p:cNvPicPr>
            <a:picLocks noChangeAspect="1"/>
          </p:cNvPicPr>
          <p:nvPr/>
        </p:nvPicPr>
        <p:blipFill>
          <a:blip r:embed="rId2"/>
          <a:stretch>
            <a:fillRect/>
          </a:stretch>
        </p:blipFill>
        <p:spPr>
          <a:xfrm>
            <a:off x="744141" y="1367166"/>
            <a:ext cx="10703718" cy="4123668"/>
          </a:xfrm>
          <a:prstGeom prst="rect">
            <a:avLst/>
          </a:prstGeom>
        </p:spPr>
      </p:pic>
      <p:sp>
        <p:nvSpPr>
          <p:cNvPr id="31" name="TextBox 30">
            <a:extLst>
              <a:ext uri="{FF2B5EF4-FFF2-40B4-BE49-F238E27FC236}">
                <a16:creationId xmlns:a16="http://schemas.microsoft.com/office/drawing/2014/main" id="{E7675CC3-334F-C37F-D8DE-498AF1DBF82E}"/>
              </a:ext>
            </a:extLst>
          </p:cNvPr>
          <p:cNvSpPr txBox="1"/>
          <p:nvPr/>
        </p:nvSpPr>
        <p:spPr>
          <a:xfrm>
            <a:off x="744141" y="5687922"/>
            <a:ext cx="922047" cy="253916"/>
          </a:xfrm>
          <a:prstGeom prst="rect">
            <a:avLst/>
          </a:prstGeom>
          <a:noFill/>
        </p:spPr>
        <p:txBody>
          <a:bodyPr wrap="none" rtlCol="0">
            <a:spAutoFit/>
          </a:bodyPr>
          <a:lstStyle/>
          <a:p>
            <a:r>
              <a:rPr lang="en-GB" sz="1050" i="1" dirty="0"/>
              <a:t>*USD Billion</a:t>
            </a:r>
          </a:p>
        </p:txBody>
      </p:sp>
    </p:spTree>
    <p:extLst>
      <p:ext uri="{BB962C8B-B14F-4D97-AF65-F5344CB8AC3E}">
        <p14:creationId xmlns:p14="http://schemas.microsoft.com/office/powerpoint/2010/main" val="38392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47">
            <a:extLst>
              <a:ext uri="{FF2B5EF4-FFF2-40B4-BE49-F238E27FC236}">
                <a16:creationId xmlns:a16="http://schemas.microsoft.com/office/drawing/2014/main" id="{41BA379A-CCC5-0AF6-9E3A-67D52E492031}"/>
              </a:ext>
            </a:extLst>
          </p:cNvPr>
          <p:cNvSpPr/>
          <p:nvPr/>
        </p:nvSpPr>
        <p:spPr>
          <a:xfrm>
            <a:off x="8830491" y="0"/>
            <a:ext cx="3361509" cy="6858000"/>
          </a:xfrm>
          <a:custGeom>
            <a:avLst/>
            <a:gdLst>
              <a:gd name="connsiteX0" fmla="*/ 851530 w 2078437"/>
              <a:gd name="connsiteY0" fmla="*/ 0 h 6858000"/>
              <a:gd name="connsiteX1" fmla="*/ 1374213 w 2078437"/>
              <a:gd name="connsiteY1" fmla="*/ 0 h 6858000"/>
              <a:gd name="connsiteX2" fmla="*/ 1790100 w 2078437"/>
              <a:gd name="connsiteY2" fmla="*/ 0 h 6858000"/>
              <a:gd name="connsiteX3" fmla="*/ 2078437 w 2078437"/>
              <a:gd name="connsiteY3" fmla="*/ 0 h 6858000"/>
              <a:gd name="connsiteX4" fmla="*/ 2078437 w 2078437"/>
              <a:gd name="connsiteY4" fmla="*/ 6858000 h 6858000"/>
              <a:gd name="connsiteX5" fmla="*/ 1790100 w 2078437"/>
              <a:gd name="connsiteY5" fmla="*/ 6858000 h 6858000"/>
              <a:gd name="connsiteX6" fmla="*/ 1374213 w 2078437"/>
              <a:gd name="connsiteY6" fmla="*/ 6858000 h 6858000"/>
              <a:gd name="connsiteX7" fmla="*/ 0 w 20784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8437" h="6858000">
                <a:moveTo>
                  <a:pt x="851530" y="0"/>
                </a:moveTo>
                <a:lnTo>
                  <a:pt x="1374213" y="0"/>
                </a:lnTo>
                <a:lnTo>
                  <a:pt x="1790100" y="0"/>
                </a:lnTo>
                <a:lnTo>
                  <a:pt x="2078437" y="0"/>
                </a:lnTo>
                <a:lnTo>
                  <a:pt x="2078437" y="6858000"/>
                </a:lnTo>
                <a:lnTo>
                  <a:pt x="1790100" y="6858000"/>
                </a:lnTo>
                <a:lnTo>
                  <a:pt x="1374213" y="6858000"/>
                </a:lnTo>
                <a:lnTo>
                  <a:pt x="0" y="685800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7</a:t>
            </a:fld>
            <a:endParaRPr lang="en-GB" sz="1000" dirty="0"/>
          </a:p>
        </p:txBody>
      </p:sp>
      <p:pic>
        <p:nvPicPr>
          <p:cNvPr id="2" name="Picture 2">
            <a:extLst>
              <a:ext uri="{FF2B5EF4-FFF2-40B4-BE49-F238E27FC236}">
                <a16:creationId xmlns:a16="http://schemas.microsoft.com/office/drawing/2014/main" id="{C7FA6975-FF29-852F-377F-B8DE9AEC2A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8" t="11566" r="7602" b="19211"/>
          <a:stretch/>
        </p:blipFill>
        <p:spPr bwMode="auto">
          <a:xfrm>
            <a:off x="1297280" y="1068514"/>
            <a:ext cx="9193979" cy="49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7567ED6-0794-9A25-FA5C-BCC99A4E553C}"/>
              </a:ext>
            </a:extLst>
          </p:cNvPr>
          <p:cNvGrpSpPr/>
          <p:nvPr/>
        </p:nvGrpSpPr>
        <p:grpSpPr>
          <a:xfrm>
            <a:off x="10518561" y="6115329"/>
            <a:ext cx="1019560" cy="433286"/>
            <a:chOff x="6865266" y="5386397"/>
            <a:chExt cx="1719256" cy="730638"/>
          </a:xfrm>
          <a:solidFill>
            <a:schemeClr val="bg1"/>
          </a:solidFill>
        </p:grpSpPr>
        <p:sp>
          <p:nvSpPr>
            <p:cNvPr id="6" name="Free-form: Shape 8">
              <a:extLst>
                <a:ext uri="{FF2B5EF4-FFF2-40B4-BE49-F238E27FC236}">
                  <a16:creationId xmlns:a16="http://schemas.microsoft.com/office/drawing/2014/main" id="{B0619848-CFC8-408D-54DA-94A4E483A563}"/>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7" name="Free-form: Shape 9">
              <a:extLst>
                <a:ext uri="{FF2B5EF4-FFF2-40B4-BE49-F238E27FC236}">
                  <a16:creationId xmlns:a16="http://schemas.microsoft.com/office/drawing/2014/main" id="{A5A6CC74-CB45-C413-19BA-A8BEAE98F985}"/>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0">
              <a:extLst>
                <a:ext uri="{FF2B5EF4-FFF2-40B4-BE49-F238E27FC236}">
                  <a16:creationId xmlns:a16="http://schemas.microsoft.com/office/drawing/2014/main" id="{A0088B3B-399D-719D-F847-D5484724BF6E}"/>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9" name="Free-form: Shape 11">
              <a:extLst>
                <a:ext uri="{FF2B5EF4-FFF2-40B4-BE49-F238E27FC236}">
                  <a16:creationId xmlns:a16="http://schemas.microsoft.com/office/drawing/2014/main" id="{8F6C0717-384F-6E2A-FEA2-AAF77BB2571A}"/>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0" name="Free-form: Shape 12">
              <a:extLst>
                <a:ext uri="{FF2B5EF4-FFF2-40B4-BE49-F238E27FC236}">
                  <a16:creationId xmlns:a16="http://schemas.microsoft.com/office/drawing/2014/main" id="{E727B6F4-B637-8DD1-7711-461E3BC89EC1}"/>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1" name="Free-form: Shape 13">
              <a:extLst>
                <a:ext uri="{FF2B5EF4-FFF2-40B4-BE49-F238E27FC236}">
                  <a16:creationId xmlns:a16="http://schemas.microsoft.com/office/drawing/2014/main" id="{84CB9EF8-5F9F-F2CE-1F6A-748A529920DB}"/>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2" name="Graphic 14">
              <a:extLst>
                <a:ext uri="{FF2B5EF4-FFF2-40B4-BE49-F238E27FC236}">
                  <a16:creationId xmlns:a16="http://schemas.microsoft.com/office/drawing/2014/main" id="{5A889D7A-EEF9-FFCB-DF24-5F12C9DC6640}"/>
                </a:ext>
              </a:extLst>
            </p:cNvPr>
            <p:cNvGrpSpPr/>
            <p:nvPr/>
          </p:nvGrpSpPr>
          <p:grpSpPr>
            <a:xfrm>
              <a:off x="7072219" y="6034849"/>
              <a:ext cx="170438" cy="82067"/>
              <a:chOff x="7072219" y="6034849"/>
              <a:chExt cx="170438" cy="82067"/>
            </a:xfrm>
            <a:grpFill/>
          </p:grpSpPr>
          <p:sp>
            <p:nvSpPr>
              <p:cNvPr id="29" name="Free-form: Shape 31">
                <a:extLst>
                  <a:ext uri="{FF2B5EF4-FFF2-40B4-BE49-F238E27FC236}">
                    <a16:creationId xmlns:a16="http://schemas.microsoft.com/office/drawing/2014/main" id="{53E06085-9D90-63B9-61AD-EE45CC6E0F26}"/>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30" name="Free-form: Shape 32">
                <a:extLst>
                  <a:ext uri="{FF2B5EF4-FFF2-40B4-BE49-F238E27FC236}">
                    <a16:creationId xmlns:a16="http://schemas.microsoft.com/office/drawing/2014/main" id="{D1755003-6546-6D07-DD38-2C9D4B402B56}"/>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3" name="Free-form: Shape 15">
              <a:extLst>
                <a:ext uri="{FF2B5EF4-FFF2-40B4-BE49-F238E27FC236}">
                  <a16:creationId xmlns:a16="http://schemas.microsoft.com/office/drawing/2014/main" id="{8726EAD6-34C8-FA16-3FCA-CDD9B7EC1F0E}"/>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6">
              <a:extLst>
                <a:ext uri="{FF2B5EF4-FFF2-40B4-BE49-F238E27FC236}">
                  <a16:creationId xmlns:a16="http://schemas.microsoft.com/office/drawing/2014/main" id="{41482AFB-7957-0A60-4D09-B58C2B4898A6}"/>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5" name="Free-form: Shape 17">
              <a:extLst>
                <a:ext uri="{FF2B5EF4-FFF2-40B4-BE49-F238E27FC236}">
                  <a16:creationId xmlns:a16="http://schemas.microsoft.com/office/drawing/2014/main" id="{536D25E9-3B83-B68C-766D-7AFEC699F130}"/>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6" name="Free-form: Shape 18">
              <a:extLst>
                <a:ext uri="{FF2B5EF4-FFF2-40B4-BE49-F238E27FC236}">
                  <a16:creationId xmlns:a16="http://schemas.microsoft.com/office/drawing/2014/main" id="{F888EFF3-5BE0-4255-889F-1D4FC8D267C2}"/>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7" name="Free-form: Shape 19">
              <a:extLst>
                <a:ext uri="{FF2B5EF4-FFF2-40B4-BE49-F238E27FC236}">
                  <a16:creationId xmlns:a16="http://schemas.microsoft.com/office/drawing/2014/main" id="{7CF41E61-855B-254F-20A9-29FFAF8D6A65}"/>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8" name="Free-form: Shape 20">
              <a:extLst>
                <a:ext uri="{FF2B5EF4-FFF2-40B4-BE49-F238E27FC236}">
                  <a16:creationId xmlns:a16="http://schemas.microsoft.com/office/drawing/2014/main" id="{4273865B-1B2F-E6C0-7330-F22A4AC8CB7E}"/>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9" name="Free-form: Shape 21">
              <a:extLst>
                <a:ext uri="{FF2B5EF4-FFF2-40B4-BE49-F238E27FC236}">
                  <a16:creationId xmlns:a16="http://schemas.microsoft.com/office/drawing/2014/main" id="{05AF2C32-EF80-EB5E-ABDE-B2A181DD16E0}"/>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0" name="Free-form: Shape 22">
              <a:extLst>
                <a:ext uri="{FF2B5EF4-FFF2-40B4-BE49-F238E27FC236}">
                  <a16:creationId xmlns:a16="http://schemas.microsoft.com/office/drawing/2014/main" id="{3F926C59-9D6B-0864-8B27-CA92B896349E}"/>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1" name="Free-form: Shape 23">
              <a:extLst>
                <a:ext uri="{FF2B5EF4-FFF2-40B4-BE49-F238E27FC236}">
                  <a16:creationId xmlns:a16="http://schemas.microsoft.com/office/drawing/2014/main" id="{DFACDF0D-6385-9EF8-A260-111DB1F62BEC}"/>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2" name="Free-form: Shape 24">
              <a:extLst>
                <a:ext uri="{FF2B5EF4-FFF2-40B4-BE49-F238E27FC236}">
                  <a16:creationId xmlns:a16="http://schemas.microsoft.com/office/drawing/2014/main" id="{681180F3-7984-C3AD-0D2D-A3332E4DE302}"/>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3" name="Free-form: Shape 25">
              <a:extLst>
                <a:ext uri="{FF2B5EF4-FFF2-40B4-BE49-F238E27FC236}">
                  <a16:creationId xmlns:a16="http://schemas.microsoft.com/office/drawing/2014/main" id="{8A2DCD7B-6D56-9637-24A7-93749E801E6D}"/>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4" name="Free-form: Shape 26">
              <a:extLst>
                <a:ext uri="{FF2B5EF4-FFF2-40B4-BE49-F238E27FC236}">
                  <a16:creationId xmlns:a16="http://schemas.microsoft.com/office/drawing/2014/main" id="{DDADC4D4-03E9-43FE-7BAA-82E30C7FFE85}"/>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5" name="Free-form: Shape 27">
              <a:extLst>
                <a:ext uri="{FF2B5EF4-FFF2-40B4-BE49-F238E27FC236}">
                  <a16:creationId xmlns:a16="http://schemas.microsoft.com/office/drawing/2014/main" id="{07529E94-596B-22D5-21B0-03B102E1D866}"/>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4CD608AB-EF20-3A2D-EC14-D41E98077B66}"/>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FCEEB80E-177F-6F30-FDCA-38A9E64B6DF6}"/>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CF9A5123-B2C3-A0F6-4CA3-5D2AB82E6797}"/>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19FE8B41-CA64-8A4D-A5B7-4C39706A690A}"/>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Investment Needed</a:t>
            </a:r>
          </a:p>
        </p:txBody>
      </p:sp>
    </p:spTree>
    <p:extLst>
      <p:ext uri="{BB962C8B-B14F-4D97-AF65-F5344CB8AC3E}">
        <p14:creationId xmlns:p14="http://schemas.microsoft.com/office/powerpoint/2010/main" val="336484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7">
            <a:extLst>
              <a:ext uri="{FF2B5EF4-FFF2-40B4-BE49-F238E27FC236}">
                <a16:creationId xmlns:a16="http://schemas.microsoft.com/office/drawing/2014/main" id="{0A7910DF-5913-EC44-A924-A5162C3B8F71}"/>
              </a:ext>
            </a:extLst>
          </p:cNvPr>
          <p:cNvSpPr/>
          <p:nvPr/>
        </p:nvSpPr>
        <p:spPr>
          <a:xfrm>
            <a:off x="8830491" y="-2"/>
            <a:ext cx="3361509" cy="6858000"/>
          </a:xfrm>
          <a:custGeom>
            <a:avLst/>
            <a:gdLst>
              <a:gd name="connsiteX0" fmla="*/ 851530 w 2078437"/>
              <a:gd name="connsiteY0" fmla="*/ 0 h 6858000"/>
              <a:gd name="connsiteX1" fmla="*/ 1374213 w 2078437"/>
              <a:gd name="connsiteY1" fmla="*/ 0 h 6858000"/>
              <a:gd name="connsiteX2" fmla="*/ 1790100 w 2078437"/>
              <a:gd name="connsiteY2" fmla="*/ 0 h 6858000"/>
              <a:gd name="connsiteX3" fmla="*/ 2078437 w 2078437"/>
              <a:gd name="connsiteY3" fmla="*/ 0 h 6858000"/>
              <a:gd name="connsiteX4" fmla="*/ 2078437 w 2078437"/>
              <a:gd name="connsiteY4" fmla="*/ 6858000 h 6858000"/>
              <a:gd name="connsiteX5" fmla="*/ 1790100 w 2078437"/>
              <a:gd name="connsiteY5" fmla="*/ 6858000 h 6858000"/>
              <a:gd name="connsiteX6" fmla="*/ 1374213 w 2078437"/>
              <a:gd name="connsiteY6" fmla="*/ 6858000 h 6858000"/>
              <a:gd name="connsiteX7" fmla="*/ 0 w 20784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8437" h="6858000">
                <a:moveTo>
                  <a:pt x="851530" y="0"/>
                </a:moveTo>
                <a:lnTo>
                  <a:pt x="1374213" y="0"/>
                </a:lnTo>
                <a:lnTo>
                  <a:pt x="1790100" y="0"/>
                </a:lnTo>
                <a:lnTo>
                  <a:pt x="2078437" y="0"/>
                </a:lnTo>
                <a:lnTo>
                  <a:pt x="2078437" y="6858000"/>
                </a:lnTo>
                <a:lnTo>
                  <a:pt x="1790100" y="6858000"/>
                </a:lnTo>
                <a:lnTo>
                  <a:pt x="1374213" y="6858000"/>
                </a:lnTo>
                <a:lnTo>
                  <a:pt x="0" y="685800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4" name="Slide Number Placeholder 11">
            <a:extLst>
              <a:ext uri="{FF2B5EF4-FFF2-40B4-BE49-F238E27FC236}">
                <a16:creationId xmlns:a16="http://schemas.microsoft.com/office/drawing/2014/main" id="{28FE6ACB-4EEA-2E77-D91C-72E5FB199B7C}"/>
              </a:ext>
            </a:extLst>
          </p:cNvPr>
          <p:cNvSpPr>
            <a:spLocks noGrp="1"/>
          </p:cNvSpPr>
          <p:nvPr>
            <p:ph type="sldNum" sz="quarter" idx="12"/>
          </p:nvPr>
        </p:nvSpPr>
        <p:spPr>
          <a:xfrm>
            <a:off x="211395" y="6592227"/>
            <a:ext cx="224607" cy="135866"/>
          </a:xfrm>
        </p:spPr>
        <p:txBody>
          <a:bodyPr lIns="0" tIns="0" rIns="0" bIns="0"/>
          <a:lstStyle/>
          <a:p>
            <a:pPr algn="l"/>
            <a:fld id="{683C52A7-1587-4480-87FF-81D473021C4B}" type="slidenum">
              <a:rPr lang="en-GB" sz="1000" smtClean="0"/>
              <a:pPr algn="l"/>
              <a:t>8</a:t>
            </a:fld>
            <a:endParaRPr lang="en-GB" sz="1000" dirty="0"/>
          </a:p>
        </p:txBody>
      </p:sp>
      <p:pic>
        <p:nvPicPr>
          <p:cNvPr id="4" name="Picture 3" descr="A close-up of a copper cube&#10;&#10;Description automatically generated">
            <a:extLst>
              <a:ext uri="{FF2B5EF4-FFF2-40B4-BE49-F238E27FC236}">
                <a16:creationId xmlns:a16="http://schemas.microsoft.com/office/drawing/2014/main" id="{78357111-D6BF-512F-DC63-EA91DB69FAD9}"/>
              </a:ext>
            </a:extLst>
          </p:cNvPr>
          <p:cNvPicPr>
            <a:picLocks noChangeAspect="1"/>
          </p:cNvPicPr>
          <p:nvPr/>
        </p:nvPicPr>
        <p:blipFill>
          <a:blip r:embed="rId3"/>
          <a:stretch>
            <a:fillRect/>
          </a:stretch>
        </p:blipFill>
        <p:spPr>
          <a:xfrm>
            <a:off x="3269273" y="1115837"/>
            <a:ext cx="4655819" cy="5431790"/>
          </a:xfrm>
          <a:prstGeom prst="rect">
            <a:avLst/>
          </a:prstGeom>
        </p:spPr>
      </p:pic>
      <p:grpSp>
        <p:nvGrpSpPr>
          <p:cNvPr id="2" name="Group 1">
            <a:extLst>
              <a:ext uri="{FF2B5EF4-FFF2-40B4-BE49-F238E27FC236}">
                <a16:creationId xmlns:a16="http://schemas.microsoft.com/office/drawing/2014/main" id="{8004B452-C996-7790-898F-FACCE396A6F3}"/>
              </a:ext>
            </a:extLst>
          </p:cNvPr>
          <p:cNvGrpSpPr/>
          <p:nvPr/>
        </p:nvGrpSpPr>
        <p:grpSpPr>
          <a:xfrm>
            <a:off x="10518561" y="6115329"/>
            <a:ext cx="1019560" cy="433286"/>
            <a:chOff x="6865266" y="5386397"/>
            <a:chExt cx="1719256" cy="730638"/>
          </a:xfrm>
          <a:solidFill>
            <a:schemeClr val="bg1"/>
          </a:solidFill>
        </p:grpSpPr>
        <p:sp>
          <p:nvSpPr>
            <p:cNvPr id="6" name="Free-form: Shape 8">
              <a:extLst>
                <a:ext uri="{FF2B5EF4-FFF2-40B4-BE49-F238E27FC236}">
                  <a16:creationId xmlns:a16="http://schemas.microsoft.com/office/drawing/2014/main" id="{AF096937-D5E4-3EE9-5CF8-919AC1F51E0D}"/>
                </a:ext>
              </a:extLst>
            </p:cNvPr>
            <p:cNvSpPr/>
            <p:nvPr/>
          </p:nvSpPr>
          <p:spPr>
            <a:xfrm>
              <a:off x="7001093" y="5661501"/>
              <a:ext cx="555680" cy="260713"/>
            </a:xfrm>
            <a:custGeom>
              <a:avLst/>
              <a:gdLst>
                <a:gd name="connsiteX0" fmla="*/ 476706 w 555680"/>
                <a:gd name="connsiteY0" fmla="*/ 258216 h 260713"/>
                <a:gd name="connsiteX1" fmla="*/ 555681 w 555680"/>
                <a:gd name="connsiteY1" fmla="*/ 258216 h 260713"/>
                <a:gd name="connsiteX2" fmla="*/ 555681 w 555680"/>
                <a:gd name="connsiteY2" fmla="*/ 0 h 260713"/>
                <a:gd name="connsiteX3" fmla="*/ 478490 w 555680"/>
                <a:gd name="connsiteY3" fmla="*/ 0 h 260713"/>
                <a:gd name="connsiteX4" fmla="*/ 277840 w 555680"/>
                <a:gd name="connsiteY4" fmla="*/ 174245 h 260713"/>
                <a:gd name="connsiteX5" fmla="*/ 77191 w 555680"/>
                <a:gd name="connsiteY5" fmla="*/ 0 h 260713"/>
                <a:gd name="connsiteX6" fmla="*/ 119 w 555680"/>
                <a:gd name="connsiteY6" fmla="*/ 0 h 260713"/>
                <a:gd name="connsiteX7" fmla="*/ 0 w 555680"/>
                <a:gd name="connsiteY7" fmla="*/ 258216 h 260713"/>
                <a:gd name="connsiteX8" fmla="*/ 78975 w 555680"/>
                <a:gd name="connsiteY8" fmla="*/ 258216 h 260713"/>
                <a:gd name="connsiteX9" fmla="*/ 78975 w 555680"/>
                <a:gd name="connsiteY9" fmla="*/ 89442 h 260713"/>
                <a:gd name="connsiteX10" fmla="*/ 277840 w 555680"/>
                <a:gd name="connsiteY10" fmla="*/ 260713 h 260713"/>
                <a:gd name="connsiteX11" fmla="*/ 476706 w 555680"/>
                <a:gd name="connsiteY11" fmla="*/ 89442 h 260713"/>
                <a:gd name="connsiteX12" fmla="*/ 476706 w 555680"/>
                <a:gd name="connsiteY12" fmla="*/ 258216 h 26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680" h="260713">
                  <a:moveTo>
                    <a:pt x="476706" y="258216"/>
                  </a:moveTo>
                  <a:lnTo>
                    <a:pt x="555681" y="258216"/>
                  </a:lnTo>
                  <a:lnTo>
                    <a:pt x="555681" y="0"/>
                  </a:lnTo>
                  <a:lnTo>
                    <a:pt x="478490" y="0"/>
                  </a:lnTo>
                  <a:lnTo>
                    <a:pt x="277840" y="174245"/>
                  </a:lnTo>
                  <a:lnTo>
                    <a:pt x="77191" y="0"/>
                  </a:lnTo>
                  <a:lnTo>
                    <a:pt x="119" y="0"/>
                  </a:lnTo>
                  <a:lnTo>
                    <a:pt x="0" y="258216"/>
                  </a:lnTo>
                  <a:lnTo>
                    <a:pt x="78975" y="258216"/>
                  </a:lnTo>
                  <a:lnTo>
                    <a:pt x="78975" y="89442"/>
                  </a:lnTo>
                  <a:lnTo>
                    <a:pt x="277840" y="260713"/>
                  </a:lnTo>
                  <a:lnTo>
                    <a:pt x="476706" y="89442"/>
                  </a:lnTo>
                  <a:lnTo>
                    <a:pt x="476706" y="258216"/>
                  </a:lnTo>
                  <a:close/>
                </a:path>
              </a:pathLst>
            </a:custGeom>
            <a:grpFill/>
            <a:ln w="11890" cap="flat">
              <a:noFill/>
              <a:prstDash val="solid"/>
              <a:miter/>
            </a:ln>
          </p:spPr>
          <p:txBody>
            <a:bodyPr rtlCol="0" anchor="ctr"/>
            <a:lstStyle/>
            <a:p>
              <a:endParaRPr lang="en-GB"/>
            </a:p>
          </p:txBody>
        </p:sp>
        <p:sp>
          <p:nvSpPr>
            <p:cNvPr id="7" name="Free-form: Shape 9">
              <a:extLst>
                <a:ext uri="{FF2B5EF4-FFF2-40B4-BE49-F238E27FC236}">
                  <a16:creationId xmlns:a16="http://schemas.microsoft.com/office/drawing/2014/main" id="{FF442355-B2E6-443A-409C-8028199EA4B3}"/>
                </a:ext>
              </a:extLst>
            </p:cNvPr>
            <p:cNvSpPr/>
            <p:nvPr/>
          </p:nvSpPr>
          <p:spPr>
            <a:xfrm>
              <a:off x="7626948"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601 w 453393"/>
                <a:gd name="connsiteY7" fmla="*/ 258572 h 258691"/>
                <a:gd name="connsiteX8" fmla="*/ 453394 w 453393"/>
                <a:gd name="connsiteY8" fmla="*/ 129286 h 258691"/>
                <a:gd name="connsiteX9" fmla="*/ 331601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601" y="258572"/>
                  </a:lnTo>
                  <a:cubicBezTo>
                    <a:pt x="404391" y="258572"/>
                    <a:pt x="453394" y="206596"/>
                    <a:pt x="453394" y="129286"/>
                  </a:cubicBezTo>
                  <a:cubicBezTo>
                    <a:pt x="453394" y="51976"/>
                    <a:pt x="404510" y="0"/>
                    <a:pt x="331601" y="0"/>
                  </a:cubicBezTo>
                  <a:lnTo>
                    <a:pt x="0" y="0"/>
                  </a:lnTo>
                  <a:lnTo>
                    <a:pt x="0" y="258691"/>
                  </a:lnTo>
                  <a:close/>
                </a:path>
              </a:pathLst>
            </a:custGeom>
            <a:grpFill/>
            <a:ln w="11890" cap="flat">
              <a:noFill/>
              <a:prstDash val="solid"/>
              <a:miter/>
            </a:ln>
          </p:spPr>
          <p:txBody>
            <a:bodyPr rtlCol="0" anchor="ctr"/>
            <a:lstStyle/>
            <a:p>
              <a:endParaRPr lang="en-GB"/>
            </a:p>
          </p:txBody>
        </p:sp>
        <p:sp>
          <p:nvSpPr>
            <p:cNvPr id="8" name="Free-form: Shape 10">
              <a:extLst>
                <a:ext uri="{FF2B5EF4-FFF2-40B4-BE49-F238E27FC236}">
                  <a16:creationId xmlns:a16="http://schemas.microsoft.com/office/drawing/2014/main" id="{127B07C9-9319-A3AD-0FE0-73C2C5821749}"/>
                </a:ext>
              </a:extLst>
            </p:cNvPr>
            <p:cNvSpPr/>
            <p:nvPr/>
          </p:nvSpPr>
          <p:spPr>
            <a:xfrm>
              <a:off x="8131129" y="5659717"/>
              <a:ext cx="453393" cy="258691"/>
            </a:xfrm>
            <a:custGeom>
              <a:avLst/>
              <a:gdLst>
                <a:gd name="connsiteX0" fmla="*/ 309954 w 453393"/>
                <a:gd name="connsiteY0" fmla="*/ 192086 h 258691"/>
                <a:gd name="connsiteX1" fmla="*/ 76715 w 453393"/>
                <a:gd name="connsiteY1" fmla="*/ 192086 h 258691"/>
                <a:gd name="connsiteX2" fmla="*/ 76715 w 453393"/>
                <a:gd name="connsiteY2" fmla="*/ 66487 h 258691"/>
                <a:gd name="connsiteX3" fmla="*/ 309954 w 453393"/>
                <a:gd name="connsiteY3" fmla="*/ 66487 h 258691"/>
                <a:gd name="connsiteX4" fmla="*/ 380722 w 453393"/>
                <a:gd name="connsiteY4" fmla="*/ 129286 h 258691"/>
                <a:gd name="connsiteX5" fmla="*/ 309954 w 453393"/>
                <a:gd name="connsiteY5" fmla="*/ 192086 h 258691"/>
                <a:gd name="connsiteX6" fmla="*/ 0 w 453393"/>
                <a:gd name="connsiteY6" fmla="*/ 258572 h 258691"/>
                <a:gd name="connsiteX7" fmla="*/ 331720 w 453393"/>
                <a:gd name="connsiteY7" fmla="*/ 258572 h 258691"/>
                <a:gd name="connsiteX8" fmla="*/ 453394 w 453393"/>
                <a:gd name="connsiteY8" fmla="*/ 129286 h 258691"/>
                <a:gd name="connsiteX9" fmla="*/ 331720 w 453393"/>
                <a:gd name="connsiteY9" fmla="*/ 0 h 258691"/>
                <a:gd name="connsiteX10" fmla="*/ 0 w 453393"/>
                <a:gd name="connsiteY10" fmla="*/ 0 h 258691"/>
                <a:gd name="connsiteX11" fmla="*/ 0 w 453393"/>
                <a:gd name="connsiteY11" fmla="*/ 258691 h 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393" h="258691">
                  <a:moveTo>
                    <a:pt x="309954" y="192086"/>
                  </a:moveTo>
                  <a:lnTo>
                    <a:pt x="76715" y="192086"/>
                  </a:lnTo>
                  <a:lnTo>
                    <a:pt x="76715" y="66487"/>
                  </a:lnTo>
                  <a:lnTo>
                    <a:pt x="309954" y="66487"/>
                  </a:lnTo>
                  <a:cubicBezTo>
                    <a:pt x="354913" y="66487"/>
                    <a:pt x="380722" y="89323"/>
                    <a:pt x="380722" y="129286"/>
                  </a:cubicBezTo>
                  <a:cubicBezTo>
                    <a:pt x="380722" y="169250"/>
                    <a:pt x="354913" y="192086"/>
                    <a:pt x="309954" y="192086"/>
                  </a:cubicBezTo>
                  <a:moveTo>
                    <a:pt x="0" y="258572"/>
                  </a:moveTo>
                  <a:lnTo>
                    <a:pt x="331720" y="258572"/>
                  </a:lnTo>
                  <a:cubicBezTo>
                    <a:pt x="404510" y="258572"/>
                    <a:pt x="453394" y="206596"/>
                    <a:pt x="453394" y="129286"/>
                  </a:cubicBezTo>
                  <a:cubicBezTo>
                    <a:pt x="453394" y="51976"/>
                    <a:pt x="404510" y="0"/>
                    <a:pt x="331720" y="0"/>
                  </a:cubicBezTo>
                  <a:lnTo>
                    <a:pt x="0" y="0"/>
                  </a:lnTo>
                  <a:lnTo>
                    <a:pt x="0" y="258691"/>
                  </a:lnTo>
                  <a:close/>
                </a:path>
              </a:pathLst>
            </a:custGeom>
            <a:grpFill/>
            <a:ln w="11890" cap="flat">
              <a:noFill/>
              <a:prstDash val="solid"/>
              <a:miter/>
            </a:ln>
          </p:spPr>
          <p:txBody>
            <a:bodyPr rtlCol="0" anchor="ctr"/>
            <a:lstStyle/>
            <a:p>
              <a:endParaRPr lang="en-GB"/>
            </a:p>
          </p:txBody>
        </p:sp>
        <p:sp>
          <p:nvSpPr>
            <p:cNvPr id="9" name="Free-form: Shape 11">
              <a:extLst>
                <a:ext uri="{FF2B5EF4-FFF2-40B4-BE49-F238E27FC236}">
                  <a16:creationId xmlns:a16="http://schemas.microsoft.com/office/drawing/2014/main" id="{D32DB5EF-ED17-C2F0-DAB5-86BEEB1D2B89}"/>
                </a:ext>
              </a:extLst>
            </p:cNvPr>
            <p:cNvSpPr/>
            <p:nvPr/>
          </p:nvSpPr>
          <p:spPr>
            <a:xfrm>
              <a:off x="6865266" y="5476932"/>
              <a:ext cx="489669" cy="123673"/>
            </a:xfrm>
            <a:custGeom>
              <a:avLst/>
              <a:gdLst>
                <a:gd name="connsiteX0" fmla="*/ 210521 w 489669"/>
                <a:gd name="connsiteY0" fmla="*/ 123673 h 123673"/>
                <a:gd name="connsiteX1" fmla="*/ 489670 w 489669"/>
                <a:gd name="connsiteY1" fmla="*/ 35183 h 123673"/>
                <a:gd name="connsiteX2" fmla="*/ 151647 w 489669"/>
                <a:gd name="connsiteY2" fmla="*/ 19602 h 123673"/>
                <a:gd name="connsiteX3" fmla="*/ 0 w 489669"/>
                <a:gd name="connsiteY3" fmla="*/ 123673 h 123673"/>
                <a:gd name="connsiteX4" fmla="*/ 210521 w 489669"/>
                <a:gd name="connsiteY4" fmla="*/ 123673 h 12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9" h="123673">
                  <a:moveTo>
                    <a:pt x="210521" y="123673"/>
                  </a:moveTo>
                  <a:cubicBezTo>
                    <a:pt x="293897" y="22694"/>
                    <a:pt x="489670" y="35183"/>
                    <a:pt x="489670" y="35183"/>
                  </a:cubicBezTo>
                  <a:cubicBezTo>
                    <a:pt x="489670" y="35183"/>
                    <a:pt x="316139" y="-32255"/>
                    <a:pt x="151647" y="19602"/>
                  </a:cubicBezTo>
                  <a:cubicBezTo>
                    <a:pt x="44245" y="53499"/>
                    <a:pt x="0" y="123673"/>
                    <a:pt x="0" y="123673"/>
                  </a:cubicBezTo>
                  <a:lnTo>
                    <a:pt x="210521" y="123673"/>
                  </a:lnTo>
                  <a:close/>
                </a:path>
              </a:pathLst>
            </a:custGeom>
            <a:grpFill/>
            <a:ln w="11890" cap="flat">
              <a:noFill/>
              <a:prstDash val="solid"/>
              <a:miter/>
            </a:ln>
          </p:spPr>
          <p:txBody>
            <a:bodyPr rtlCol="0" anchor="ctr"/>
            <a:lstStyle/>
            <a:p>
              <a:endParaRPr lang="en-GB"/>
            </a:p>
          </p:txBody>
        </p:sp>
        <p:sp>
          <p:nvSpPr>
            <p:cNvPr id="10" name="Free-form: Shape 12">
              <a:extLst>
                <a:ext uri="{FF2B5EF4-FFF2-40B4-BE49-F238E27FC236}">
                  <a16:creationId xmlns:a16="http://schemas.microsoft.com/office/drawing/2014/main" id="{3E3C8289-FF17-F051-1E9F-6F4D41189E94}"/>
                </a:ext>
              </a:extLst>
            </p:cNvPr>
            <p:cNvSpPr/>
            <p:nvPr/>
          </p:nvSpPr>
          <p:spPr>
            <a:xfrm>
              <a:off x="7366473" y="5386397"/>
              <a:ext cx="713036" cy="174490"/>
            </a:xfrm>
            <a:custGeom>
              <a:avLst/>
              <a:gdLst>
                <a:gd name="connsiteX0" fmla="*/ 406175 w 713036"/>
                <a:gd name="connsiteY0" fmla="*/ 0 h 174490"/>
                <a:gd name="connsiteX1" fmla="*/ 0 w 713036"/>
                <a:gd name="connsiteY1" fmla="*/ 129167 h 174490"/>
                <a:gd name="connsiteX2" fmla="*/ 477300 w 713036"/>
                <a:gd name="connsiteY2" fmla="*/ 146057 h 174490"/>
                <a:gd name="connsiteX3" fmla="*/ 713037 w 713036"/>
                <a:gd name="connsiteY3" fmla="*/ 0 h 174490"/>
                <a:gd name="connsiteX4" fmla="*/ 406175 w 713036"/>
                <a:gd name="connsiteY4" fmla="*/ 0 h 17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36" h="174490">
                  <a:moveTo>
                    <a:pt x="406175" y="0"/>
                  </a:moveTo>
                  <a:cubicBezTo>
                    <a:pt x="254291" y="162708"/>
                    <a:pt x="0" y="129167"/>
                    <a:pt x="0" y="129167"/>
                  </a:cubicBezTo>
                  <a:cubicBezTo>
                    <a:pt x="0" y="129167"/>
                    <a:pt x="233595" y="218728"/>
                    <a:pt x="477300" y="146057"/>
                  </a:cubicBezTo>
                  <a:cubicBezTo>
                    <a:pt x="635370" y="98957"/>
                    <a:pt x="713037" y="0"/>
                    <a:pt x="713037" y="0"/>
                  </a:cubicBezTo>
                  <a:lnTo>
                    <a:pt x="406175" y="0"/>
                  </a:lnTo>
                  <a:close/>
                </a:path>
              </a:pathLst>
            </a:custGeom>
            <a:grpFill/>
            <a:ln w="11890" cap="flat">
              <a:noFill/>
              <a:prstDash val="solid"/>
              <a:miter/>
            </a:ln>
          </p:spPr>
          <p:txBody>
            <a:bodyPr rtlCol="0" anchor="ctr"/>
            <a:lstStyle/>
            <a:p>
              <a:endParaRPr lang="en-GB"/>
            </a:p>
          </p:txBody>
        </p:sp>
        <p:sp>
          <p:nvSpPr>
            <p:cNvPr id="11" name="Free-form: Shape 13">
              <a:extLst>
                <a:ext uri="{FF2B5EF4-FFF2-40B4-BE49-F238E27FC236}">
                  <a16:creationId xmlns:a16="http://schemas.microsoft.com/office/drawing/2014/main" id="{81FAD88E-F0E6-58D5-BDC4-764B2F5007C8}"/>
                </a:ext>
              </a:extLst>
            </p:cNvPr>
            <p:cNvSpPr/>
            <p:nvPr/>
          </p:nvSpPr>
          <p:spPr>
            <a:xfrm>
              <a:off x="7000380" y="6036396"/>
              <a:ext cx="63275" cy="78975"/>
            </a:xfrm>
            <a:custGeom>
              <a:avLst/>
              <a:gdLst>
                <a:gd name="connsiteX0" fmla="*/ 0 w 63275"/>
                <a:gd name="connsiteY0" fmla="*/ 0 h 78975"/>
                <a:gd name="connsiteX1" fmla="*/ 63275 w 63275"/>
                <a:gd name="connsiteY1" fmla="*/ 0 h 78975"/>
                <a:gd name="connsiteX2" fmla="*/ 63275 w 63275"/>
                <a:gd name="connsiteY2" fmla="*/ 19149 h 78975"/>
                <a:gd name="connsiteX3" fmla="*/ 21885 w 63275"/>
                <a:gd name="connsiteY3" fmla="*/ 19149 h 78975"/>
                <a:gd name="connsiteX4" fmla="*/ 21885 w 63275"/>
                <a:gd name="connsiteY4" fmla="*/ 32589 h 78975"/>
                <a:gd name="connsiteX5" fmla="*/ 59350 w 63275"/>
                <a:gd name="connsiteY5" fmla="*/ 32589 h 78975"/>
                <a:gd name="connsiteX6" fmla="*/ 59350 w 63275"/>
                <a:gd name="connsiteY6" fmla="*/ 50787 h 78975"/>
                <a:gd name="connsiteX7" fmla="*/ 21885 w 63275"/>
                <a:gd name="connsiteY7" fmla="*/ 50787 h 78975"/>
                <a:gd name="connsiteX8" fmla="*/ 21885 w 63275"/>
                <a:gd name="connsiteY8" fmla="*/ 78975 h 78975"/>
                <a:gd name="connsiteX9" fmla="*/ 0 w 63275"/>
                <a:gd name="connsiteY9" fmla="*/ 78975 h 78975"/>
                <a:gd name="connsiteX10" fmla="*/ 0 w 63275"/>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75" h="78975">
                  <a:moveTo>
                    <a:pt x="0" y="0"/>
                  </a:moveTo>
                  <a:lnTo>
                    <a:pt x="63275" y="0"/>
                  </a:lnTo>
                  <a:lnTo>
                    <a:pt x="63275" y="19149"/>
                  </a:lnTo>
                  <a:lnTo>
                    <a:pt x="21885" y="19149"/>
                  </a:lnTo>
                  <a:lnTo>
                    <a:pt x="21885" y="32589"/>
                  </a:lnTo>
                  <a:lnTo>
                    <a:pt x="59350" y="32589"/>
                  </a:lnTo>
                  <a:lnTo>
                    <a:pt x="59350" y="50787"/>
                  </a:lnTo>
                  <a:lnTo>
                    <a:pt x="21885" y="50787"/>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nvGrpSpPr>
            <p:cNvPr id="12" name="Graphic 14">
              <a:extLst>
                <a:ext uri="{FF2B5EF4-FFF2-40B4-BE49-F238E27FC236}">
                  <a16:creationId xmlns:a16="http://schemas.microsoft.com/office/drawing/2014/main" id="{F3B4280D-32D3-C37D-F8E4-CDC6BE870C43}"/>
                </a:ext>
              </a:extLst>
            </p:cNvPr>
            <p:cNvGrpSpPr/>
            <p:nvPr/>
          </p:nvGrpSpPr>
          <p:grpSpPr>
            <a:xfrm>
              <a:off x="7072219" y="6034849"/>
              <a:ext cx="170438" cy="82067"/>
              <a:chOff x="7072219" y="6034849"/>
              <a:chExt cx="170438" cy="82067"/>
            </a:xfrm>
            <a:grpFill/>
          </p:grpSpPr>
          <p:sp>
            <p:nvSpPr>
              <p:cNvPr id="29" name="Free-form: Shape 31">
                <a:extLst>
                  <a:ext uri="{FF2B5EF4-FFF2-40B4-BE49-F238E27FC236}">
                    <a16:creationId xmlns:a16="http://schemas.microsoft.com/office/drawing/2014/main" id="{FBCC70F7-3764-58A0-6E97-767237C77D14}"/>
                  </a:ext>
                </a:extLst>
              </p:cNvPr>
              <p:cNvSpPr/>
              <p:nvPr/>
            </p:nvSpPr>
            <p:spPr>
              <a:xfrm>
                <a:off x="7072219" y="6034849"/>
                <a:ext cx="85160" cy="82067"/>
              </a:xfrm>
              <a:custGeom>
                <a:avLst/>
                <a:gdLst>
                  <a:gd name="connsiteX0" fmla="*/ 62681 w 85160"/>
                  <a:gd name="connsiteY0" fmla="*/ 41272 h 82067"/>
                  <a:gd name="connsiteX1" fmla="*/ 62681 w 85160"/>
                  <a:gd name="connsiteY1" fmla="*/ 41034 h 82067"/>
                  <a:gd name="connsiteX2" fmla="*/ 42342 w 85160"/>
                  <a:gd name="connsiteY2" fmla="*/ 19744 h 82067"/>
                  <a:gd name="connsiteX3" fmla="*/ 22360 w 85160"/>
                  <a:gd name="connsiteY3" fmla="*/ 40796 h 82067"/>
                  <a:gd name="connsiteX4" fmla="*/ 22360 w 85160"/>
                  <a:gd name="connsiteY4" fmla="*/ 41034 h 82067"/>
                  <a:gd name="connsiteX5" fmla="*/ 42580 w 85160"/>
                  <a:gd name="connsiteY5" fmla="*/ 62324 h 82067"/>
                  <a:gd name="connsiteX6" fmla="*/ 62681 w 85160"/>
                  <a:gd name="connsiteY6" fmla="*/ 41272 h 82067"/>
                  <a:gd name="connsiteX7" fmla="*/ 0 w 85160"/>
                  <a:gd name="connsiteY7" fmla="*/ 41272 h 82067"/>
                  <a:gd name="connsiteX8" fmla="*/ 0 w 85160"/>
                  <a:gd name="connsiteY8" fmla="*/ 41034 h 82067"/>
                  <a:gd name="connsiteX9" fmla="*/ 42699 w 85160"/>
                  <a:gd name="connsiteY9" fmla="*/ 0 h 82067"/>
                  <a:gd name="connsiteX10" fmla="*/ 85160 w 85160"/>
                  <a:gd name="connsiteY10" fmla="*/ 40796 h 82067"/>
                  <a:gd name="connsiteX11" fmla="*/ 85160 w 85160"/>
                  <a:gd name="connsiteY11" fmla="*/ 41034 h 82067"/>
                  <a:gd name="connsiteX12" fmla="*/ 42461 w 85160"/>
                  <a:gd name="connsiteY12" fmla="*/ 82068 h 82067"/>
                  <a:gd name="connsiteX13" fmla="*/ 0 w 85160"/>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60" h="82067">
                    <a:moveTo>
                      <a:pt x="62681" y="41272"/>
                    </a:moveTo>
                    <a:lnTo>
                      <a:pt x="62681" y="41034"/>
                    </a:lnTo>
                    <a:cubicBezTo>
                      <a:pt x="62681" y="29616"/>
                      <a:pt x="54474" y="19744"/>
                      <a:pt x="42342" y="19744"/>
                    </a:cubicBezTo>
                    <a:cubicBezTo>
                      <a:pt x="30210" y="19744"/>
                      <a:pt x="22360" y="29497"/>
                      <a:pt x="22360" y="40796"/>
                    </a:cubicBezTo>
                    <a:lnTo>
                      <a:pt x="22360" y="41034"/>
                    </a:lnTo>
                    <a:cubicBezTo>
                      <a:pt x="22360" y="52452"/>
                      <a:pt x="30567" y="62324"/>
                      <a:pt x="42580" y="62324"/>
                    </a:cubicBezTo>
                    <a:cubicBezTo>
                      <a:pt x="54593" y="62324"/>
                      <a:pt x="62681" y="52571"/>
                      <a:pt x="62681" y="41272"/>
                    </a:cubicBezTo>
                    <a:moveTo>
                      <a:pt x="0" y="41272"/>
                    </a:moveTo>
                    <a:lnTo>
                      <a:pt x="0" y="41034"/>
                    </a:lnTo>
                    <a:cubicBezTo>
                      <a:pt x="0" y="18317"/>
                      <a:pt x="18317" y="0"/>
                      <a:pt x="42699" y="0"/>
                    </a:cubicBezTo>
                    <a:cubicBezTo>
                      <a:pt x="67081"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30" name="Free-form: Shape 32">
                <a:extLst>
                  <a:ext uri="{FF2B5EF4-FFF2-40B4-BE49-F238E27FC236}">
                    <a16:creationId xmlns:a16="http://schemas.microsoft.com/office/drawing/2014/main" id="{21664536-71B0-FFA1-3DDB-22DDF7CBA2C1}"/>
                  </a:ext>
                </a:extLst>
              </p:cNvPr>
              <p:cNvSpPr/>
              <p:nvPr/>
            </p:nvSpPr>
            <p:spPr>
              <a:xfrm>
                <a:off x="7169986" y="6036396"/>
                <a:ext cx="72671" cy="78975"/>
              </a:xfrm>
              <a:custGeom>
                <a:avLst/>
                <a:gdLst>
                  <a:gd name="connsiteX0" fmla="*/ 36395 w 72671"/>
                  <a:gd name="connsiteY0" fmla="*/ 37941 h 78975"/>
                  <a:gd name="connsiteX1" fmla="*/ 48170 w 72671"/>
                  <a:gd name="connsiteY1" fmla="*/ 28545 h 78975"/>
                  <a:gd name="connsiteX2" fmla="*/ 48170 w 72671"/>
                  <a:gd name="connsiteY2" fmla="*/ 28307 h 78975"/>
                  <a:gd name="connsiteX3" fmla="*/ 36276 w 72671"/>
                  <a:gd name="connsiteY3" fmla="*/ 18911 h 78975"/>
                  <a:gd name="connsiteX4" fmla="*/ 21885 w 72671"/>
                  <a:gd name="connsiteY4" fmla="*/ 18911 h 78975"/>
                  <a:gd name="connsiteX5" fmla="*/ 21885 w 72671"/>
                  <a:gd name="connsiteY5" fmla="*/ 37941 h 78975"/>
                  <a:gd name="connsiteX6" fmla="*/ 36395 w 72671"/>
                  <a:gd name="connsiteY6" fmla="*/ 37941 h 78975"/>
                  <a:gd name="connsiteX7" fmla="*/ 119 w 72671"/>
                  <a:gd name="connsiteY7" fmla="*/ 0 h 78975"/>
                  <a:gd name="connsiteX8" fmla="*/ 37466 w 72671"/>
                  <a:gd name="connsiteY8" fmla="*/ 0 h 78975"/>
                  <a:gd name="connsiteX9" fmla="*/ 63156 w 72671"/>
                  <a:gd name="connsiteY9" fmla="*/ 8564 h 78975"/>
                  <a:gd name="connsiteX10" fmla="*/ 70174 w 72671"/>
                  <a:gd name="connsiteY10" fmla="*/ 26999 h 78975"/>
                  <a:gd name="connsiteX11" fmla="*/ 70174 w 72671"/>
                  <a:gd name="connsiteY11" fmla="*/ 27237 h 78975"/>
                  <a:gd name="connsiteX12" fmla="*/ 53879 w 72671"/>
                  <a:gd name="connsiteY12" fmla="*/ 51500 h 78975"/>
                  <a:gd name="connsiteX13" fmla="*/ 72671 w 72671"/>
                  <a:gd name="connsiteY13" fmla="*/ 78975 h 78975"/>
                  <a:gd name="connsiteX14" fmla="*/ 47456 w 72671"/>
                  <a:gd name="connsiteY14" fmla="*/ 78975 h 78975"/>
                  <a:gd name="connsiteX15" fmla="*/ 31519 w 72671"/>
                  <a:gd name="connsiteY15" fmla="*/ 55069 h 78975"/>
                  <a:gd name="connsiteX16" fmla="*/ 21885 w 72671"/>
                  <a:gd name="connsiteY16" fmla="*/ 55069 h 78975"/>
                  <a:gd name="connsiteX17" fmla="*/ 21885 w 72671"/>
                  <a:gd name="connsiteY17" fmla="*/ 78975 h 78975"/>
                  <a:gd name="connsiteX18" fmla="*/ 0 w 72671"/>
                  <a:gd name="connsiteY18" fmla="*/ 78975 h 78975"/>
                  <a:gd name="connsiteX19" fmla="*/ 0 w 72671"/>
                  <a:gd name="connsiteY19"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71" h="78975">
                    <a:moveTo>
                      <a:pt x="36395" y="37941"/>
                    </a:moveTo>
                    <a:cubicBezTo>
                      <a:pt x="43888" y="37941"/>
                      <a:pt x="48170" y="34254"/>
                      <a:pt x="48170" y="28545"/>
                    </a:cubicBezTo>
                    <a:lnTo>
                      <a:pt x="48170" y="28307"/>
                    </a:lnTo>
                    <a:cubicBezTo>
                      <a:pt x="48170" y="22123"/>
                      <a:pt x="43650" y="18911"/>
                      <a:pt x="36276" y="18911"/>
                    </a:cubicBezTo>
                    <a:lnTo>
                      <a:pt x="21885" y="18911"/>
                    </a:lnTo>
                    <a:lnTo>
                      <a:pt x="21885" y="37941"/>
                    </a:lnTo>
                    <a:lnTo>
                      <a:pt x="36395" y="37941"/>
                    </a:lnTo>
                    <a:close/>
                    <a:moveTo>
                      <a:pt x="119" y="0"/>
                    </a:moveTo>
                    <a:lnTo>
                      <a:pt x="37466" y="0"/>
                    </a:lnTo>
                    <a:cubicBezTo>
                      <a:pt x="49478" y="0"/>
                      <a:pt x="57804" y="3211"/>
                      <a:pt x="63156" y="8564"/>
                    </a:cubicBezTo>
                    <a:cubicBezTo>
                      <a:pt x="67795" y="13083"/>
                      <a:pt x="70174" y="19149"/>
                      <a:pt x="70174" y="26999"/>
                    </a:cubicBezTo>
                    <a:lnTo>
                      <a:pt x="70174" y="27237"/>
                    </a:lnTo>
                    <a:cubicBezTo>
                      <a:pt x="70174" y="39369"/>
                      <a:pt x="63751" y="47338"/>
                      <a:pt x="53879" y="51500"/>
                    </a:cubicBezTo>
                    <a:lnTo>
                      <a:pt x="72671" y="78975"/>
                    </a:lnTo>
                    <a:lnTo>
                      <a:pt x="47456" y="78975"/>
                    </a:lnTo>
                    <a:lnTo>
                      <a:pt x="31519" y="55069"/>
                    </a:lnTo>
                    <a:lnTo>
                      <a:pt x="21885" y="55069"/>
                    </a:lnTo>
                    <a:lnTo>
                      <a:pt x="21885" y="78975"/>
                    </a:lnTo>
                    <a:lnTo>
                      <a:pt x="0" y="78975"/>
                    </a:lnTo>
                    <a:lnTo>
                      <a:pt x="0" y="0"/>
                    </a:lnTo>
                    <a:close/>
                  </a:path>
                </a:pathLst>
              </a:custGeom>
              <a:grpFill/>
              <a:ln w="11890" cap="flat">
                <a:noFill/>
                <a:prstDash val="solid"/>
                <a:miter/>
              </a:ln>
            </p:spPr>
            <p:txBody>
              <a:bodyPr rtlCol="0" anchor="ctr"/>
              <a:lstStyle/>
              <a:p>
                <a:endParaRPr lang="en-GB"/>
              </a:p>
            </p:txBody>
          </p:sp>
        </p:grpSp>
        <p:sp>
          <p:nvSpPr>
            <p:cNvPr id="13" name="Free-form: Shape 15">
              <a:extLst>
                <a:ext uri="{FF2B5EF4-FFF2-40B4-BE49-F238E27FC236}">
                  <a16:creationId xmlns:a16="http://schemas.microsoft.com/office/drawing/2014/main" id="{3C6E21F0-C6A3-E7A3-CF2E-C27DCB771665}"/>
                </a:ext>
              </a:extLst>
            </p:cNvPr>
            <p:cNvSpPr/>
            <p:nvPr/>
          </p:nvSpPr>
          <p:spPr>
            <a:xfrm>
              <a:off x="7252529" y="6036396"/>
              <a:ext cx="64107" cy="78975"/>
            </a:xfrm>
            <a:custGeom>
              <a:avLst/>
              <a:gdLst>
                <a:gd name="connsiteX0" fmla="*/ 0 w 64107"/>
                <a:gd name="connsiteY0" fmla="*/ 0 h 78975"/>
                <a:gd name="connsiteX1" fmla="*/ 63513 w 64107"/>
                <a:gd name="connsiteY1" fmla="*/ 0 h 78975"/>
                <a:gd name="connsiteX2" fmla="*/ 63513 w 64107"/>
                <a:gd name="connsiteY2" fmla="*/ 18554 h 78975"/>
                <a:gd name="connsiteX3" fmla="*/ 21647 w 64107"/>
                <a:gd name="connsiteY3" fmla="*/ 18554 h 78975"/>
                <a:gd name="connsiteX4" fmla="*/ 21647 w 64107"/>
                <a:gd name="connsiteY4" fmla="*/ 30567 h 78975"/>
                <a:gd name="connsiteX5" fmla="*/ 59588 w 64107"/>
                <a:gd name="connsiteY5" fmla="*/ 30567 h 78975"/>
                <a:gd name="connsiteX6" fmla="*/ 59588 w 64107"/>
                <a:gd name="connsiteY6" fmla="*/ 47813 h 78975"/>
                <a:gd name="connsiteX7" fmla="*/ 21647 w 64107"/>
                <a:gd name="connsiteY7" fmla="*/ 47813 h 78975"/>
                <a:gd name="connsiteX8" fmla="*/ 21647 w 64107"/>
                <a:gd name="connsiteY8" fmla="*/ 60302 h 78975"/>
                <a:gd name="connsiteX9" fmla="*/ 64108 w 64107"/>
                <a:gd name="connsiteY9" fmla="*/ 60302 h 78975"/>
                <a:gd name="connsiteX10" fmla="*/ 64108 w 64107"/>
                <a:gd name="connsiteY10" fmla="*/ 78975 h 78975"/>
                <a:gd name="connsiteX11" fmla="*/ 0 w 64107"/>
                <a:gd name="connsiteY11" fmla="*/ 78975 h 78975"/>
                <a:gd name="connsiteX12" fmla="*/ 0 w 64107"/>
                <a:gd name="connsiteY12"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07" h="78975">
                  <a:moveTo>
                    <a:pt x="0" y="0"/>
                  </a:moveTo>
                  <a:lnTo>
                    <a:pt x="63513" y="0"/>
                  </a:lnTo>
                  <a:lnTo>
                    <a:pt x="63513" y="18554"/>
                  </a:lnTo>
                  <a:lnTo>
                    <a:pt x="21647" y="18554"/>
                  </a:lnTo>
                  <a:lnTo>
                    <a:pt x="21647" y="30567"/>
                  </a:lnTo>
                  <a:lnTo>
                    <a:pt x="59588" y="30567"/>
                  </a:lnTo>
                  <a:lnTo>
                    <a:pt x="59588" y="47813"/>
                  </a:lnTo>
                  <a:lnTo>
                    <a:pt x="21647" y="47813"/>
                  </a:lnTo>
                  <a:lnTo>
                    <a:pt x="21647" y="60302"/>
                  </a:lnTo>
                  <a:lnTo>
                    <a:pt x="64108" y="60302"/>
                  </a:lnTo>
                  <a:lnTo>
                    <a:pt x="64108" y="78975"/>
                  </a:lnTo>
                  <a:lnTo>
                    <a:pt x="0" y="78975"/>
                  </a:lnTo>
                  <a:lnTo>
                    <a:pt x="0" y="0"/>
                  </a:lnTo>
                  <a:close/>
                </a:path>
              </a:pathLst>
            </a:custGeom>
            <a:grpFill/>
            <a:ln w="11890" cap="flat">
              <a:noFill/>
              <a:prstDash val="solid"/>
              <a:miter/>
            </a:ln>
          </p:spPr>
          <p:txBody>
            <a:bodyPr rtlCol="0" anchor="ctr"/>
            <a:lstStyle/>
            <a:p>
              <a:endParaRPr lang="en-GB"/>
            </a:p>
          </p:txBody>
        </p:sp>
        <p:sp>
          <p:nvSpPr>
            <p:cNvPr id="14" name="Free-form: Shape 16">
              <a:extLst>
                <a:ext uri="{FF2B5EF4-FFF2-40B4-BE49-F238E27FC236}">
                  <a16:creationId xmlns:a16="http://schemas.microsoft.com/office/drawing/2014/main" id="{988C1F5F-4E97-F9C9-85B2-552267359AA6}"/>
                </a:ext>
              </a:extLst>
            </p:cNvPr>
            <p:cNvSpPr/>
            <p:nvPr/>
          </p:nvSpPr>
          <p:spPr>
            <a:xfrm>
              <a:off x="7329126"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4 w 74574"/>
                <a:gd name="connsiteY4" fmla="*/ 0 h 78975"/>
                <a:gd name="connsiteX5" fmla="*/ 74574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4" y="0"/>
                  </a:lnTo>
                  <a:lnTo>
                    <a:pt x="74574"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15" name="Free-form: Shape 17">
              <a:extLst>
                <a:ext uri="{FF2B5EF4-FFF2-40B4-BE49-F238E27FC236}">
                  <a16:creationId xmlns:a16="http://schemas.microsoft.com/office/drawing/2014/main" id="{E6C9885B-C0E8-3553-F85D-AEA60E34A788}"/>
                </a:ext>
              </a:extLst>
            </p:cNvPr>
            <p:cNvSpPr/>
            <p:nvPr/>
          </p:nvSpPr>
          <p:spPr>
            <a:xfrm>
              <a:off x="7412978" y="6034968"/>
              <a:ext cx="68865" cy="81710"/>
            </a:xfrm>
            <a:custGeom>
              <a:avLst/>
              <a:gdLst>
                <a:gd name="connsiteX0" fmla="*/ 119 w 68865"/>
                <a:gd name="connsiteY0" fmla="*/ 68628 h 81710"/>
                <a:gd name="connsiteX1" fmla="*/ 12251 w 68865"/>
                <a:gd name="connsiteY1" fmla="*/ 54117 h 81710"/>
                <a:gd name="connsiteX2" fmla="*/ 37822 w 68865"/>
                <a:gd name="connsiteY2" fmla="*/ 63632 h 81710"/>
                <a:gd name="connsiteX3" fmla="*/ 46862 w 68865"/>
                <a:gd name="connsiteY3" fmla="*/ 58161 h 81710"/>
                <a:gd name="connsiteX4" fmla="*/ 46862 w 68865"/>
                <a:gd name="connsiteY4" fmla="*/ 57923 h 81710"/>
                <a:gd name="connsiteX5" fmla="*/ 33541 w 68865"/>
                <a:gd name="connsiteY5" fmla="*/ 50311 h 81710"/>
                <a:gd name="connsiteX6" fmla="*/ 3687 w 68865"/>
                <a:gd name="connsiteY6" fmla="*/ 25453 h 81710"/>
                <a:gd name="connsiteX7" fmla="*/ 3687 w 68865"/>
                <a:gd name="connsiteY7" fmla="*/ 25215 h 81710"/>
                <a:gd name="connsiteX8" fmla="*/ 34254 w 68865"/>
                <a:gd name="connsiteY8" fmla="*/ 0 h 81710"/>
                <a:gd name="connsiteX9" fmla="*/ 66725 w 68865"/>
                <a:gd name="connsiteY9" fmla="*/ 10467 h 81710"/>
                <a:gd name="connsiteX10" fmla="*/ 55782 w 68865"/>
                <a:gd name="connsiteY10" fmla="*/ 25929 h 81710"/>
                <a:gd name="connsiteX11" fmla="*/ 33660 w 68865"/>
                <a:gd name="connsiteY11" fmla="*/ 18198 h 81710"/>
                <a:gd name="connsiteX12" fmla="*/ 25810 w 68865"/>
                <a:gd name="connsiteY12" fmla="*/ 23312 h 81710"/>
                <a:gd name="connsiteX13" fmla="*/ 25810 w 68865"/>
                <a:gd name="connsiteY13" fmla="*/ 23550 h 81710"/>
                <a:gd name="connsiteX14" fmla="*/ 39488 w 68865"/>
                <a:gd name="connsiteY14" fmla="*/ 31162 h 81710"/>
                <a:gd name="connsiteX15" fmla="*/ 68865 w 68865"/>
                <a:gd name="connsiteY15" fmla="*/ 55782 h 81710"/>
                <a:gd name="connsiteX16" fmla="*/ 68865 w 68865"/>
                <a:gd name="connsiteY16" fmla="*/ 56020 h 81710"/>
                <a:gd name="connsiteX17" fmla="*/ 36990 w 68865"/>
                <a:gd name="connsiteY17" fmla="*/ 81711 h 81710"/>
                <a:gd name="connsiteX18" fmla="*/ 0 w 68865"/>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65" h="81710">
                  <a:moveTo>
                    <a:pt x="119" y="68628"/>
                  </a:moveTo>
                  <a:lnTo>
                    <a:pt x="12251" y="54117"/>
                  </a:lnTo>
                  <a:cubicBezTo>
                    <a:pt x="20101" y="60302"/>
                    <a:pt x="28783" y="63632"/>
                    <a:pt x="37822" y="63632"/>
                  </a:cubicBezTo>
                  <a:cubicBezTo>
                    <a:pt x="43650" y="63632"/>
                    <a:pt x="46862" y="61610"/>
                    <a:pt x="46862" y="58161"/>
                  </a:cubicBezTo>
                  <a:lnTo>
                    <a:pt x="46862" y="57923"/>
                  </a:lnTo>
                  <a:cubicBezTo>
                    <a:pt x="46862" y="54712"/>
                    <a:pt x="44245" y="52809"/>
                    <a:pt x="33541" y="50311"/>
                  </a:cubicBezTo>
                  <a:cubicBezTo>
                    <a:pt x="16770" y="46505"/>
                    <a:pt x="3687" y="41747"/>
                    <a:pt x="3687" y="25453"/>
                  </a:cubicBezTo>
                  <a:lnTo>
                    <a:pt x="3687" y="25215"/>
                  </a:lnTo>
                  <a:cubicBezTo>
                    <a:pt x="3687" y="10586"/>
                    <a:pt x="15343" y="0"/>
                    <a:pt x="34254" y="0"/>
                  </a:cubicBezTo>
                  <a:cubicBezTo>
                    <a:pt x="47694" y="0"/>
                    <a:pt x="58161" y="3568"/>
                    <a:pt x="66725" y="10467"/>
                  </a:cubicBezTo>
                  <a:lnTo>
                    <a:pt x="55782" y="25929"/>
                  </a:lnTo>
                  <a:cubicBezTo>
                    <a:pt x="48527" y="20814"/>
                    <a:pt x="40677" y="18198"/>
                    <a:pt x="33660" y="18198"/>
                  </a:cubicBezTo>
                  <a:cubicBezTo>
                    <a:pt x="28426" y="18198"/>
                    <a:pt x="25810" y="20457"/>
                    <a:pt x="25810" y="23312"/>
                  </a:cubicBezTo>
                  <a:lnTo>
                    <a:pt x="25810" y="23550"/>
                  </a:lnTo>
                  <a:cubicBezTo>
                    <a:pt x="25810" y="27118"/>
                    <a:pt x="28545" y="28783"/>
                    <a:pt x="39488" y="31162"/>
                  </a:cubicBezTo>
                  <a:cubicBezTo>
                    <a:pt x="57685" y="35087"/>
                    <a:pt x="68865" y="41034"/>
                    <a:pt x="68865" y="55782"/>
                  </a:cubicBezTo>
                  <a:lnTo>
                    <a:pt x="68865" y="56020"/>
                  </a:lnTo>
                  <a:cubicBezTo>
                    <a:pt x="68865" y="72196"/>
                    <a:pt x="56139" y="81711"/>
                    <a:pt x="36990" y="81711"/>
                  </a:cubicBezTo>
                  <a:cubicBezTo>
                    <a:pt x="22955" y="81711"/>
                    <a:pt x="9634" y="77310"/>
                    <a:pt x="0" y="68628"/>
                  </a:cubicBezTo>
                </a:path>
              </a:pathLst>
            </a:custGeom>
            <a:grpFill/>
            <a:ln w="11890" cap="flat">
              <a:noFill/>
              <a:prstDash val="solid"/>
              <a:miter/>
            </a:ln>
          </p:spPr>
          <p:txBody>
            <a:bodyPr rtlCol="0" anchor="ctr"/>
            <a:lstStyle/>
            <a:p>
              <a:endParaRPr lang="en-GB"/>
            </a:p>
          </p:txBody>
        </p:sp>
        <p:sp>
          <p:nvSpPr>
            <p:cNvPr id="16" name="Free-form: Shape 18">
              <a:extLst>
                <a:ext uri="{FF2B5EF4-FFF2-40B4-BE49-F238E27FC236}">
                  <a16:creationId xmlns:a16="http://schemas.microsoft.com/office/drawing/2014/main" id="{6A3046D0-6C8F-1B1A-A021-05AE72529966}"/>
                </a:ext>
              </a:extLst>
            </p:cNvPr>
            <p:cNvSpPr/>
            <p:nvPr/>
          </p:nvSpPr>
          <p:spPr>
            <a:xfrm>
              <a:off x="7494450" y="6036396"/>
              <a:ext cx="22003" cy="78975"/>
            </a:xfrm>
            <a:custGeom>
              <a:avLst/>
              <a:gdLst>
                <a:gd name="connsiteX0" fmla="*/ 0 w 22003"/>
                <a:gd name="connsiteY0" fmla="*/ 0 h 78975"/>
                <a:gd name="connsiteX1" fmla="*/ 22004 w 22003"/>
                <a:gd name="connsiteY1" fmla="*/ 0 h 78975"/>
                <a:gd name="connsiteX2" fmla="*/ 22004 w 22003"/>
                <a:gd name="connsiteY2" fmla="*/ 78975 h 78975"/>
                <a:gd name="connsiteX3" fmla="*/ 0 w 22003"/>
                <a:gd name="connsiteY3" fmla="*/ 78975 h 78975"/>
              </a:gdLst>
              <a:ahLst/>
              <a:cxnLst>
                <a:cxn ang="0">
                  <a:pos x="connsiteX0" y="connsiteY0"/>
                </a:cxn>
                <a:cxn ang="0">
                  <a:pos x="connsiteX1" y="connsiteY1"/>
                </a:cxn>
                <a:cxn ang="0">
                  <a:pos x="connsiteX2" y="connsiteY2"/>
                </a:cxn>
                <a:cxn ang="0">
                  <a:pos x="connsiteX3" y="connsiteY3"/>
                </a:cxn>
              </a:cxnLst>
              <a:rect l="l" t="t" r="r" b="b"/>
              <a:pathLst>
                <a:path w="22003" h="78975">
                  <a:moveTo>
                    <a:pt x="0" y="0"/>
                  </a:moveTo>
                  <a:lnTo>
                    <a:pt x="22004" y="0"/>
                  </a:lnTo>
                  <a:lnTo>
                    <a:pt x="22004" y="78975"/>
                  </a:lnTo>
                  <a:lnTo>
                    <a:pt x="0" y="78975"/>
                  </a:lnTo>
                  <a:close/>
                </a:path>
              </a:pathLst>
            </a:custGeom>
            <a:grpFill/>
            <a:ln w="11890" cap="flat">
              <a:noFill/>
              <a:prstDash val="solid"/>
              <a:miter/>
            </a:ln>
          </p:spPr>
          <p:txBody>
            <a:bodyPr rtlCol="0" anchor="ctr"/>
            <a:lstStyle/>
            <a:p>
              <a:endParaRPr lang="en-GB"/>
            </a:p>
          </p:txBody>
        </p:sp>
        <p:sp>
          <p:nvSpPr>
            <p:cNvPr id="17" name="Free-form: Shape 19">
              <a:extLst>
                <a:ext uri="{FF2B5EF4-FFF2-40B4-BE49-F238E27FC236}">
                  <a16:creationId xmlns:a16="http://schemas.microsoft.com/office/drawing/2014/main" id="{90D1C932-2A64-A4E3-1D2C-9DA8C65A1695}"/>
                </a:ext>
              </a:extLst>
            </p:cNvPr>
            <p:cNvSpPr/>
            <p:nvPr/>
          </p:nvSpPr>
          <p:spPr>
            <a:xfrm>
              <a:off x="7529537"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637 w 75763"/>
                <a:gd name="connsiteY4" fmla="*/ 29259 h 82186"/>
                <a:gd name="connsiteX5" fmla="*/ 41391 w 75763"/>
                <a:gd name="connsiteY5" fmla="*/ 19982 h 82186"/>
                <a:gd name="connsiteX6" fmla="*/ 22598 w 75763"/>
                <a:gd name="connsiteY6" fmla="*/ 40915 h 82186"/>
                <a:gd name="connsiteX7" fmla="*/ 22598 w 75763"/>
                <a:gd name="connsiteY7" fmla="*/ 41153 h 82186"/>
                <a:gd name="connsiteX8" fmla="*/ 41391 w 75763"/>
                <a:gd name="connsiteY8" fmla="*/ 62205 h 82186"/>
                <a:gd name="connsiteX9" fmla="*/ 59231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637" y="29259"/>
                  </a:lnTo>
                  <a:cubicBezTo>
                    <a:pt x="54117" y="23550"/>
                    <a:pt x="48884" y="19982"/>
                    <a:pt x="41391" y="19982"/>
                  </a:cubicBezTo>
                  <a:cubicBezTo>
                    <a:pt x="30329" y="19982"/>
                    <a:pt x="22598" y="29378"/>
                    <a:pt x="22598" y="40915"/>
                  </a:cubicBezTo>
                  <a:lnTo>
                    <a:pt x="22598" y="41153"/>
                  </a:lnTo>
                  <a:cubicBezTo>
                    <a:pt x="22598" y="53047"/>
                    <a:pt x="30329" y="62205"/>
                    <a:pt x="41391" y="62205"/>
                  </a:cubicBezTo>
                  <a:cubicBezTo>
                    <a:pt x="49597" y="62205"/>
                    <a:pt x="54474" y="58399"/>
                    <a:pt x="59231" y="52571"/>
                  </a:cubicBezTo>
                  <a:lnTo>
                    <a:pt x="75764" y="64346"/>
                  </a:lnTo>
                  <a:cubicBezTo>
                    <a:pt x="68271"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18" name="Free-form: Shape 20">
              <a:extLst>
                <a:ext uri="{FF2B5EF4-FFF2-40B4-BE49-F238E27FC236}">
                  <a16:creationId xmlns:a16="http://schemas.microsoft.com/office/drawing/2014/main" id="{D3FEB491-2982-4428-092D-89DB0947F9E7}"/>
                </a:ext>
              </a:extLst>
            </p:cNvPr>
            <p:cNvSpPr/>
            <p:nvPr/>
          </p:nvSpPr>
          <p:spPr>
            <a:xfrm>
              <a:off x="7642291"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19" name="Free-form: Shape 21">
              <a:extLst>
                <a:ext uri="{FF2B5EF4-FFF2-40B4-BE49-F238E27FC236}">
                  <a16:creationId xmlns:a16="http://schemas.microsoft.com/office/drawing/2014/main" id="{133DB6EE-AFDD-EF75-8BC8-51D97D6D932B}"/>
                </a:ext>
              </a:extLst>
            </p:cNvPr>
            <p:cNvSpPr/>
            <p:nvPr/>
          </p:nvSpPr>
          <p:spPr>
            <a:xfrm>
              <a:off x="7731852"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598 w 75763"/>
                <a:gd name="connsiteY6" fmla="*/ 40915 h 82186"/>
                <a:gd name="connsiteX7" fmla="*/ 22598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0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598" y="29378"/>
                    <a:pt x="22598" y="40915"/>
                  </a:cubicBezTo>
                  <a:lnTo>
                    <a:pt x="22598" y="41153"/>
                  </a:lnTo>
                  <a:cubicBezTo>
                    <a:pt x="22598" y="53047"/>
                    <a:pt x="30329" y="62205"/>
                    <a:pt x="41510" y="62205"/>
                  </a:cubicBezTo>
                  <a:cubicBezTo>
                    <a:pt x="49716" y="62205"/>
                    <a:pt x="54593" y="58399"/>
                    <a:pt x="59350" y="52571"/>
                  </a:cubicBezTo>
                  <a:lnTo>
                    <a:pt x="75764" y="64346"/>
                  </a:lnTo>
                  <a:cubicBezTo>
                    <a:pt x="68390" y="74574"/>
                    <a:pt x="58280" y="82187"/>
                    <a:pt x="40796" y="82187"/>
                  </a:cubicBezTo>
                  <a:cubicBezTo>
                    <a:pt x="18198" y="82187"/>
                    <a:pt x="0" y="64940"/>
                    <a:pt x="0" y="41391"/>
                  </a:cubicBezTo>
                </a:path>
              </a:pathLst>
            </a:custGeom>
            <a:grpFill/>
            <a:ln w="11890" cap="flat">
              <a:noFill/>
              <a:prstDash val="solid"/>
              <a:miter/>
            </a:ln>
          </p:spPr>
          <p:txBody>
            <a:bodyPr rtlCol="0" anchor="ctr"/>
            <a:lstStyle/>
            <a:p>
              <a:endParaRPr lang="en-GB"/>
            </a:p>
          </p:txBody>
        </p:sp>
        <p:sp>
          <p:nvSpPr>
            <p:cNvPr id="20" name="Free-form: Shape 22">
              <a:extLst>
                <a:ext uri="{FF2B5EF4-FFF2-40B4-BE49-F238E27FC236}">
                  <a16:creationId xmlns:a16="http://schemas.microsoft.com/office/drawing/2014/main" id="{BDC27611-F252-49CD-273C-78A54497EDC0}"/>
                </a:ext>
              </a:extLst>
            </p:cNvPr>
            <p:cNvSpPr/>
            <p:nvPr/>
          </p:nvSpPr>
          <p:spPr>
            <a:xfrm>
              <a:off x="7813325" y="6034849"/>
              <a:ext cx="75763" cy="82186"/>
            </a:xfrm>
            <a:custGeom>
              <a:avLst/>
              <a:gdLst>
                <a:gd name="connsiteX0" fmla="*/ 0 w 75763"/>
                <a:gd name="connsiteY0" fmla="*/ 41272 h 82186"/>
                <a:gd name="connsiteX1" fmla="*/ 0 w 75763"/>
                <a:gd name="connsiteY1" fmla="*/ 41034 h 82186"/>
                <a:gd name="connsiteX2" fmla="*/ 41628 w 75763"/>
                <a:gd name="connsiteY2" fmla="*/ 0 h 82186"/>
                <a:gd name="connsiteX3" fmla="*/ 75169 w 75763"/>
                <a:gd name="connsiteY3" fmla="*/ 16532 h 82186"/>
                <a:gd name="connsiteX4" fmla="*/ 58756 w 75763"/>
                <a:gd name="connsiteY4" fmla="*/ 29259 h 82186"/>
                <a:gd name="connsiteX5" fmla="*/ 41510 w 75763"/>
                <a:gd name="connsiteY5" fmla="*/ 19982 h 82186"/>
                <a:gd name="connsiteX6" fmla="*/ 22717 w 75763"/>
                <a:gd name="connsiteY6" fmla="*/ 40915 h 82186"/>
                <a:gd name="connsiteX7" fmla="*/ 22717 w 75763"/>
                <a:gd name="connsiteY7" fmla="*/ 41153 h 82186"/>
                <a:gd name="connsiteX8" fmla="*/ 41510 w 75763"/>
                <a:gd name="connsiteY8" fmla="*/ 62205 h 82186"/>
                <a:gd name="connsiteX9" fmla="*/ 59350 w 75763"/>
                <a:gd name="connsiteY9" fmla="*/ 52571 h 82186"/>
                <a:gd name="connsiteX10" fmla="*/ 75764 w 75763"/>
                <a:gd name="connsiteY10" fmla="*/ 64346 h 82186"/>
                <a:gd name="connsiteX11" fmla="*/ 40796 w 75763"/>
                <a:gd name="connsiteY11" fmla="*/ 82187 h 82186"/>
                <a:gd name="connsiteX12" fmla="*/ 119 w 75763"/>
                <a:gd name="connsiteY12" fmla="*/ 41391 h 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3" h="82186">
                  <a:moveTo>
                    <a:pt x="0" y="41272"/>
                  </a:moveTo>
                  <a:lnTo>
                    <a:pt x="0" y="41034"/>
                  </a:lnTo>
                  <a:cubicBezTo>
                    <a:pt x="0" y="18079"/>
                    <a:pt x="17722" y="0"/>
                    <a:pt x="41628" y="0"/>
                  </a:cubicBezTo>
                  <a:cubicBezTo>
                    <a:pt x="57804" y="0"/>
                    <a:pt x="68152" y="6779"/>
                    <a:pt x="75169" y="16532"/>
                  </a:cubicBezTo>
                  <a:lnTo>
                    <a:pt x="58756" y="29259"/>
                  </a:lnTo>
                  <a:cubicBezTo>
                    <a:pt x="54236" y="23550"/>
                    <a:pt x="49003" y="19982"/>
                    <a:pt x="41510" y="19982"/>
                  </a:cubicBezTo>
                  <a:cubicBezTo>
                    <a:pt x="30448" y="19982"/>
                    <a:pt x="22717" y="29378"/>
                    <a:pt x="22717" y="40915"/>
                  </a:cubicBezTo>
                  <a:lnTo>
                    <a:pt x="22717" y="41153"/>
                  </a:lnTo>
                  <a:cubicBezTo>
                    <a:pt x="22717" y="53047"/>
                    <a:pt x="30448" y="62205"/>
                    <a:pt x="41510" y="62205"/>
                  </a:cubicBezTo>
                  <a:cubicBezTo>
                    <a:pt x="49716" y="62205"/>
                    <a:pt x="54593" y="58399"/>
                    <a:pt x="59350" y="52571"/>
                  </a:cubicBezTo>
                  <a:lnTo>
                    <a:pt x="75764" y="64346"/>
                  </a:lnTo>
                  <a:cubicBezTo>
                    <a:pt x="68271" y="74574"/>
                    <a:pt x="58280" y="82187"/>
                    <a:pt x="40796" y="82187"/>
                  </a:cubicBezTo>
                  <a:cubicBezTo>
                    <a:pt x="18198" y="82187"/>
                    <a:pt x="119" y="64940"/>
                    <a:pt x="119" y="41391"/>
                  </a:cubicBezTo>
                </a:path>
              </a:pathLst>
            </a:custGeom>
            <a:grpFill/>
            <a:ln w="11890" cap="flat">
              <a:noFill/>
              <a:prstDash val="solid"/>
              <a:miter/>
            </a:ln>
          </p:spPr>
          <p:txBody>
            <a:bodyPr rtlCol="0" anchor="ctr"/>
            <a:lstStyle/>
            <a:p>
              <a:endParaRPr lang="en-GB"/>
            </a:p>
          </p:txBody>
        </p:sp>
        <p:sp>
          <p:nvSpPr>
            <p:cNvPr id="21" name="Free-form: Shape 23">
              <a:extLst>
                <a:ext uri="{FF2B5EF4-FFF2-40B4-BE49-F238E27FC236}">
                  <a16:creationId xmlns:a16="http://schemas.microsoft.com/office/drawing/2014/main" id="{D7D9C539-9C54-218F-490A-87DCA6838923}"/>
                </a:ext>
              </a:extLst>
            </p:cNvPr>
            <p:cNvSpPr/>
            <p:nvPr/>
          </p:nvSpPr>
          <p:spPr>
            <a:xfrm>
              <a:off x="7894679" y="6034849"/>
              <a:ext cx="85159" cy="82067"/>
            </a:xfrm>
            <a:custGeom>
              <a:avLst/>
              <a:gdLst>
                <a:gd name="connsiteX0" fmla="*/ 62800 w 85159"/>
                <a:gd name="connsiteY0" fmla="*/ 41272 h 82067"/>
                <a:gd name="connsiteX1" fmla="*/ 62800 w 85159"/>
                <a:gd name="connsiteY1" fmla="*/ 41034 h 82067"/>
                <a:gd name="connsiteX2" fmla="*/ 42461 w 85159"/>
                <a:gd name="connsiteY2" fmla="*/ 19744 h 82067"/>
                <a:gd name="connsiteX3" fmla="*/ 22479 w 85159"/>
                <a:gd name="connsiteY3" fmla="*/ 40796 h 82067"/>
                <a:gd name="connsiteX4" fmla="*/ 22479 w 85159"/>
                <a:gd name="connsiteY4" fmla="*/ 41034 h 82067"/>
                <a:gd name="connsiteX5" fmla="*/ 42699 w 85159"/>
                <a:gd name="connsiteY5" fmla="*/ 62324 h 82067"/>
                <a:gd name="connsiteX6" fmla="*/ 62800 w 85159"/>
                <a:gd name="connsiteY6" fmla="*/ 41272 h 82067"/>
                <a:gd name="connsiteX7" fmla="*/ 119 w 85159"/>
                <a:gd name="connsiteY7" fmla="*/ 41272 h 82067"/>
                <a:gd name="connsiteX8" fmla="*/ 119 w 85159"/>
                <a:gd name="connsiteY8" fmla="*/ 41034 h 82067"/>
                <a:gd name="connsiteX9" fmla="*/ 42699 w 85159"/>
                <a:gd name="connsiteY9" fmla="*/ 0 h 82067"/>
                <a:gd name="connsiteX10" fmla="*/ 85160 w 85159"/>
                <a:gd name="connsiteY10" fmla="*/ 40796 h 82067"/>
                <a:gd name="connsiteX11" fmla="*/ 85160 w 85159"/>
                <a:gd name="connsiteY11" fmla="*/ 41034 h 82067"/>
                <a:gd name="connsiteX12" fmla="*/ 42461 w 85159"/>
                <a:gd name="connsiteY12" fmla="*/ 82068 h 82067"/>
                <a:gd name="connsiteX13" fmla="*/ 0 w 85159"/>
                <a:gd name="connsiteY13" fmla="*/ 41272 h 8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9" h="82067">
                  <a:moveTo>
                    <a:pt x="62800" y="41272"/>
                  </a:moveTo>
                  <a:lnTo>
                    <a:pt x="62800" y="41034"/>
                  </a:lnTo>
                  <a:cubicBezTo>
                    <a:pt x="62800" y="29616"/>
                    <a:pt x="54593" y="19744"/>
                    <a:pt x="42461" y="19744"/>
                  </a:cubicBezTo>
                  <a:cubicBezTo>
                    <a:pt x="30329" y="19744"/>
                    <a:pt x="22479" y="29497"/>
                    <a:pt x="22479" y="40796"/>
                  </a:cubicBezTo>
                  <a:lnTo>
                    <a:pt x="22479" y="41034"/>
                  </a:lnTo>
                  <a:cubicBezTo>
                    <a:pt x="22479" y="52452"/>
                    <a:pt x="30686" y="62324"/>
                    <a:pt x="42699" y="62324"/>
                  </a:cubicBezTo>
                  <a:cubicBezTo>
                    <a:pt x="54712" y="62324"/>
                    <a:pt x="62800" y="52571"/>
                    <a:pt x="62800" y="41272"/>
                  </a:cubicBezTo>
                  <a:moveTo>
                    <a:pt x="119" y="41272"/>
                  </a:moveTo>
                  <a:lnTo>
                    <a:pt x="119" y="41034"/>
                  </a:lnTo>
                  <a:cubicBezTo>
                    <a:pt x="119" y="18317"/>
                    <a:pt x="18435" y="0"/>
                    <a:pt x="42699" y="0"/>
                  </a:cubicBezTo>
                  <a:cubicBezTo>
                    <a:pt x="66962" y="0"/>
                    <a:pt x="85160" y="18198"/>
                    <a:pt x="85160" y="40796"/>
                  </a:cubicBezTo>
                  <a:lnTo>
                    <a:pt x="85160" y="41034"/>
                  </a:lnTo>
                  <a:cubicBezTo>
                    <a:pt x="85160" y="63751"/>
                    <a:pt x="66843" y="82068"/>
                    <a:pt x="42461" y="82068"/>
                  </a:cubicBezTo>
                  <a:cubicBezTo>
                    <a:pt x="18079" y="82068"/>
                    <a:pt x="0" y="63870"/>
                    <a:pt x="0" y="41272"/>
                  </a:cubicBezTo>
                </a:path>
              </a:pathLst>
            </a:custGeom>
            <a:grpFill/>
            <a:ln w="11890" cap="flat">
              <a:noFill/>
              <a:prstDash val="solid"/>
              <a:miter/>
            </a:ln>
          </p:spPr>
          <p:txBody>
            <a:bodyPr rtlCol="0" anchor="ctr"/>
            <a:lstStyle/>
            <a:p>
              <a:endParaRPr lang="en-GB"/>
            </a:p>
          </p:txBody>
        </p:sp>
        <p:sp>
          <p:nvSpPr>
            <p:cNvPr id="22" name="Free-form: Shape 24">
              <a:extLst>
                <a:ext uri="{FF2B5EF4-FFF2-40B4-BE49-F238E27FC236}">
                  <a16:creationId xmlns:a16="http://schemas.microsoft.com/office/drawing/2014/main" id="{F28F1AF3-3582-EB1D-22F3-604DB4B853EB}"/>
                </a:ext>
              </a:extLst>
            </p:cNvPr>
            <p:cNvSpPr/>
            <p:nvPr/>
          </p:nvSpPr>
          <p:spPr>
            <a:xfrm>
              <a:off x="7991614" y="6036277"/>
              <a:ext cx="73504" cy="80402"/>
            </a:xfrm>
            <a:custGeom>
              <a:avLst/>
              <a:gdLst>
                <a:gd name="connsiteX0" fmla="*/ 0 w 73504"/>
                <a:gd name="connsiteY0" fmla="*/ 44364 h 80402"/>
                <a:gd name="connsiteX1" fmla="*/ 0 w 73504"/>
                <a:gd name="connsiteY1" fmla="*/ 0 h 80402"/>
                <a:gd name="connsiteX2" fmla="*/ 22242 w 73504"/>
                <a:gd name="connsiteY2" fmla="*/ 0 h 80402"/>
                <a:gd name="connsiteX3" fmla="*/ 22242 w 73504"/>
                <a:gd name="connsiteY3" fmla="*/ 43888 h 80402"/>
                <a:gd name="connsiteX4" fmla="*/ 36752 w 73504"/>
                <a:gd name="connsiteY4" fmla="*/ 60778 h 80402"/>
                <a:gd name="connsiteX5" fmla="*/ 51263 w 73504"/>
                <a:gd name="connsiteY5" fmla="*/ 44483 h 80402"/>
                <a:gd name="connsiteX6" fmla="*/ 51263 w 73504"/>
                <a:gd name="connsiteY6" fmla="*/ 0 h 80402"/>
                <a:gd name="connsiteX7" fmla="*/ 73504 w 73504"/>
                <a:gd name="connsiteY7" fmla="*/ 0 h 80402"/>
                <a:gd name="connsiteX8" fmla="*/ 73504 w 73504"/>
                <a:gd name="connsiteY8" fmla="*/ 43769 h 80402"/>
                <a:gd name="connsiteX9" fmla="*/ 36514 w 73504"/>
                <a:gd name="connsiteY9" fmla="*/ 80402 h 80402"/>
                <a:gd name="connsiteX10" fmla="*/ 0 w 73504"/>
                <a:gd name="connsiteY10" fmla="*/ 44245 h 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04" h="80402">
                  <a:moveTo>
                    <a:pt x="0" y="44364"/>
                  </a:moveTo>
                  <a:lnTo>
                    <a:pt x="0" y="0"/>
                  </a:lnTo>
                  <a:lnTo>
                    <a:pt x="22242" y="0"/>
                  </a:lnTo>
                  <a:lnTo>
                    <a:pt x="22242" y="43888"/>
                  </a:lnTo>
                  <a:cubicBezTo>
                    <a:pt x="22242" y="55306"/>
                    <a:pt x="27951" y="60778"/>
                    <a:pt x="36752" y="60778"/>
                  </a:cubicBezTo>
                  <a:cubicBezTo>
                    <a:pt x="45553" y="60778"/>
                    <a:pt x="51263" y="55544"/>
                    <a:pt x="51263" y="44483"/>
                  </a:cubicBezTo>
                  <a:lnTo>
                    <a:pt x="51263" y="0"/>
                  </a:lnTo>
                  <a:lnTo>
                    <a:pt x="73504" y="0"/>
                  </a:lnTo>
                  <a:lnTo>
                    <a:pt x="73504" y="43769"/>
                  </a:lnTo>
                  <a:cubicBezTo>
                    <a:pt x="73504" y="69222"/>
                    <a:pt x="58994" y="80402"/>
                    <a:pt x="36514" y="80402"/>
                  </a:cubicBezTo>
                  <a:cubicBezTo>
                    <a:pt x="14035" y="80402"/>
                    <a:pt x="0" y="68984"/>
                    <a:pt x="0" y="44245"/>
                  </a:cubicBezTo>
                </a:path>
              </a:pathLst>
            </a:custGeom>
            <a:grpFill/>
            <a:ln w="11890" cap="flat">
              <a:noFill/>
              <a:prstDash val="solid"/>
              <a:miter/>
            </a:ln>
          </p:spPr>
          <p:txBody>
            <a:bodyPr rtlCol="0" anchor="ctr"/>
            <a:lstStyle/>
            <a:p>
              <a:endParaRPr lang="en-GB"/>
            </a:p>
          </p:txBody>
        </p:sp>
        <p:sp>
          <p:nvSpPr>
            <p:cNvPr id="23" name="Free-form: Shape 25">
              <a:extLst>
                <a:ext uri="{FF2B5EF4-FFF2-40B4-BE49-F238E27FC236}">
                  <a16:creationId xmlns:a16="http://schemas.microsoft.com/office/drawing/2014/main" id="{E24818FB-A944-1EA3-522A-110C4F3884C6}"/>
                </a:ext>
              </a:extLst>
            </p:cNvPr>
            <p:cNvSpPr/>
            <p:nvPr/>
          </p:nvSpPr>
          <p:spPr>
            <a:xfrm>
              <a:off x="8079509"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4" name="Free-form: Shape 26">
              <a:extLst>
                <a:ext uri="{FF2B5EF4-FFF2-40B4-BE49-F238E27FC236}">
                  <a16:creationId xmlns:a16="http://schemas.microsoft.com/office/drawing/2014/main" id="{6EE96CE2-0699-F3FA-B806-60D3EF462A16}"/>
                </a:ext>
              </a:extLst>
            </p:cNvPr>
            <p:cNvSpPr/>
            <p:nvPr/>
          </p:nvSpPr>
          <p:spPr>
            <a:xfrm>
              <a:off x="8165026" y="6036396"/>
              <a:ext cx="69341" cy="78975"/>
            </a:xfrm>
            <a:custGeom>
              <a:avLst/>
              <a:gdLst>
                <a:gd name="connsiteX0" fmla="*/ 23669 w 69341"/>
                <a:gd name="connsiteY0" fmla="*/ 19149 h 78975"/>
                <a:gd name="connsiteX1" fmla="*/ 0 w 69341"/>
                <a:gd name="connsiteY1" fmla="*/ 19149 h 78975"/>
                <a:gd name="connsiteX2" fmla="*/ 0 w 69341"/>
                <a:gd name="connsiteY2" fmla="*/ 0 h 78975"/>
                <a:gd name="connsiteX3" fmla="*/ 69341 w 69341"/>
                <a:gd name="connsiteY3" fmla="*/ 0 h 78975"/>
                <a:gd name="connsiteX4" fmla="*/ 69341 w 69341"/>
                <a:gd name="connsiteY4" fmla="*/ 19149 h 78975"/>
                <a:gd name="connsiteX5" fmla="*/ 45553 w 69341"/>
                <a:gd name="connsiteY5" fmla="*/ 19149 h 78975"/>
                <a:gd name="connsiteX6" fmla="*/ 45553 w 69341"/>
                <a:gd name="connsiteY6" fmla="*/ 78975 h 78975"/>
                <a:gd name="connsiteX7" fmla="*/ 23669 w 69341"/>
                <a:gd name="connsiteY7" fmla="*/ 78975 h 78975"/>
                <a:gd name="connsiteX8" fmla="*/ 23669 w 69341"/>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1" h="78975">
                  <a:moveTo>
                    <a:pt x="23669" y="19149"/>
                  </a:moveTo>
                  <a:lnTo>
                    <a:pt x="0" y="19149"/>
                  </a:lnTo>
                  <a:lnTo>
                    <a:pt x="0" y="0"/>
                  </a:lnTo>
                  <a:lnTo>
                    <a:pt x="69341" y="0"/>
                  </a:lnTo>
                  <a:lnTo>
                    <a:pt x="69341"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5" name="Free-form: Shape 27">
              <a:extLst>
                <a:ext uri="{FF2B5EF4-FFF2-40B4-BE49-F238E27FC236}">
                  <a16:creationId xmlns:a16="http://schemas.microsoft.com/office/drawing/2014/main" id="{4F512AB1-E300-39C4-AE50-50F770F09691}"/>
                </a:ext>
              </a:extLst>
            </p:cNvPr>
            <p:cNvSpPr/>
            <p:nvPr/>
          </p:nvSpPr>
          <p:spPr>
            <a:xfrm>
              <a:off x="8228777" y="6035801"/>
              <a:ext cx="88371" cy="79569"/>
            </a:xfrm>
            <a:custGeom>
              <a:avLst/>
              <a:gdLst>
                <a:gd name="connsiteX0" fmla="*/ 52809 w 88371"/>
                <a:gd name="connsiteY0" fmla="*/ 48408 h 79569"/>
                <a:gd name="connsiteX1" fmla="*/ 44007 w 88371"/>
                <a:gd name="connsiteY1" fmla="*/ 25929 h 79569"/>
                <a:gd name="connsiteX2" fmla="*/ 35087 w 88371"/>
                <a:gd name="connsiteY2" fmla="*/ 48408 h 79569"/>
                <a:gd name="connsiteX3" fmla="*/ 52809 w 88371"/>
                <a:gd name="connsiteY3" fmla="*/ 48408 h 79569"/>
                <a:gd name="connsiteX4" fmla="*/ 33660 w 88371"/>
                <a:gd name="connsiteY4" fmla="*/ 0 h 79569"/>
                <a:gd name="connsiteX5" fmla="*/ 54712 w 88371"/>
                <a:gd name="connsiteY5" fmla="*/ 0 h 79569"/>
                <a:gd name="connsiteX6" fmla="*/ 88371 w 88371"/>
                <a:gd name="connsiteY6" fmla="*/ 79570 h 79569"/>
                <a:gd name="connsiteX7" fmla="*/ 64821 w 88371"/>
                <a:gd name="connsiteY7" fmla="*/ 79570 h 79569"/>
                <a:gd name="connsiteX8" fmla="*/ 59112 w 88371"/>
                <a:gd name="connsiteY8" fmla="*/ 65535 h 79569"/>
                <a:gd name="connsiteX9" fmla="*/ 28664 w 88371"/>
                <a:gd name="connsiteY9" fmla="*/ 65535 h 79569"/>
                <a:gd name="connsiteX10" fmla="*/ 22955 w 88371"/>
                <a:gd name="connsiteY10" fmla="*/ 79570 h 79569"/>
                <a:gd name="connsiteX11" fmla="*/ 0 w 88371"/>
                <a:gd name="connsiteY11" fmla="*/ 79570 h 79569"/>
                <a:gd name="connsiteX12" fmla="*/ 33660 w 88371"/>
                <a:gd name="connsiteY12" fmla="*/ 0 h 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71" h="79569">
                  <a:moveTo>
                    <a:pt x="52809" y="48408"/>
                  </a:moveTo>
                  <a:lnTo>
                    <a:pt x="44007" y="25929"/>
                  </a:lnTo>
                  <a:lnTo>
                    <a:pt x="35087" y="48408"/>
                  </a:lnTo>
                  <a:lnTo>
                    <a:pt x="52809" y="48408"/>
                  </a:lnTo>
                  <a:close/>
                  <a:moveTo>
                    <a:pt x="33660" y="0"/>
                  </a:moveTo>
                  <a:lnTo>
                    <a:pt x="54712" y="0"/>
                  </a:lnTo>
                  <a:lnTo>
                    <a:pt x="88371" y="79570"/>
                  </a:lnTo>
                  <a:lnTo>
                    <a:pt x="64821" y="79570"/>
                  </a:lnTo>
                  <a:lnTo>
                    <a:pt x="59112" y="65535"/>
                  </a:lnTo>
                  <a:lnTo>
                    <a:pt x="28664" y="65535"/>
                  </a:lnTo>
                  <a:lnTo>
                    <a:pt x="22955" y="79570"/>
                  </a:lnTo>
                  <a:lnTo>
                    <a:pt x="0" y="79570"/>
                  </a:lnTo>
                  <a:lnTo>
                    <a:pt x="33660" y="0"/>
                  </a:lnTo>
                  <a:close/>
                </a:path>
              </a:pathLst>
            </a:custGeom>
            <a:grpFill/>
            <a:ln w="11890"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C6B035E5-C2A7-102A-2737-EDCDC86EA100}"/>
                </a:ext>
              </a:extLst>
            </p:cNvPr>
            <p:cNvSpPr/>
            <p:nvPr/>
          </p:nvSpPr>
          <p:spPr>
            <a:xfrm>
              <a:off x="8326188" y="6036396"/>
              <a:ext cx="74574" cy="78975"/>
            </a:xfrm>
            <a:custGeom>
              <a:avLst/>
              <a:gdLst>
                <a:gd name="connsiteX0" fmla="*/ 0 w 74574"/>
                <a:gd name="connsiteY0" fmla="*/ 0 h 78975"/>
                <a:gd name="connsiteX1" fmla="*/ 20457 w 74574"/>
                <a:gd name="connsiteY1" fmla="*/ 0 h 78975"/>
                <a:gd name="connsiteX2" fmla="*/ 52928 w 74574"/>
                <a:gd name="connsiteY2" fmla="*/ 41747 h 78975"/>
                <a:gd name="connsiteX3" fmla="*/ 52928 w 74574"/>
                <a:gd name="connsiteY3" fmla="*/ 0 h 78975"/>
                <a:gd name="connsiteX4" fmla="*/ 74575 w 74574"/>
                <a:gd name="connsiteY4" fmla="*/ 0 h 78975"/>
                <a:gd name="connsiteX5" fmla="*/ 74575 w 74574"/>
                <a:gd name="connsiteY5" fmla="*/ 78975 h 78975"/>
                <a:gd name="connsiteX6" fmla="*/ 55425 w 74574"/>
                <a:gd name="connsiteY6" fmla="*/ 78975 h 78975"/>
                <a:gd name="connsiteX7" fmla="*/ 21647 w 74574"/>
                <a:gd name="connsiteY7" fmla="*/ 35682 h 78975"/>
                <a:gd name="connsiteX8" fmla="*/ 21647 w 74574"/>
                <a:gd name="connsiteY8" fmla="*/ 78975 h 78975"/>
                <a:gd name="connsiteX9" fmla="*/ 0 w 74574"/>
                <a:gd name="connsiteY9" fmla="*/ 78975 h 78975"/>
                <a:gd name="connsiteX10" fmla="*/ 0 w 74574"/>
                <a:gd name="connsiteY10" fmla="*/ 0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4" h="78975">
                  <a:moveTo>
                    <a:pt x="0" y="0"/>
                  </a:moveTo>
                  <a:lnTo>
                    <a:pt x="20457" y="0"/>
                  </a:lnTo>
                  <a:lnTo>
                    <a:pt x="52928" y="41747"/>
                  </a:lnTo>
                  <a:lnTo>
                    <a:pt x="52928" y="0"/>
                  </a:lnTo>
                  <a:lnTo>
                    <a:pt x="74575" y="0"/>
                  </a:lnTo>
                  <a:lnTo>
                    <a:pt x="74575" y="78975"/>
                  </a:lnTo>
                  <a:lnTo>
                    <a:pt x="55425" y="78975"/>
                  </a:lnTo>
                  <a:lnTo>
                    <a:pt x="21647" y="35682"/>
                  </a:lnTo>
                  <a:lnTo>
                    <a:pt x="21647" y="78975"/>
                  </a:lnTo>
                  <a:lnTo>
                    <a:pt x="0" y="78975"/>
                  </a:lnTo>
                  <a:lnTo>
                    <a:pt x="0" y="0"/>
                  </a:lnTo>
                  <a:close/>
                </a:path>
              </a:pathLst>
            </a:custGeom>
            <a:grpFill/>
            <a:ln w="11890"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CE136D51-BC01-3B8F-1E2D-90EA5EF902A7}"/>
                </a:ext>
              </a:extLst>
            </p:cNvPr>
            <p:cNvSpPr/>
            <p:nvPr/>
          </p:nvSpPr>
          <p:spPr>
            <a:xfrm>
              <a:off x="8411705" y="6036396"/>
              <a:ext cx="69222" cy="78975"/>
            </a:xfrm>
            <a:custGeom>
              <a:avLst/>
              <a:gdLst>
                <a:gd name="connsiteX0" fmla="*/ 23669 w 69222"/>
                <a:gd name="connsiteY0" fmla="*/ 19149 h 78975"/>
                <a:gd name="connsiteX1" fmla="*/ 0 w 69222"/>
                <a:gd name="connsiteY1" fmla="*/ 19149 h 78975"/>
                <a:gd name="connsiteX2" fmla="*/ 0 w 69222"/>
                <a:gd name="connsiteY2" fmla="*/ 0 h 78975"/>
                <a:gd name="connsiteX3" fmla="*/ 69222 w 69222"/>
                <a:gd name="connsiteY3" fmla="*/ 0 h 78975"/>
                <a:gd name="connsiteX4" fmla="*/ 69222 w 69222"/>
                <a:gd name="connsiteY4" fmla="*/ 19149 h 78975"/>
                <a:gd name="connsiteX5" fmla="*/ 45553 w 69222"/>
                <a:gd name="connsiteY5" fmla="*/ 19149 h 78975"/>
                <a:gd name="connsiteX6" fmla="*/ 45553 w 69222"/>
                <a:gd name="connsiteY6" fmla="*/ 78975 h 78975"/>
                <a:gd name="connsiteX7" fmla="*/ 23669 w 69222"/>
                <a:gd name="connsiteY7" fmla="*/ 78975 h 78975"/>
                <a:gd name="connsiteX8" fmla="*/ 23669 w 69222"/>
                <a:gd name="connsiteY8" fmla="*/ 19149 h 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2" h="78975">
                  <a:moveTo>
                    <a:pt x="23669" y="19149"/>
                  </a:moveTo>
                  <a:lnTo>
                    <a:pt x="0" y="19149"/>
                  </a:lnTo>
                  <a:lnTo>
                    <a:pt x="0" y="0"/>
                  </a:lnTo>
                  <a:lnTo>
                    <a:pt x="69222" y="0"/>
                  </a:lnTo>
                  <a:lnTo>
                    <a:pt x="69222" y="19149"/>
                  </a:lnTo>
                  <a:lnTo>
                    <a:pt x="45553" y="19149"/>
                  </a:lnTo>
                  <a:lnTo>
                    <a:pt x="45553" y="78975"/>
                  </a:lnTo>
                  <a:lnTo>
                    <a:pt x="23669" y="78975"/>
                  </a:lnTo>
                  <a:lnTo>
                    <a:pt x="23669" y="19149"/>
                  </a:lnTo>
                  <a:close/>
                </a:path>
              </a:pathLst>
            </a:custGeom>
            <a:grpFill/>
            <a:ln w="11890"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C5C8F372-B184-4065-8345-F59BE2125731}"/>
                </a:ext>
              </a:extLst>
            </p:cNvPr>
            <p:cNvSpPr/>
            <p:nvPr/>
          </p:nvSpPr>
          <p:spPr>
            <a:xfrm>
              <a:off x="8484257" y="6034968"/>
              <a:ext cx="68984" cy="81710"/>
            </a:xfrm>
            <a:custGeom>
              <a:avLst/>
              <a:gdLst>
                <a:gd name="connsiteX0" fmla="*/ 0 w 68984"/>
                <a:gd name="connsiteY0" fmla="*/ 68628 h 81710"/>
                <a:gd name="connsiteX1" fmla="*/ 12132 w 68984"/>
                <a:gd name="connsiteY1" fmla="*/ 54117 h 81710"/>
                <a:gd name="connsiteX2" fmla="*/ 37704 w 68984"/>
                <a:gd name="connsiteY2" fmla="*/ 63632 h 81710"/>
                <a:gd name="connsiteX3" fmla="*/ 46743 w 68984"/>
                <a:gd name="connsiteY3" fmla="*/ 58161 h 81710"/>
                <a:gd name="connsiteX4" fmla="*/ 46743 w 68984"/>
                <a:gd name="connsiteY4" fmla="*/ 57923 h 81710"/>
                <a:gd name="connsiteX5" fmla="*/ 33422 w 68984"/>
                <a:gd name="connsiteY5" fmla="*/ 50311 h 81710"/>
                <a:gd name="connsiteX6" fmla="*/ 3687 w 68984"/>
                <a:gd name="connsiteY6" fmla="*/ 25453 h 81710"/>
                <a:gd name="connsiteX7" fmla="*/ 3687 w 68984"/>
                <a:gd name="connsiteY7" fmla="*/ 25215 h 81710"/>
                <a:gd name="connsiteX8" fmla="*/ 34254 w 68984"/>
                <a:gd name="connsiteY8" fmla="*/ 0 h 81710"/>
                <a:gd name="connsiteX9" fmla="*/ 66725 w 68984"/>
                <a:gd name="connsiteY9" fmla="*/ 10467 h 81710"/>
                <a:gd name="connsiteX10" fmla="*/ 55782 w 68984"/>
                <a:gd name="connsiteY10" fmla="*/ 25929 h 81710"/>
                <a:gd name="connsiteX11" fmla="*/ 33660 w 68984"/>
                <a:gd name="connsiteY11" fmla="*/ 18198 h 81710"/>
                <a:gd name="connsiteX12" fmla="*/ 25810 w 68984"/>
                <a:gd name="connsiteY12" fmla="*/ 23312 h 81710"/>
                <a:gd name="connsiteX13" fmla="*/ 25810 w 68984"/>
                <a:gd name="connsiteY13" fmla="*/ 23550 h 81710"/>
                <a:gd name="connsiteX14" fmla="*/ 39488 w 68984"/>
                <a:gd name="connsiteY14" fmla="*/ 31162 h 81710"/>
                <a:gd name="connsiteX15" fmla="*/ 68984 w 68984"/>
                <a:gd name="connsiteY15" fmla="*/ 55782 h 81710"/>
                <a:gd name="connsiteX16" fmla="*/ 68984 w 68984"/>
                <a:gd name="connsiteY16" fmla="*/ 56020 h 81710"/>
                <a:gd name="connsiteX17" fmla="*/ 36990 w 68984"/>
                <a:gd name="connsiteY17" fmla="*/ 81711 h 81710"/>
                <a:gd name="connsiteX18" fmla="*/ 0 w 68984"/>
                <a:gd name="connsiteY18" fmla="*/ 68628 h 8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984" h="81710">
                  <a:moveTo>
                    <a:pt x="0" y="68628"/>
                  </a:moveTo>
                  <a:lnTo>
                    <a:pt x="12132" y="54117"/>
                  </a:lnTo>
                  <a:cubicBezTo>
                    <a:pt x="19982" y="60302"/>
                    <a:pt x="28545" y="63632"/>
                    <a:pt x="37704" y="63632"/>
                  </a:cubicBezTo>
                  <a:cubicBezTo>
                    <a:pt x="43532" y="63632"/>
                    <a:pt x="46743" y="61610"/>
                    <a:pt x="46743" y="58161"/>
                  </a:cubicBezTo>
                  <a:lnTo>
                    <a:pt x="46743" y="57923"/>
                  </a:lnTo>
                  <a:cubicBezTo>
                    <a:pt x="46743" y="54712"/>
                    <a:pt x="44126" y="52809"/>
                    <a:pt x="33422" y="50311"/>
                  </a:cubicBezTo>
                  <a:cubicBezTo>
                    <a:pt x="16652" y="46505"/>
                    <a:pt x="3687" y="41747"/>
                    <a:pt x="3687" y="25453"/>
                  </a:cubicBezTo>
                  <a:lnTo>
                    <a:pt x="3687" y="25215"/>
                  </a:lnTo>
                  <a:cubicBezTo>
                    <a:pt x="3687" y="10586"/>
                    <a:pt x="15224" y="0"/>
                    <a:pt x="34254" y="0"/>
                  </a:cubicBezTo>
                  <a:cubicBezTo>
                    <a:pt x="47694" y="0"/>
                    <a:pt x="58161" y="3568"/>
                    <a:pt x="66725" y="10467"/>
                  </a:cubicBezTo>
                  <a:lnTo>
                    <a:pt x="55782" y="25929"/>
                  </a:lnTo>
                  <a:cubicBezTo>
                    <a:pt x="48527" y="20814"/>
                    <a:pt x="40677" y="18198"/>
                    <a:pt x="33660" y="18198"/>
                  </a:cubicBezTo>
                  <a:cubicBezTo>
                    <a:pt x="28307" y="18198"/>
                    <a:pt x="25810" y="20457"/>
                    <a:pt x="25810" y="23312"/>
                  </a:cubicBezTo>
                  <a:lnTo>
                    <a:pt x="25810" y="23550"/>
                  </a:lnTo>
                  <a:cubicBezTo>
                    <a:pt x="25810" y="27118"/>
                    <a:pt x="28545" y="28783"/>
                    <a:pt x="39488" y="31162"/>
                  </a:cubicBezTo>
                  <a:cubicBezTo>
                    <a:pt x="57685" y="35087"/>
                    <a:pt x="68984" y="41034"/>
                    <a:pt x="68984" y="55782"/>
                  </a:cubicBezTo>
                  <a:lnTo>
                    <a:pt x="68984" y="56020"/>
                  </a:lnTo>
                  <a:cubicBezTo>
                    <a:pt x="68984" y="72196"/>
                    <a:pt x="56258" y="81711"/>
                    <a:pt x="36990" y="81711"/>
                  </a:cubicBezTo>
                  <a:cubicBezTo>
                    <a:pt x="22955" y="81711"/>
                    <a:pt x="9753" y="77310"/>
                    <a:pt x="0" y="68628"/>
                  </a:cubicBezTo>
                </a:path>
              </a:pathLst>
            </a:custGeom>
            <a:grpFill/>
            <a:ln w="1189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D5D284EF-6E7E-E629-2986-CB7B5F10DB59}"/>
              </a:ext>
            </a:extLst>
          </p:cNvPr>
          <p:cNvSpPr txBox="1"/>
          <p:nvPr/>
        </p:nvSpPr>
        <p:spPr>
          <a:xfrm>
            <a:off x="557202" y="417564"/>
            <a:ext cx="7175585" cy="498598"/>
          </a:xfrm>
          <a:prstGeom prst="rect">
            <a:avLst/>
          </a:prstGeom>
          <a:noFill/>
        </p:spPr>
        <p:txBody>
          <a:bodyPr wrap="square" lIns="0" tIns="0" rIns="0" bIns="0">
            <a:spAutoFit/>
          </a:bodyPr>
          <a:lstStyle>
            <a:defPPr>
              <a:defRPr lang="en-US"/>
            </a:defPPr>
            <a:lvl1pPr>
              <a:defRPr sz="4000" b="1">
                <a:solidFill>
                  <a:schemeClr val="accent2"/>
                </a:solidFill>
              </a:defRPr>
            </a:lvl1pPr>
          </a:lstStyle>
          <a:p>
            <a:pPr>
              <a:lnSpc>
                <a:spcPct val="90000"/>
              </a:lnSpc>
            </a:pPr>
            <a:r>
              <a:rPr lang="en-GB" sz="3600" dirty="0">
                <a:solidFill>
                  <a:schemeClr val="tx2"/>
                </a:solidFill>
              </a:rPr>
              <a:t>Investment Needed</a:t>
            </a:r>
          </a:p>
        </p:txBody>
      </p:sp>
    </p:spTree>
    <p:extLst>
      <p:ext uri="{BB962C8B-B14F-4D97-AF65-F5344CB8AC3E}">
        <p14:creationId xmlns:p14="http://schemas.microsoft.com/office/powerpoint/2010/main" val="16669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7B8CC4-9CC8-420D-FD7B-B21756D63488}"/>
              </a:ext>
            </a:extLst>
          </p:cNvPr>
          <p:cNvSpPr/>
          <p:nvPr/>
        </p:nvSpPr>
        <p:spPr>
          <a:xfrm>
            <a:off x="-3" y="0"/>
            <a:ext cx="12233630" cy="6858000"/>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45354A1B-4CEB-C40A-13F3-E9EE7CC22AE0}"/>
              </a:ext>
            </a:extLst>
          </p:cNvPr>
          <p:cNvSpPr/>
          <p:nvPr/>
        </p:nvSpPr>
        <p:spPr>
          <a:xfrm>
            <a:off x="-3" y="4957734"/>
            <a:ext cx="9144000"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2E28AE1B-FB38-982D-6BF2-EB3FE4D03ADE}"/>
              </a:ext>
            </a:extLst>
          </p:cNvPr>
          <p:cNvSpPr/>
          <p:nvPr/>
        </p:nvSpPr>
        <p:spPr>
          <a:xfrm>
            <a:off x="-3" y="3436682"/>
            <a:ext cx="9144000" cy="1521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EDB536FD-41D2-9706-D505-E76B29373534}"/>
              </a:ext>
            </a:extLst>
          </p:cNvPr>
          <p:cNvSpPr/>
          <p:nvPr/>
        </p:nvSpPr>
        <p:spPr>
          <a:xfrm rot="416752">
            <a:off x="1316827" y="2155405"/>
            <a:ext cx="2831584" cy="4548071"/>
          </a:xfrm>
          <a:custGeom>
            <a:avLst/>
            <a:gdLst>
              <a:gd name="connsiteX0" fmla="*/ 397959 w 2831584"/>
              <a:gd name="connsiteY0" fmla="*/ 699809 h 4548071"/>
              <a:gd name="connsiteX1" fmla="*/ 397959 w 2831584"/>
              <a:gd name="connsiteY1" fmla="*/ 4096043 h 4548071"/>
              <a:gd name="connsiteX2" fmla="*/ 2433625 w 2831584"/>
              <a:gd name="connsiteY2" fmla="*/ 3848047 h 4548071"/>
              <a:gd name="connsiteX3" fmla="*/ 2433625 w 2831584"/>
              <a:gd name="connsiteY3" fmla="*/ 451813 h 4548071"/>
              <a:gd name="connsiteX4" fmla="*/ 2072 w 2831584"/>
              <a:gd name="connsiteY4" fmla="*/ 344156 h 4548071"/>
              <a:gd name="connsiteX5" fmla="*/ 2827066 w 2831584"/>
              <a:gd name="connsiteY5" fmla="*/ 0 h 4548071"/>
              <a:gd name="connsiteX6" fmla="*/ 2827066 w 2831584"/>
              <a:gd name="connsiteY6" fmla="*/ 52412 h 4548071"/>
              <a:gd name="connsiteX7" fmla="*/ 2831584 w 2831584"/>
              <a:gd name="connsiteY7" fmla="*/ 52412 h 4548071"/>
              <a:gd name="connsiteX8" fmla="*/ 2831584 w 2831584"/>
              <a:gd name="connsiteY8" fmla="*/ 4203111 h 4548071"/>
              <a:gd name="connsiteX9" fmla="*/ 2737396 w 2831584"/>
              <a:gd name="connsiteY9" fmla="*/ 4214586 h 4548071"/>
              <a:gd name="connsiteX10" fmla="*/ 2737436 w 2831584"/>
              <a:gd name="connsiteY10" fmla="*/ 4214917 h 4548071"/>
              <a:gd name="connsiteX11" fmla="*/ 66206 w 2831584"/>
              <a:gd name="connsiteY11" fmla="*/ 4540341 h 4548071"/>
              <a:gd name="connsiteX12" fmla="*/ 66165 w 2831584"/>
              <a:gd name="connsiteY12" fmla="*/ 4540011 h 4548071"/>
              <a:gd name="connsiteX13" fmla="*/ 0 w 2831584"/>
              <a:gd name="connsiteY13" fmla="*/ 4548071 h 4548071"/>
              <a:gd name="connsiteX14" fmla="*/ 0 w 2831584"/>
              <a:gd name="connsiteY14" fmla="*/ 348890 h 4548071"/>
              <a:gd name="connsiteX15" fmla="*/ 2648 w 2831584"/>
              <a:gd name="connsiteY15" fmla="*/ 348890 h 45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1584" h="4548071">
                <a:moveTo>
                  <a:pt x="397959" y="699809"/>
                </a:moveTo>
                <a:lnTo>
                  <a:pt x="397959" y="4096043"/>
                </a:lnTo>
                <a:lnTo>
                  <a:pt x="2433625" y="3848047"/>
                </a:lnTo>
                <a:lnTo>
                  <a:pt x="2433625" y="451813"/>
                </a:lnTo>
                <a:close/>
                <a:moveTo>
                  <a:pt x="2072" y="344156"/>
                </a:moveTo>
                <a:lnTo>
                  <a:pt x="2827066" y="0"/>
                </a:lnTo>
                <a:lnTo>
                  <a:pt x="2827066" y="52412"/>
                </a:lnTo>
                <a:lnTo>
                  <a:pt x="2831584" y="52412"/>
                </a:lnTo>
                <a:lnTo>
                  <a:pt x="2831584" y="4203111"/>
                </a:lnTo>
                <a:lnTo>
                  <a:pt x="2737396" y="4214586"/>
                </a:lnTo>
                <a:lnTo>
                  <a:pt x="2737436" y="4214917"/>
                </a:lnTo>
                <a:lnTo>
                  <a:pt x="66206" y="4540341"/>
                </a:lnTo>
                <a:lnTo>
                  <a:pt x="66165" y="4540011"/>
                </a:lnTo>
                <a:lnTo>
                  <a:pt x="0" y="4548071"/>
                </a:lnTo>
                <a:lnTo>
                  <a:pt x="0" y="348890"/>
                </a:lnTo>
                <a:lnTo>
                  <a:pt x="2648" y="3488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E3F0BBE-8D71-BE38-3BFD-D63326AD9A4A}"/>
              </a:ext>
            </a:extLst>
          </p:cNvPr>
          <p:cNvSpPr/>
          <p:nvPr/>
        </p:nvSpPr>
        <p:spPr>
          <a:xfrm>
            <a:off x="2467155" y="4956744"/>
            <a:ext cx="9766472" cy="4824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52AFB980-0463-7524-6276-0FD65D1C9B3D}"/>
              </a:ext>
            </a:extLst>
          </p:cNvPr>
          <p:cNvSpPr/>
          <p:nvPr/>
        </p:nvSpPr>
        <p:spPr>
          <a:xfrm>
            <a:off x="2261260" y="3435691"/>
            <a:ext cx="10017825" cy="152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06EA7D19-28F3-ADB1-5EB5-F18D257F0169}"/>
              </a:ext>
            </a:extLst>
          </p:cNvPr>
          <p:cNvSpPr txBox="1"/>
          <p:nvPr/>
        </p:nvSpPr>
        <p:spPr>
          <a:xfrm>
            <a:off x="2850200" y="3715789"/>
            <a:ext cx="8401134" cy="738664"/>
          </a:xfrm>
          <a:prstGeom prst="rect">
            <a:avLst/>
          </a:prstGeom>
          <a:noFill/>
        </p:spPr>
        <p:txBody>
          <a:bodyPr wrap="square" lIns="0" tIns="0" rIns="0" bIns="0">
            <a:spAutoFit/>
          </a:bodyPr>
          <a:lstStyle/>
          <a:p>
            <a:pPr lvl="0"/>
            <a:r>
              <a:rPr lang="en-US" sz="4800" b="1" dirty="0">
                <a:solidFill>
                  <a:schemeClr val="bg1">
                    <a:lumMod val="50000"/>
                  </a:schemeClr>
                </a:solidFill>
              </a:rPr>
              <a:t>Project Financing</a:t>
            </a:r>
          </a:p>
        </p:txBody>
      </p:sp>
    </p:spTree>
    <p:extLst>
      <p:ext uri="{BB962C8B-B14F-4D97-AF65-F5344CB8AC3E}">
        <p14:creationId xmlns:p14="http://schemas.microsoft.com/office/powerpoint/2010/main" val="317872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1+#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1" presetClass="entr" presetSubtype="2"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wheel(2)">
                                      <p:cBhvr>
                                        <p:cTn id="18" dur="500"/>
                                        <p:tgtEl>
                                          <p:spTgt spid="3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42" presetClass="path" presetSubtype="0" accel="50000" decel="50000" fill="hold" grpId="1" nodeType="withEffect">
                                  <p:stCondLst>
                                    <p:cond delay="750"/>
                                  </p:stCondLst>
                                  <p:childTnLst>
                                    <p:animMotion origin="layout" path="M 4.79167E-6 -1.85185E-6 L 4.79167E-6 0.0757 " pathEditMode="relative" rAng="0" ptsTypes="AA">
                                      <p:cBhvr>
                                        <p:cTn id="23" dur="500" spd="-100000" fill="hold"/>
                                        <p:tgtEl>
                                          <p:spTgt spid="43"/>
                                        </p:tgtEl>
                                        <p:attrNameLst>
                                          <p:attrName>ppt_x</p:attrName>
                                          <p:attrName>ppt_y</p:attrName>
                                        </p:attrNameLst>
                                      </p:cBhvr>
                                      <p:rCtr x="0" y="3773"/>
                                    </p:animMotion>
                                  </p:childTnLst>
                                </p:cTn>
                              </p:par>
                              <p:par>
                                <p:cTn id="24" presetID="47" presetClass="entr" presetSubtype="0" fill="hold" grpId="0" nodeType="withEffect">
                                  <p:stCondLst>
                                    <p:cond delay="75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anim calcmode="lin" valueType="num">
                                      <p:cBhvr>
                                        <p:cTn id="27" dur="500" fill="hold"/>
                                        <p:tgtEl>
                                          <p:spTgt spid="36"/>
                                        </p:tgtEl>
                                        <p:attrNameLst>
                                          <p:attrName>ppt_x</p:attrName>
                                        </p:attrNameLst>
                                      </p:cBhvr>
                                      <p:tavLst>
                                        <p:tav tm="0">
                                          <p:val>
                                            <p:strVal val="#ppt_x"/>
                                          </p:val>
                                        </p:tav>
                                        <p:tav tm="100000">
                                          <p:val>
                                            <p:strVal val="#ppt_x"/>
                                          </p:val>
                                        </p:tav>
                                      </p:tavLst>
                                    </p:anim>
                                    <p:anim calcmode="lin" valueType="num">
                                      <p:cBhvr>
                                        <p:cTn id="28" dur="500" fill="hold"/>
                                        <p:tgtEl>
                                          <p:spTgt spid="3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5" grpId="0" animBg="1"/>
      <p:bldP spid="36" grpId="0" animBg="1"/>
      <p:bldP spid="40" grpId="0" animBg="1"/>
      <p:bldP spid="43" grpId="0"/>
      <p:bldP spid="43"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04040"/>
      </a:dk2>
      <a:lt2>
        <a:srgbClr val="E7E6E6"/>
      </a:lt2>
      <a:accent1>
        <a:srgbClr val="E31837"/>
      </a:accent1>
      <a:accent2>
        <a:srgbClr val="58699A"/>
      </a:accent2>
      <a:accent3>
        <a:srgbClr val="314481"/>
      </a:accent3>
      <a:accent4>
        <a:srgbClr val="E4C444"/>
      </a:accent4>
      <a:accent5>
        <a:srgbClr val="FFFFFF"/>
      </a:accent5>
      <a:accent6>
        <a:srgbClr val="FFFFFF"/>
      </a:accent6>
      <a:hlink>
        <a:srgbClr val="0563C1"/>
      </a:hlink>
      <a:folHlink>
        <a:srgbClr val="954F72"/>
      </a:folHlink>
    </a:clrScheme>
    <a:fontScheme name="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76"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23A090D-D152-4B06-9C62-80B8125F0EDF}">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7290</TotalTime>
  <Words>3077</Words>
  <Application>Microsoft Office PowerPoint</Application>
  <PresentationFormat>Widescreen</PresentationFormat>
  <Paragraphs>427</Paragraphs>
  <Slides>38</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Söhne</vt:lpstr>
      <vt:lpstr>Symbol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Woods</dc:creator>
  <cp:lastModifiedBy>LEICH David (EQUANS UK)</cp:lastModifiedBy>
  <cp:revision>228</cp:revision>
  <dcterms:created xsi:type="dcterms:W3CDTF">2023-09-01T14:16:06Z</dcterms:created>
  <dcterms:modified xsi:type="dcterms:W3CDTF">2023-11-01T08:46:59Z</dcterms:modified>
</cp:coreProperties>
</file>