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22"/>
  </p:notesMasterIdLst>
  <p:sldIdLst>
    <p:sldId id="328" r:id="rId5"/>
    <p:sldId id="332" r:id="rId6"/>
    <p:sldId id="330" r:id="rId7"/>
    <p:sldId id="336" r:id="rId8"/>
    <p:sldId id="337" r:id="rId9"/>
    <p:sldId id="349" r:id="rId10"/>
    <p:sldId id="348" r:id="rId11"/>
    <p:sldId id="339" r:id="rId12"/>
    <p:sldId id="340" r:id="rId13"/>
    <p:sldId id="341" r:id="rId14"/>
    <p:sldId id="342" r:id="rId15"/>
    <p:sldId id="343" r:id="rId16"/>
    <p:sldId id="344" r:id="rId17"/>
    <p:sldId id="345" r:id="rId18"/>
    <p:sldId id="346" r:id="rId19"/>
    <p:sldId id="347" r:id="rId20"/>
    <p:sldId id="334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AA3"/>
    <a:srgbClr val="F3D326"/>
    <a:srgbClr val="FFCCCC"/>
    <a:srgbClr val="0079A2"/>
    <a:srgbClr val="0B5980"/>
    <a:srgbClr val="0A527A"/>
    <a:srgbClr val="0074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F24EC4-8A18-4BB9-8FE3-96A742E49958}" v="9" dt="2022-09-20T10:48:46.0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4570" autoAdjust="0"/>
  </p:normalViewPr>
  <p:slideViewPr>
    <p:cSldViewPr snapToGrid="0">
      <p:cViewPr varScale="1">
        <p:scale>
          <a:sx n="55" d="100"/>
          <a:sy n="55" d="100"/>
        </p:scale>
        <p:origin x="102" y="9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DE4645-CF97-4864-B2D8-72CC3F258C15}" type="datetimeFigureOut">
              <a:rPr lang="en-GB" smtClean="0"/>
              <a:t>26/10/2022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3B8085-3496-451C-8732-13608B3207D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9748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Ceng</a:t>
            </a:r>
            <a:r>
              <a:rPr lang="en-GB" dirty="0"/>
              <a:t> Mechanical engineer, also </a:t>
            </a:r>
            <a:r>
              <a:rPr lang="en-GB" dirty="0" err="1"/>
              <a:t>FIMechE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/>
              <a:t>State the obvious – I work for Hawkins as Forensic Investigator - Prior to this, worked at RR and SE on gas turbines.</a:t>
            </a:r>
          </a:p>
          <a:p>
            <a:endParaRPr lang="en-GB" b="1"/>
          </a:p>
          <a:p>
            <a:r>
              <a:rPr lang="en-GB" b="1"/>
              <a:t>ET </a:t>
            </a:r>
            <a:r>
              <a:rPr lang="en-GB" b="1" dirty="0"/>
              <a:t>is a transition from fossil fuel to low carbon fuel </a:t>
            </a:r>
            <a:r>
              <a:rPr lang="en-GB" dirty="0"/>
              <a:t>Talking about the use of hydrogen, because </a:t>
            </a:r>
            <a:r>
              <a:rPr lang="en-GB" b="1" dirty="0"/>
              <a:t>ET forces changes – and brings risk.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B8085-3496-451C-8732-13608B3207D6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2309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F&amp;G detectors – specific to H2</a:t>
            </a:r>
          </a:p>
          <a:p>
            <a:r>
              <a:rPr lang="en-GB" dirty="0"/>
              <a:t>Enclosure elec systems – sensors, connectors, actuators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Vent system – AFR range and leaking from </a:t>
            </a:r>
            <a:r>
              <a:rPr lang="en-GB" b="1" dirty="0"/>
              <a:t>instro, valves</a:t>
            </a:r>
            <a:r>
              <a:rPr lang="en-GB" dirty="0"/>
              <a:t>. Will leak more and broad flammability – </a:t>
            </a:r>
            <a:r>
              <a:rPr lang="en-GB" b="1" dirty="0"/>
              <a:t>less than 1% by vol </a:t>
            </a:r>
            <a:r>
              <a:rPr lang="en-GB" b="0" dirty="0"/>
              <a:t>– below LFL</a:t>
            </a:r>
          </a:p>
          <a:p>
            <a:r>
              <a:rPr lang="en-GB" dirty="0"/>
              <a:t>Fuel – backwards compatibility – capacity due to hydrogen properties</a:t>
            </a:r>
          </a:p>
          <a:p>
            <a:r>
              <a:rPr lang="en-GB" dirty="0"/>
              <a:t>Controls – transient capability, overspeed protection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B8085-3496-451C-8732-13608B3207D6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00592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Scary – sudden failure that you can’t see developing.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Hydrogen affects material properties and will promote crack propagation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Needs testing </a:t>
            </a:r>
            <a:r>
              <a:rPr lang="en-GB"/>
              <a:t>and validating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r>
              <a:rPr lang="en-GB" dirty="0"/>
              <a:t>316 SS – good with H2 and is used in fuel systems.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High tensile strength materials at risk (440C) – could be used in valves or pumps – where you need wear resistance</a:t>
            </a:r>
          </a:p>
          <a:p>
            <a:r>
              <a:rPr lang="en-GB" dirty="0"/>
              <a:t>Cold operation e.g. machining, bending makes materials such as 304 more susceptible.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B8085-3496-451C-8732-13608B3207D6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31512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B8085-3496-451C-8732-13608B3207D6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9901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Seal materials (rubbers) – fuel system and actuation</a:t>
            </a:r>
          </a:p>
          <a:p>
            <a:endParaRPr lang="en-GB" dirty="0"/>
          </a:p>
          <a:p>
            <a:r>
              <a:rPr lang="en-GB" dirty="0"/>
              <a:t>Valve materials – lubricity</a:t>
            </a:r>
          </a:p>
          <a:p>
            <a:endParaRPr lang="en-GB" dirty="0"/>
          </a:p>
          <a:p>
            <a:r>
              <a:rPr lang="en-GB" dirty="0"/>
              <a:t>Hydrogen will take time – infrastructure – these offer a stop gap option </a:t>
            </a:r>
            <a:r>
              <a:rPr lang="en-GB" b="1" dirty="0"/>
              <a:t>(for liquid operators).</a:t>
            </a:r>
          </a:p>
          <a:p>
            <a:endParaRPr lang="en-GB" b="1" dirty="0"/>
          </a:p>
          <a:p>
            <a:r>
              <a:rPr lang="en-GB" b="0" dirty="0"/>
              <a:t>Image # 333596901 and 446783776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B8085-3496-451C-8732-13608B3207D6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83598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B8085-3496-451C-8732-13608B3207D6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56557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Economics, and a bit of political will</a:t>
            </a:r>
          </a:p>
          <a:p>
            <a:endParaRPr lang="en-GB" b="1" dirty="0"/>
          </a:p>
          <a:p>
            <a:r>
              <a:rPr lang="en-GB" b="1" dirty="0"/>
              <a:t>Varying degrees of adaptation required </a:t>
            </a:r>
            <a:r>
              <a:rPr lang="en-GB" b="0" dirty="0"/>
              <a:t>– package and combustion. Infrastructure required.</a:t>
            </a:r>
          </a:p>
          <a:p>
            <a:endParaRPr lang="en-GB" b="0" dirty="0"/>
          </a:p>
          <a:p>
            <a:r>
              <a:rPr lang="en-GB" b="1" dirty="0"/>
              <a:t>Range of experts </a:t>
            </a:r>
            <a:r>
              <a:rPr lang="en-GB" b="0" dirty="0"/>
              <a:t>– </a:t>
            </a:r>
            <a:r>
              <a:rPr lang="en-GB" b="1" dirty="0"/>
              <a:t>help with losses that have occurred, or understanding risk of insuring and minimise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B8085-3496-451C-8732-13608B3207D6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8027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 – why we have a problem and the scale of the problem, </a:t>
            </a:r>
            <a:r>
              <a:rPr lang="en-GB" b="1" dirty="0"/>
              <a:t>why are gas turbines still important</a:t>
            </a:r>
          </a:p>
          <a:p>
            <a:endParaRPr lang="en-GB" b="1" dirty="0"/>
          </a:p>
          <a:p>
            <a:r>
              <a:rPr lang="en-GB" b="0" dirty="0"/>
              <a:t>2</a:t>
            </a:r>
            <a:r>
              <a:rPr lang="en-GB" b="1" dirty="0"/>
              <a:t> - </a:t>
            </a:r>
            <a:r>
              <a:rPr lang="en-GB" dirty="0"/>
              <a:t>what are the risks of continued operation on low carbon fuels and how do we mitigate risks</a:t>
            </a:r>
          </a:p>
          <a:p>
            <a:endParaRPr lang="en-GB" dirty="0"/>
          </a:p>
          <a:p>
            <a:r>
              <a:rPr lang="en-GB" dirty="0"/>
              <a:t>3 – other alternatives to hydrogen and 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B8085-3496-451C-8732-13608B3207D6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6147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Wild fire in Bristol – expect California and Australia, but it is happening in UK. Financial impact to insurance – </a:t>
            </a:r>
            <a:r>
              <a:rPr lang="en-GB" b="1" dirty="0"/>
              <a:t>APF</a:t>
            </a:r>
            <a:r>
              <a:rPr lang="en-GB" dirty="0"/>
              <a:t> </a:t>
            </a:r>
            <a:r>
              <a:rPr lang="en-GB" b="1" dirty="0"/>
              <a:t>natural catastrophes </a:t>
            </a:r>
            <a:r>
              <a:rPr lang="en-GB" dirty="0"/>
              <a:t>have an increasing impact on claims.</a:t>
            </a:r>
          </a:p>
          <a:p>
            <a:endParaRPr lang="en-GB" dirty="0"/>
          </a:p>
          <a:p>
            <a:r>
              <a:rPr lang="en-GB" b="1" dirty="0"/>
              <a:t>It all comes down to money </a:t>
            </a:r>
            <a:r>
              <a:rPr lang="en-GB" dirty="0"/>
              <a:t>- Carbon tax increasing rapidly, gas fuel is expensive</a:t>
            </a:r>
          </a:p>
          <a:p>
            <a:endParaRPr lang="en-GB" dirty="0"/>
          </a:p>
          <a:p>
            <a:r>
              <a:rPr lang="en-GB" dirty="0"/>
              <a:t>Adobe stock image bottom left #397407045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B8085-3496-451C-8732-13608B3207D6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2464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Scale of problem </a:t>
            </a:r>
            <a:r>
              <a:rPr lang="en-GB" dirty="0"/>
              <a:t>- 100m barrels oil per day – 6,350 Olympic sized swimming pools</a:t>
            </a:r>
          </a:p>
          <a:p>
            <a:r>
              <a:rPr lang="en-GB" dirty="0"/>
              <a:t>Global increase in energy demand – will continue – comfortable convenient and safe lives. Currently at the expense of the planet.</a:t>
            </a:r>
          </a:p>
          <a:p>
            <a:endParaRPr lang="en-GB" dirty="0"/>
          </a:p>
          <a:p>
            <a:r>
              <a:rPr lang="en-GB" dirty="0"/>
              <a:t>Challenge for alternative fuels is the cost, convenience and infrastructure.</a:t>
            </a:r>
          </a:p>
          <a:p>
            <a:endParaRPr lang="en-GB" dirty="0"/>
          </a:p>
          <a:p>
            <a:r>
              <a:rPr lang="en-GB" dirty="0"/>
              <a:t>Equipment has good track record for safety and availability on fossil fuels.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B8085-3496-451C-8732-13608B3207D6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90070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100m barrels oil per day – 6,350 Olympic sized swimming pools</a:t>
            </a:r>
          </a:p>
          <a:p>
            <a:r>
              <a:rPr lang="en-GB" dirty="0"/>
              <a:t>Global increase in energy demand – will continue – comfortable convenient and safe lives. Currently at the expense of the planet.</a:t>
            </a:r>
          </a:p>
          <a:p>
            <a:endParaRPr lang="en-GB" dirty="0"/>
          </a:p>
          <a:p>
            <a:r>
              <a:rPr lang="en-GB" dirty="0"/>
              <a:t>Challenge for alternative fuels is the cost, convenience and infrastructure.</a:t>
            </a:r>
          </a:p>
          <a:p>
            <a:endParaRPr lang="en-GB" dirty="0"/>
          </a:p>
          <a:p>
            <a:r>
              <a:rPr lang="en-GB" dirty="0"/>
              <a:t>Equipment has good track record for safety and availability on fossil fuels.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B8085-3496-451C-8732-13608B3207D6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40252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GTs provide fast response capability – more important as renewables increase. Efficient in CC mode. </a:t>
            </a:r>
            <a:r>
              <a:rPr lang="en-GB" b="1" dirty="0"/>
              <a:t>Average coal plant ~33%.</a:t>
            </a:r>
          </a:p>
          <a:p>
            <a:endParaRPr lang="en-GB" b="1" dirty="0"/>
          </a:p>
          <a:p>
            <a:r>
              <a:rPr lang="en-GB" b="1" dirty="0"/>
              <a:t>GTs burn any fuel – very fuel flexible.</a:t>
            </a:r>
          </a:p>
          <a:p>
            <a:endParaRPr lang="en-GB" dirty="0"/>
          </a:p>
          <a:p>
            <a:r>
              <a:rPr lang="en-GB" dirty="0"/>
              <a:t>Each alternative fuel has own challenges</a:t>
            </a:r>
          </a:p>
          <a:p>
            <a:endParaRPr lang="en-GB" dirty="0"/>
          </a:p>
          <a:p>
            <a:r>
              <a:rPr lang="en-GB" dirty="0"/>
              <a:t>Hydrogen – just need electricity and water (lots) – and emissions are water (plus NOx)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B8085-3496-451C-8732-13608B3207D6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8505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B8085-3496-451C-8732-13608B3207D6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32907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£1m of revenue per day (think about gas and fuel bills!)</a:t>
            </a:r>
          </a:p>
          <a:p>
            <a:endParaRPr lang="en-GB" dirty="0"/>
          </a:p>
          <a:p>
            <a:r>
              <a:rPr lang="en-GB" dirty="0"/>
              <a:t>Delivery commitments and cost of repair can be significant.</a:t>
            </a:r>
          </a:p>
          <a:p>
            <a:endParaRPr lang="en-GB" dirty="0"/>
          </a:p>
          <a:p>
            <a:r>
              <a:rPr lang="en-GB" dirty="0"/>
              <a:t>Low risk to insurers as equipment is mature.</a:t>
            </a:r>
          </a:p>
          <a:p>
            <a:endParaRPr lang="en-GB" dirty="0"/>
          </a:p>
          <a:p>
            <a:r>
              <a:rPr lang="en-GB" b="1" dirty="0"/>
              <a:t>10s of millions at risk.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B8085-3496-451C-8732-13608B3207D6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9536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Flashback – flame travels backwards to area of pre-mix: damage potential. Took ages to get DLE right – </a:t>
            </a:r>
            <a:r>
              <a:rPr lang="en-GB" b="1" dirty="0"/>
              <a:t>new products will be in service.</a:t>
            </a:r>
          </a:p>
          <a:p>
            <a:endParaRPr lang="en-GB" dirty="0"/>
          </a:p>
          <a:p>
            <a:r>
              <a:rPr lang="en-GB" dirty="0"/>
              <a:t>Depends on combustor type – aero combustors can tolerate.</a:t>
            </a:r>
          </a:p>
          <a:p>
            <a:endParaRPr lang="en-GB" dirty="0"/>
          </a:p>
          <a:p>
            <a:r>
              <a:rPr lang="en-GB" dirty="0"/>
              <a:t>Can you meet performance commitments and emissions – </a:t>
            </a:r>
            <a:r>
              <a:rPr lang="en-GB" b="1" dirty="0"/>
              <a:t>legal question</a:t>
            </a:r>
            <a:r>
              <a:rPr lang="en-GB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B8085-3496-451C-8732-13608B3207D6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025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133A7-BD1B-4F18-898C-0FFEE4CD7B2F}" type="datetimeFigureOut">
              <a:rPr lang="en-GB" smtClean="0"/>
              <a:t>26/10/2022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33A14-AADF-42B1-A217-049CE25CB80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5774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133A7-BD1B-4F18-898C-0FFEE4CD7B2F}" type="datetimeFigureOut">
              <a:rPr lang="en-GB" smtClean="0"/>
              <a:t>26/10/2022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33A14-AADF-42B1-A217-049CE25CB80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3464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133A7-BD1B-4F18-898C-0FFEE4CD7B2F}" type="datetimeFigureOut">
              <a:rPr lang="en-GB" smtClean="0"/>
              <a:t>26/10/2022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33A14-AADF-42B1-A217-049CE25CB80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4642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133A7-BD1B-4F18-898C-0FFEE4CD7B2F}" type="datetimeFigureOut">
              <a:rPr lang="en-GB" smtClean="0"/>
              <a:t>26/10/2022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33A14-AADF-42B1-A217-049CE25CB80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273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133A7-BD1B-4F18-898C-0FFEE4CD7B2F}" type="datetimeFigureOut">
              <a:rPr lang="en-GB" smtClean="0"/>
              <a:t>26/10/2022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33A14-AADF-42B1-A217-049CE25CB80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0172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133A7-BD1B-4F18-898C-0FFEE4CD7B2F}" type="datetimeFigureOut">
              <a:rPr lang="en-GB" smtClean="0"/>
              <a:t>26/10/2022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33A14-AADF-42B1-A217-049CE25CB80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6535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133A7-BD1B-4F18-898C-0FFEE4CD7B2F}" type="datetimeFigureOut">
              <a:rPr lang="en-GB" smtClean="0"/>
              <a:t>26/10/2022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33A14-AADF-42B1-A217-049CE25CB80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5472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133A7-BD1B-4F18-898C-0FFEE4CD7B2F}" type="datetimeFigureOut">
              <a:rPr lang="en-GB" smtClean="0"/>
              <a:t>26/10/2022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33A14-AADF-42B1-A217-049CE25CB80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3586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133A7-BD1B-4F18-898C-0FFEE4CD7B2F}" type="datetimeFigureOut">
              <a:rPr lang="en-GB" smtClean="0"/>
              <a:t>26/10/2022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33A14-AADF-42B1-A217-049CE25CB80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3617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133A7-BD1B-4F18-898C-0FFEE4CD7B2F}" type="datetimeFigureOut">
              <a:rPr lang="en-GB" smtClean="0"/>
              <a:t>26/10/2022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33A14-AADF-42B1-A217-049CE25CB80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3672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133A7-BD1B-4F18-898C-0FFEE4CD7B2F}" type="datetimeFigureOut">
              <a:rPr lang="en-GB" smtClean="0"/>
              <a:t>26/10/2022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33A14-AADF-42B1-A217-049CE25CB80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6041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A133A7-BD1B-4F18-898C-0FFEE4CD7B2F}" type="datetimeFigureOut">
              <a:rPr lang="en-GB" smtClean="0"/>
              <a:t>26/10/2022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33A14-AADF-42B1-A217-049CE25CB80C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MSIPCMContentMarking" descr="{&quot;HashCode&quot;:-1082933867,&quot;Placement&quot;:&quot;Footer&quot;,&quot;Top&quot;:519.343,&quot;Left&quot;:390.966217,&quot;SlideWidth&quot;:960,&quot;SlideHeight&quot;:540}">
            <a:extLst>
              <a:ext uri="{FF2B5EF4-FFF2-40B4-BE49-F238E27FC236}">
                <a16:creationId xmlns:a16="http://schemas.microsoft.com/office/drawing/2014/main" id="{16581419-3612-4F7A-A26B-0705B94FCA7D}"/>
              </a:ext>
            </a:extLst>
          </p:cNvPr>
          <p:cNvSpPr txBox="1"/>
          <p:nvPr userDrawn="1"/>
        </p:nvSpPr>
        <p:spPr>
          <a:xfrm>
            <a:off x="4965271" y="6595656"/>
            <a:ext cx="2261457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GB" sz="1000">
                <a:solidFill>
                  <a:srgbClr val="FF0000"/>
                </a:solidFill>
                <a:latin typeface="Calibri" panose="020F0502020204030204" pitchFamily="34" charset="0"/>
              </a:rPr>
              <a:t>SENSITIVE CONFIDENTIAL - EXTERNAL</a:t>
            </a:r>
          </a:p>
        </p:txBody>
      </p:sp>
    </p:spTree>
    <p:extLst>
      <p:ext uri="{BB962C8B-B14F-4D97-AF65-F5344CB8AC3E}">
        <p14:creationId xmlns:p14="http://schemas.microsoft.com/office/powerpoint/2010/main" val="1393878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947040E-D394-49A2-A798-77586C68A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6C9F1A4-7D2D-4F75-83C3-7D4243119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80000" contrast="-80000"/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965" y="1112043"/>
            <a:ext cx="5940425" cy="329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A527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FFFF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F38AC5-3D47-4F22-B76C-30B6FBDF48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ct val="100000"/>
              </a:lnSpc>
              <a:defRPr/>
            </a:pPr>
            <a:r>
              <a:rPr lang="en-GB" b="1" dirty="0">
                <a:solidFill>
                  <a:srgbClr val="FFD500"/>
                </a:solidFill>
                <a:latin typeface="Gill Sans MT"/>
              </a:rPr>
              <a:t>Hydrogen as a fuel for gas turbine engines</a:t>
            </a:r>
            <a:endParaRPr lang="en-GB" b="1" dirty="0">
              <a:solidFill>
                <a:srgbClr val="FFD500"/>
              </a:solidFill>
              <a:latin typeface="Gill Sans MT" panose="020B0502020104020203" pitchFamily="34" charset="0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9DF1C7B-AD19-4372-9579-DFD586F3B2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94014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spcBef>
                <a:spcPct val="20000"/>
              </a:spcBef>
              <a:defRPr/>
            </a:pPr>
            <a:r>
              <a:rPr lang="en-GB" dirty="0">
                <a:solidFill>
                  <a:schemeClr val="bg1"/>
                </a:solidFill>
                <a:latin typeface="Gill Sans MT" panose="020B0502020104020203" pitchFamily="34" charset="0"/>
              </a:rPr>
              <a:t>The challenges and mitigations of running gas turbines on hydrogen through the energy transition</a:t>
            </a:r>
            <a:endParaRPr lang="en-GB" dirty="0">
              <a:solidFill>
                <a:schemeClr val="bg1"/>
              </a:solidFill>
              <a:latin typeface="Gill Sans MT"/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029" name="Picture 5">
            <a:extLst>
              <a:ext uri="{FF2B5EF4-FFF2-40B4-BE49-F238E27FC236}">
                <a16:creationId xmlns:a16="http://schemas.microsoft.com/office/drawing/2014/main" id="{0139F1AA-2A82-4852-ABBE-FB3DF6757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7AA3"/>
              </a:clrFrom>
              <a:clrTo>
                <a:srgbClr val="007AA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8344" y="5811043"/>
            <a:ext cx="2300287" cy="72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A527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FFFF"/>
                  </a:outerShdw>
                </a:effectLst>
              </a14:hiddenEffects>
            </a:ext>
          </a:extLst>
        </p:spPr>
      </p:pic>
      <p:sp>
        <p:nvSpPr>
          <p:cNvPr id="3" name="Subtitle 4">
            <a:extLst>
              <a:ext uri="{FF2B5EF4-FFF2-40B4-BE49-F238E27FC236}">
                <a16:creationId xmlns:a16="http://schemas.microsoft.com/office/drawing/2014/main" id="{C81FAD52-B843-9556-BF18-CCFA7340D0CB}"/>
              </a:ext>
            </a:extLst>
          </p:cNvPr>
          <p:cNvSpPr txBox="1">
            <a:spLocks/>
          </p:cNvSpPr>
          <p:nvPr/>
        </p:nvSpPr>
        <p:spPr>
          <a:xfrm>
            <a:off x="0" y="5917855"/>
            <a:ext cx="2435087" cy="9401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defRPr/>
            </a:pPr>
            <a:r>
              <a:rPr lang="en-GB" dirty="0">
                <a:solidFill>
                  <a:schemeClr val="bg1"/>
                </a:solidFill>
                <a:latin typeface="Gill Sans MT" panose="020B0502020104020203" pitchFamily="34" charset="0"/>
              </a:rPr>
              <a:t>Simon Batt</a:t>
            </a:r>
            <a:endParaRPr lang="en-GB" dirty="0">
              <a:solidFill>
                <a:schemeClr val="bg1"/>
              </a:solidFill>
              <a:latin typeface="Gill Sans MT"/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9744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0EA2BC-E4B0-4989-9020-F15F225407DB}"/>
              </a:ext>
            </a:extLst>
          </p:cNvPr>
          <p:cNvSpPr/>
          <p:nvPr/>
        </p:nvSpPr>
        <p:spPr>
          <a:xfrm>
            <a:off x="-1" y="6057900"/>
            <a:ext cx="12191999" cy="800100"/>
          </a:xfrm>
          <a:prstGeom prst="rect">
            <a:avLst/>
          </a:prstGeom>
          <a:solidFill>
            <a:srgbClr val="007A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7AA3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E24685-E99A-41A8-B75F-1AA3897662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309"/>
          <a:stretch/>
        </p:blipFill>
        <p:spPr>
          <a:xfrm>
            <a:off x="0" y="0"/>
            <a:ext cx="12192000" cy="926991"/>
          </a:xfrm>
          <a:prstGeom prst="rect">
            <a:avLst/>
          </a:prstGeom>
        </p:spPr>
      </p:pic>
      <p:sp>
        <p:nvSpPr>
          <p:cNvPr id="14" name="Title 5">
            <a:extLst>
              <a:ext uri="{FF2B5EF4-FFF2-40B4-BE49-F238E27FC236}">
                <a16:creationId xmlns:a16="http://schemas.microsoft.com/office/drawing/2014/main" id="{633B514F-9135-415A-AFED-8AAC29B34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616" y="173045"/>
            <a:ext cx="11537585" cy="591805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Gill Sans MT"/>
              </a:rPr>
              <a:t>Hydrogen – operational risks for gas turbines</a:t>
            </a:r>
            <a:endParaRPr lang="en-GB" sz="36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7C973DF-A3B8-499F-9B7D-08E7341577CF}"/>
              </a:ext>
            </a:extLst>
          </p:cNvPr>
          <p:cNvCxnSpPr/>
          <p:nvPr/>
        </p:nvCxnSpPr>
        <p:spPr>
          <a:xfrm>
            <a:off x="606947" y="764837"/>
            <a:ext cx="2519916" cy="0"/>
          </a:xfrm>
          <a:prstGeom prst="line">
            <a:avLst/>
          </a:prstGeom>
          <a:ln w="50800" cmpd="sng">
            <a:solidFill>
              <a:srgbClr val="F3D3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E1114CFE-DB97-4C69-A428-14A179249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7AA3"/>
              </a:clrFrom>
              <a:clrTo>
                <a:srgbClr val="007AA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5119" y="6255330"/>
            <a:ext cx="1592081" cy="503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A527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FFFF"/>
                  </a:outerShdw>
                </a:effectLst>
              </a14:hiddenEffects>
            </a:ext>
          </a:extLst>
        </p:spPr>
      </p:pic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326566E8-208D-4EA0-B3F2-B1B1B677F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977" y="1445097"/>
            <a:ext cx="5096335" cy="3317804"/>
          </a:xfrm>
        </p:spPr>
        <p:txBody>
          <a:bodyPr>
            <a:normAutofit fontScale="92500" lnSpcReduction="10000"/>
          </a:bodyPr>
          <a:lstStyle/>
          <a:p>
            <a:pPr marL="0" indent="0">
              <a:spcAft>
                <a:spcPts val="450"/>
              </a:spcAft>
              <a:buNone/>
            </a:pPr>
            <a:r>
              <a:rPr lang="en-GB" sz="2200" b="1" dirty="0">
                <a:solidFill>
                  <a:srgbClr val="0A527A"/>
                </a:solidFill>
                <a:latin typeface="Gill Sans MT" panose="020B0502020104020203" pitchFamily="34" charset="0"/>
              </a:rPr>
              <a:t>Combustion</a:t>
            </a:r>
          </a:p>
          <a:p>
            <a:pPr>
              <a:spcAft>
                <a:spcPts val="450"/>
              </a:spcAft>
            </a:pPr>
            <a:r>
              <a:rPr lang="en-GB" sz="2200" dirty="0">
                <a:solidFill>
                  <a:srgbClr val="0A527A"/>
                </a:solidFill>
                <a:latin typeface="Gill Sans MT" panose="020B0502020104020203" pitchFamily="34" charset="0"/>
              </a:rPr>
              <a:t>Flashback – development activity required, (as existing equipment previously needed).</a:t>
            </a:r>
          </a:p>
          <a:p>
            <a:pPr>
              <a:spcAft>
                <a:spcPts val="450"/>
              </a:spcAft>
            </a:pPr>
            <a:r>
              <a:rPr lang="en-GB" sz="2200" dirty="0">
                <a:solidFill>
                  <a:srgbClr val="0A527A"/>
                </a:solidFill>
                <a:latin typeface="Gill Sans MT" panose="020B0502020104020203" pitchFamily="34" charset="0"/>
              </a:rPr>
              <a:t>“Who is paying for R&amp;D?”</a:t>
            </a:r>
          </a:p>
          <a:p>
            <a:pPr>
              <a:spcAft>
                <a:spcPts val="450"/>
              </a:spcAft>
            </a:pPr>
            <a:r>
              <a:rPr lang="en-GB" sz="2200" dirty="0">
                <a:solidFill>
                  <a:srgbClr val="0A527A"/>
                </a:solidFill>
                <a:latin typeface="Gill Sans MT" panose="020B0502020104020203" pitchFamily="34" charset="0"/>
              </a:rPr>
              <a:t>Temperature – NO</a:t>
            </a:r>
            <a:r>
              <a:rPr lang="en-GB" sz="2200" baseline="-25000" dirty="0">
                <a:solidFill>
                  <a:srgbClr val="0A527A"/>
                </a:solidFill>
                <a:latin typeface="Gill Sans MT" panose="020B0502020104020203" pitchFamily="34" charset="0"/>
              </a:rPr>
              <a:t>x</a:t>
            </a:r>
            <a:r>
              <a:rPr lang="en-GB" sz="2200" dirty="0">
                <a:solidFill>
                  <a:srgbClr val="0A527A"/>
                </a:solidFill>
                <a:latin typeface="Gill Sans MT" panose="020B0502020104020203" pitchFamily="34" charset="0"/>
              </a:rPr>
              <a:t> emissions and hot spots</a:t>
            </a:r>
          </a:p>
          <a:p>
            <a:pPr>
              <a:spcAft>
                <a:spcPts val="450"/>
              </a:spcAft>
            </a:pPr>
            <a:r>
              <a:rPr lang="en-GB" sz="2200" dirty="0">
                <a:solidFill>
                  <a:srgbClr val="0A527A"/>
                </a:solidFill>
                <a:latin typeface="Gill Sans MT" panose="020B0502020104020203" pitchFamily="34" charset="0"/>
              </a:rPr>
              <a:t>Performance – shaft power</a:t>
            </a:r>
          </a:p>
          <a:p>
            <a:pPr>
              <a:spcAft>
                <a:spcPts val="450"/>
              </a:spcAft>
            </a:pPr>
            <a:r>
              <a:rPr lang="en-GB" sz="2200" dirty="0">
                <a:solidFill>
                  <a:srgbClr val="0A527A"/>
                </a:solidFill>
                <a:latin typeface="Gill Sans MT" panose="020B0502020104020203" pitchFamily="34" charset="0"/>
              </a:rPr>
              <a:t>Maintenance interval</a:t>
            </a:r>
          </a:p>
          <a:p>
            <a:pPr>
              <a:spcAft>
                <a:spcPts val="450"/>
              </a:spcAft>
            </a:pPr>
            <a:r>
              <a:rPr lang="en-GB" sz="2200" dirty="0">
                <a:solidFill>
                  <a:srgbClr val="0A527A"/>
                </a:solidFill>
                <a:latin typeface="Gill Sans MT" panose="020B0502020104020203" pitchFamily="34" charset="0"/>
              </a:rPr>
              <a:t>Burner sizing and backwards compatibility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942F8E-AD57-4209-9710-50F4539E8D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7170" y="1543950"/>
            <a:ext cx="6431031" cy="29337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6ED702-A0AB-49A1-8113-336DBA575233}"/>
              </a:ext>
            </a:extLst>
          </p:cNvPr>
          <p:cNvSpPr txBox="1"/>
          <p:nvPr/>
        </p:nvSpPr>
        <p:spPr>
          <a:xfrm>
            <a:off x="10008704" y="4639791"/>
            <a:ext cx="27630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Source: Siemens Energy</a:t>
            </a:r>
          </a:p>
        </p:txBody>
      </p:sp>
    </p:spTree>
    <p:extLst>
      <p:ext uri="{BB962C8B-B14F-4D97-AF65-F5344CB8AC3E}">
        <p14:creationId xmlns:p14="http://schemas.microsoft.com/office/powerpoint/2010/main" val="85147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0EA2BC-E4B0-4989-9020-F15F225407DB}"/>
              </a:ext>
            </a:extLst>
          </p:cNvPr>
          <p:cNvSpPr/>
          <p:nvPr/>
        </p:nvSpPr>
        <p:spPr>
          <a:xfrm>
            <a:off x="-1" y="6057900"/>
            <a:ext cx="12191999" cy="800100"/>
          </a:xfrm>
          <a:prstGeom prst="rect">
            <a:avLst/>
          </a:prstGeom>
          <a:solidFill>
            <a:srgbClr val="007A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7AA3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E24685-E99A-41A8-B75F-1AA3897662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309"/>
          <a:stretch/>
        </p:blipFill>
        <p:spPr>
          <a:xfrm>
            <a:off x="0" y="0"/>
            <a:ext cx="12192000" cy="926991"/>
          </a:xfrm>
          <a:prstGeom prst="rect">
            <a:avLst/>
          </a:prstGeom>
        </p:spPr>
      </p:pic>
      <p:sp>
        <p:nvSpPr>
          <p:cNvPr id="14" name="Title 5">
            <a:extLst>
              <a:ext uri="{FF2B5EF4-FFF2-40B4-BE49-F238E27FC236}">
                <a16:creationId xmlns:a16="http://schemas.microsoft.com/office/drawing/2014/main" id="{633B514F-9135-415A-AFED-8AAC29B34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616" y="173045"/>
            <a:ext cx="11537585" cy="591805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Gill Sans MT"/>
              </a:rPr>
              <a:t>Hydrogen – operational risks for gas turbines</a:t>
            </a:r>
            <a:endParaRPr lang="en-GB" sz="36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7C973DF-A3B8-499F-9B7D-08E7341577CF}"/>
              </a:ext>
            </a:extLst>
          </p:cNvPr>
          <p:cNvCxnSpPr/>
          <p:nvPr/>
        </p:nvCxnSpPr>
        <p:spPr>
          <a:xfrm>
            <a:off x="606947" y="764837"/>
            <a:ext cx="2519916" cy="0"/>
          </a:xfrm>
          <a:prstGeom prst="line">
            <a:avLst/>
          </a:prstGeom>
          <a:ln w="50800" cmpd="sng">
            <a:solidFill>
              <a:srgbClr val="F3D3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E1114CFE-DB97-4C69-A428-14A179249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7AA3"/>
              </a:clrFrom>
              <a:clrTo>
                <a:srgbClr val="007AA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5119" y="6255330"/>
            <a:ext cx="1592081" cy="503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A527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FFFF"/>
                  </a:outerShdw>
                </a:effectLst>
              </a14:hiddenEffects>
            </a:ext>
          </a:extLst>
        </p:spPr>
      </p:pic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326566E8-208D-4EA0-B3F2-B1B1B677F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947" y="1356630"/>
            <a:ext cx="5217383" cy="4351338"/>
          </a:xfrm>
        </p:spPr>
        <p:txBody>
          <a:bodyPr>
            <a:normAutofit/>
          </a:bodyPr>
          <a:lstStyle/>
          <a:p>
            <a:pPr marL="0" indent="0">
              <a:spcAft>
                <a:spcPts val="450"/>
              </a:spcAft>
              <a:buNone/>
            </a:pPr>
            <a:r>
              <a:rPr lang="en-GB" sz="2200" b="1" dirty="0">
                <a:solidFill>
                  <a:srgbClr val="0A527A"/>
                </a:solidFill>
                <a:latin typeface="Gill Sans MT" panose="020B0502020104020203" pitchFamily="34" charset="0"/>
              </a:rPr>
              <a:t>Package systems</a:t>
            </a:r>
          </a:p>
          <a:p>
            <a:pPr>
              <a:spcAft>
                <a:spcPts val="450"/>
              </a:spcAft>
            </a:pPr>
            <a:r>
              <a:rPr lang="en-GB" sz="2200" dirty="0">
                <a:solidFill>
                  <a:srgbClr val="0A527A"/>
                </a:solidFill>
                <a:latin typeface="Gill Sans MT" panose="020B0502020104020203" pitchFamily="34" charset="0"/>
              </a:rPr>
              <a:t>Fire and gas detectors</a:t>
            </a:r>
          </a:p>
          <a:p>
            <a:pPr>
              <a:spcAft>
                <a:spcPts val="450"/>
              </a:spcAft>
            </a:pPr>
            <a:r>
              <a:rPr lang="en-GB" sz="2200" dirty="0">
                <a:solidFill>
                  <a:srgbClr val="0A527A"/>
                </a:solidFill>
                <a:latin typeface="Gill Sans MT" panose="020B0502020104020203" pitchFamily="34" charset="0"/>
              </a:rPr>
              <a:t>Electrical components – group 2C</a:t>
            </a:r>
          </a:p>
          <a:p>
            <a:pPr>
              <a:spcAft>
                <a:spcPts val="450"/>
              </a:spcAft>
            </a:pPr>
            <a:r>
              <a:rPr lang="en-GB" sz="2200" dirty="0">
                <a:solidFill>
                  <a:srgbClr val="0A527A"/>
                </a:solidFill>
                <a:latin typeface="Gill Sans MT" panose="020B0502020104020203" pitchFamily="34" charset="0"/>
              </a:rPr>
              <a:t>Ventilation system</a:t>
            </a:r>
          </a:p>
          <a:p>
            <a:pPr>
              <a:spcAft>
                <a:spcPts val="450"/>
              </a:spcAft>
            </a:pPr>
            <a:r>
              <a:rPr lang="en-GB" sz="2200" dirty="0">
                <a:solidFill>
                  <a:srgbClr val="0A527A"/>
                </a:solidFill>
                <a:latin typeface="Gill Sans MT" panose="020B0502020104020203" pitchFamily="34" charset="0"/>
              </a:rPr>
              <a:t>Fuel system (valves, piping)</a:t>
            </a:r>
          </a:p>
          <a:p>
            <a:pPr>
              <a:spcAft>
                <a:spcPts val="450"/>
              </a:spcAft>
            </a:pPr>
            <a:r>
              <a:rPr lang="en-GB" sz="2200" dirty="0">
                <a:solidFill>
                  <a:srgbClr val="0A527A"/>
                </a:solidFill>
                <a:latin typeface="Gill Sans MT" panose="020B0502020104020203" pitchFamily="34" charset="0"/>
              </a:rPr>
              <a:t>Control system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ED2D2D-06D3-4782-95A7-4DA215EB81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4777" y="1194489"/>
            <a:ext cx="7557221" cy="42454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DC7045C-7E57-45D0-BD24-C1542164EB5A}"/>
              </a:ext>
            </a:extLst>
          </p:cNvPr>
          <p:cNvSpPr txBox="1"/>
          <p:nvPr/>
        </p:nvSpPr>
        <p:spPr>
          <a:xfrm>
            <a:off x="10203514" y="5193747"/>
            <a:ext cx="15047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Source: Siemens Energy</a:t>
            </a:r>
          </a:p>
        </p:txBody>
      </p:sp>
    </p:spTree>
    <p:extLst>
      <p:ext uri="{BB962C8B-B14F-4D97-AF65-F5344CB8AC3E}">
        <p14:creationId xmlns:p14="http://schemas.microsoft.com/office/powerpoint/2010/main" val="14856517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0EA2BC-E4B0-4989-9020-F15F225407DB}"/>
              </a:ext>
            </a:extLst>
          </p:cNvPr>
          <p:cNvSpPr/>
          <p:nvPr/>
        </p:nvSpPr>
        <p:spPr>
          <a:xfrm>
            <a:off x="-1" y="6057900"/>
            <a:ext cx="12191999" cy="800100"/>
          </a:xfrm>
          <a:prstGeom prst="rect">
            <a:avLst/>
          </a:prstGeom>
          <a:solidFill>
            <a:srgbClr val="007A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7AA3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E24685-E99A-41A8-B75F-1AA3897662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309"/>
          <a:stretch/>
        </p:blipFill>
        <p:spPr>
          <a:xfrm>
            <a:off x="0" y="0"/>
            <a:ext cx="12192000" cy="926991"/>
          </a:xfrm>
          <a:prstGeom prst="rect">
            <a:avLst/>
          </a:prstGeom>
        </p:spPr>
      </p:pic>
      <p:sp>
        <p:nvSpPr>
          <p:cNvPr id="14" name="Title 5">
            <a:extLst>
              <a:ext uri="{FF2B5EF4-FFF2-40B4-BE49-F238E27FC236}">
                <a16:creationId xmlns:a16="http://schemas.microsoft.com/office/drawing/2014/main" id="{633B514F-9135-415A-AFED-8AAC29B34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616" y="173045"/>
            <a:ext cx="11537585" cy="591805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Gill Sans MT"/>
              </a:rPr>
              <a:t>Hydrogen – operational risks for gas turbines</a:t>
            </a:r>
            <a:endParaRPr lang="en-GB" sz="36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7C973DF-A3B8-499F-9B7D-08E7341577CF}"/>
              </a:ext>
            </a:extLst>
          </p:cNvPr>
          <p:cNvCxnSpPr/>
          <p:nvPr/>
        </p:nvCxnSpPr>
        <p:spPr>
          <a:xfrm>
            <a:off x="606947" y="764837"/>
            <a:ext cx="2519916" cy="0"/>
          </a:xfrm>
          <a:prstGeom prst="line">
            <a:avLst/>
          </a:prstGeom>
          <a:ln w="50800" cmpd="sng">
            <a:solidFill>
              <a:srgbClr val="F3D3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E1114CFE-DB97-4C69-A428-14A179249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7AA3"/>
              </a:clrFrom>
              <a:clrTo>
                <a:srgbClr val="007AA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5119" y="6255330"/>
            <a:ext cx="1592081" cy="503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A527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FFFF"/>
                  </a:outerShdw>
                </a:effectLst>
              </a14:hiddenEffects>
            </a:ext>
          </a:extLst>
        </p:spPr>
      </p:pic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326566E8-208D-4EA0-B3F2-B1B1B677F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947" y="1356630"/>
            <a:ext cx="5217383" cy="4351338"/>
          </a:xfrm>
        </p:spPr>
        <p:txBody>
          <a:bodyPr>
            <a:normAutofit/>
          </a:bodyPr>
          <a:lstStyle/>
          <a:p>
            <a:pPr marL="0" indent="0">
              <a:spcAft>
                <a:spcPts val="450"/>
              </a:spcAft>
              <a:buNone/>
            </a:pPr>
            <a:r>
              <a:rPr lang="en-GB" sz="2200" b="1" dirty="0">
                <a:solidFill>
                  <a:srgbClr val="0A527A"/>
                </a:solidFill>
                <a:latin typeface="Gill Sans MT" panose="020B0502020104020203" pitchFamily="34" charset="0"/>
              </a:rPr>
              <a:t>Hydrogen embrittlement</a:t>
            </a:r>
          </a:p>
          <a:p>
            <a:pPr>
              <a:spcAft>
                <a:spcPts val="450"/>
              </a:spcAft>
            </a:pPr>
            <a:r>
              <a:rPr lang="en-GB" sz="2200" dirty="0">
                <a:solidFill>
                  <a:srgbClr val="0A527A"/>
                </a:solidFill>
                <a:latin typeface="Gill Sans MT" panose="020B0502020104020203" pitchFamily="34" charset="0"/>
              </a:rPr>
              <a:t>Sudden failure – material properties are changed, promoting crack propagation</a:t>
            </a:r>
          </a:p>
          <a:p>
            <a:pPr>
              <a:spcAft>
                <a:spcPts val="450"/>
              </a:spcAft>
            </a:pPr>
            <a:r>
              <a:rPr lang="en-GB" sz="2200" dirty="0">
                <a:solidFill>
                  <a:srgbClr val="0A527A"/>
                </a:solidFill>
                <a:latin typeface="Gill Sans MT" panose="020B0502020104020203" pitchFamily="34" charset="0"/>
              </a:rPr>
              <a:t>Material specification is important</a:t>
            </a:r>
          </a:p>
          <a:p>
            <a:pPr>
              <a:spcAft>
                <a:spcPts val="450"/>
              </a:spcAft>
            </a:pPr>
            <a:r>
              <a:rPr lang="en-GB" sz="2200" dirty="0">
                <a:solidFill>
                  <a:srgbClr val="0A527A"/>
                </a:solidFill>
                <a:latin typeface="Gill Sans MT" panose="020B0502020104020203" pitchFamily="34" charset="0"/>
              </a:rPr>
              <a:t>Existing defects and manufacturing processes can exacerbate the problem</a:t>
            </a:r>
          </a:p>
          <a:p>
            <a:pPr>
              <a:spcAft>
                <a:spcPts val="450"/>
              </a:spcAft>
            </a:pPr>
            <a:r>
              <a:rPr lang="en-GB" sz="2200" dirty="0">
                <a:solidFill>
                  <a:srgbClr val="0A527A"/>
                </a:solidFill>
                <a:latin typeface="Gill Sans MT" panose="020B0502020104020203" pitchFamily="34" charset="0"/>
              </a:rPr>
              <a:t>Requirement is to test and validate the materials used in GT systems</a:t>
            </a:r>
          </a:p>
          <a:p>
            <a:pPr>
              <a:spcAft>
                <a:spcPts val="450"/>
              </a:spcAft>
            </a:pPr>
            <a:endParaRPr lang="en-GB" sz="2200" dirty="0">
              <a:solidFill>
                <a:srgbClr val="0A527A"/>
              </a:solidFill>
              <a:latin typeface="Gill Sans MT" panose="020B0502020104020203" pitchFamily="34" charset="0"/>
            </a:endParaRPr>
          </a:p>
        </p:txBody>
      </p:sp>
      <p:pic>
        <p:nvPicPr>
          <p:cNvPr id="3" name="Picture 2" descr="A close-up of the moon&#10;&#10;Description automatically generated with medium confidence">
            <a:extLst>
              <a:ext uri="{FF2B5EF4-FFF2-40B4-BE49-F238E27FC236}">
                <a16:creationId xmlns:a16="http://schemas.microsoft.com/office/drawing/2014/main" id="{F69431A9-3F3C-4FB4-9855-7392073DFA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720" y="966188"/>
            <a:ext cx="3421481" cy="25661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3967C7-A6DA-4759-8211-16D420AECF7B}"/>
              </a:ext>
            </a:extLst>
          </p:cNvPr>
          <p:cNvSpPr txBox="1"/>
          <p:nvPr/>
        </p:nvSpPr>
        <p:spPr>
          <a:xfrm>
            <a:off x="9760226" y="2136913"/>
            <a:ext cx="437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</a:t>
            </a:r>
            <a:r>
              <a:rPr lang="en-GB" baseline="30000" dirty="0"/>
              <a:t>+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1F0DE0-2DC7-460F-AE78-66E7CF79F8B2}"/>
              </a:ext>
            </a:extLst>
          </p:cNvPr>
          <p:cNvSpPr txBox="1"/>
          <p:nvPr/>
        </p:nvSpPr>
        <p:spPr>
          <a:xfrm>
            <a:off x="9742752" y="2437360"/>
            <a:ext cx="437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</a:t>
            </a:r>
            <a:r>
              <a:rPr lang="en-GB" baseline="30000" dirty="0"/>
              <a:t>+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FD134A-C580-4D49-BDE8-18C311F6C307}"/>
              </a:ext>
            </a:extLst>
          </p:cNvPr>
          <p:cNvSpPr txBox="1"/>
          <p:nvPr/>
        </p:nvSpPr>
        <p:spPr>
          <a:xfrm>
            <a:off x="10065026" y="2585408"/>
            <a:ext cx="437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</a:t>
            </a:r>
            <a:r>
              <a:rPr lang="en-GB" baseline="30000" dirty="0"/>
              <a:t>+</a:t>
            </a:r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E2C37A-2E20-497D-B023-76862B0851AA}"/>
              </a:ext>
            </a:extLst>
          </p:cNvPr>
          <p:cNvSpPr txBox="1"/>
          <p:nvPr/>
        </p:nvSpPr>
        <p:spPr>
          <a:xfrm>
            <a:off x="9857798" y="2850242"/>
            <a:ext cx="437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</a:t>
            </a:r>
            <a:r>
              <a:rPr lang="en-GB" baseline="30000" dirty="0"/>
              <a:t>+</a:t>
            </a:r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E3B0C9-D363-4C9F-B995-843BFAEC56A2}"/>
              </a:ext>
            </a:extLst>
          </p:cNvPr>
          <p:cNvSpPr txBox="1"/>
          <p:nvPr/>
        </p:nvSpPr>
        <p:spPr>
          <a:xfrm>
            <a:off x="10147851" y="1963915"/>
            <a:ext cx="437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</a:t>
            </a:r>
            <a:r>
              <a:rPr lang="en-GB" baseline="30000" dirty="0"/>
              <a:t>+</a:t>
            </a:r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40C7FC-F1C7-4552-94D5-3EB27799D39D}"/>
              </a:ext>
            </a:extLst>
          </p:cNvPr>
          <p:cNvSpPr txBox="1"/>
          <p:nvPr/>
        </p:nvSpPr>
        <p:spPr>
          <a:xfrm>
            <a:off x="10082500" y="2282232"/>
            <a:ext cx="437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</a:t>
            </a:r>
            <a:r>
              <a:rPr lang="en-GB" baseline="30000" dirty="0"/>
              <a:t>+</a:t>
            </a:r>
            <a:endParaRPr lang="en-GB" dirty="0"/>
          </a:p>
        </p:txBody>
      </p:sp>
      <p:pic>
        <p:nvPicPr>
          <p:cNvPr id="6" name="Picture 5" descr="A stack of coins&#10;&#10;Description automatically generated with low confidence">
            <a:extLst>
              <a:ext uri="{FF2B5EF4-FFF2-40B4-BE49-F238E27FC236}">
                <a16:creationId xmlns:a16="http://schemas.microsoft.com/office/drawing/2014/main" id="{A1E26184-DEE5-4D84-87FE-083A08F898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672" y="966187"/>
            <a:ext cx="1939525" cy="258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050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947040E-D394-49A2-A798-77586C68A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6C9F1A4-7D2D-4F75-83C3-7D4243119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80000" contrast="-80000"/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314" y="1122091"/>
            <a:ext cx="5940425" cy="329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A527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FFFF"/>
                  </a:outerShdw>
                </a:effectLst>
              </a14:hiddenEffects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0139F1AA-2A82-4852-ABBE-FB3DF6757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7AA3"/>
              </a:clrFrom>
              <a:clrTo>
                <a:srgbClr val="007AA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8344" y="5811043"/>
            <a:ext cx="2300287" cy="72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A527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FFFF"/>
                  </a:outerShdw>
                </a:effectLst>
              </a14:hiddenEffects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85393E7-7E2C-461A-9484-E116D3CD39F5}"/>
              </a:ext>
            </a:extLst>
          </p:cNvPr>
          <p:cNvSpPr txBox="1">
            <a:spLocks/>
          </p:cNvSpPr>
          <p:nvPr/>
        </p:nvSpPr>
        <p:spPr>
          <a:xfrm>
            <a:off x="831849" y="1613940"/>
            <a:ext cx="11015593" cy="24616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defRPr/>
            </a:pPr>
            <a:r>
              <a:rPr lang="en-GB" b="1" dirty="0">
                <a:solidFill>
                  <a:srgbClr val="FFD500"/>
                </a:solidFill>
                <a:latin typeface="Gill Sans MT"/>
              </a:rPr>
              <a:t>Other alternative fuels</a:t>
            </a:r>
            <a:endParaRPr lang="en-GB" b="1" dirty="0">
              <a:solidFill>
                <a:srgbClr val="FFD500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7664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0EA2BC-E4B0-4989-9020-F15F225407DB}"/>
              </a:ext>
            </a:extLst>
          </p:cNvPr>
          <p:cNvSpPr/>
          <p:nvPr/>
        </p:nvSpPr>
        <p:spPr>
          <a:xfrm>
            <a:off x="-1" y="6057900"/>
            <a:ext cx="12191999" cy="800100"/>
          </a:xfrm>
          <a:prstGeom prst="rect">
            <a:avLst/>
          </a:prstGeom>
          <a:solidFill>
            <a:srgbClr val="007A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7AA3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E24685-E99A-41A8-B75F-1AA3897662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309"/>
          <a:stretch/>
        </p:blipFill>
        <p:spPr>
          <a:xfrm>
            <a:off x="0" y="0"/>
            <a:ext cx="12192000" cy="926991"/>
          </a:xfrm>
          <a:prstGeom prst="rect">
            <a:avLst/>
          </a:prstGeom>
        </p:spPr>
      </p:pic>
      <p:sp>
        <p:nvSpPr>
          <p:cNvPr id="14" name="Title 5">
            <a:extLst>
              <a:ext uri="{FF2B5EF4-FFF2-40B4-BE49-F238E27FC236}">
                <a16:creationId xmlns:a16="http://schemas.microsoft.com/office/drawing/2014/main" id="{633B514F-9135-415A-AFED-8AAC29B34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616" y="173045"/>
            <a:ext cx="11537585" cy="591805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Gill Sans MT"/>
              </a:rPr>
              <a:t>Other alternative fuels for consideration</a:t>
            </a:r>
            <a:endParaRPr lang="en-GB" sz="36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7C973DF-A3B8-499F-9B7D-08E7341577CF}"/>
              </a:ext>
            </a:extLst>
          </p:cNvPr>
          <p:cNvCxnSpPr/>
          <p:nvPr/>
        </p:nvCxnSpPr>
        <p:spPr>
          <a:xfrm>
            <a:off x="606947" y="764837"/>
            <a:ext cx="2519916" cy="0"/>
          </a:xfrm>
          <a:prstGeom prst="line">
            <a:avLst/>
          </a:prstGeom>
          <a:ln w="50800" cmpd="sng">
            <a:solidFill>
              <a:srgbClr val="F3D3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E1114CFE-DB97-4C69-A428-14A179249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7AA3"/>
              </a:clrFrom>
              <a:clrTo>
                <a:srgbClr val="007AA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5119" y="6255330"/>
            <a:ext cx="1592081" cy="503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A527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FFFF"/>
                  </a:outerShdw>
                </a:effectLst>
              </a14:hiddenEffects>
            </a:ext>
          </a:extLst>
        </p:spPr>
      </p:pic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326566E8-208D-4EA0-B3F2-B1B1B677F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353" y="1586393"/>
            <a:ext cx="4775811" cy="3520445"/>
          </a:xfrm>
        </p:spPr>
        <p:txBody>
          <a:bodyPr>
            <a:normAutofit fontScale="92500"/>
          </a:bodyPr>
          <a:lstStyle/>
          <a:p>
            <a:pPr>
              <a:spcAft>
                <a:spcPts val="450"/>
              </a:spcAft>
            </a:pPr>
            <a:r>
              <a:rPr lang="en-GB" sz="2400" dirty="0">
                <a:solidFill>
                  <a:srgbClr val="0A527A"/>
                </a:solidFill>
                <a:latin typeface="Gill Sans MT" panose="020B0502020104020203" pitchFamily="34" charset="0"/>
              </a:rPr>
              <a:t>Liquid fuels that are nearly “drop in”</a:t>
            </a:r>
          </a:p>
          <a:p>
            <a:pPr lvl="1">
              <a:spcAft>
                <a:spcPts val="450"/>
              </a:spcAft>
            </a:pPr>
            <a:r>
              <a:rPr lang="en-GB" sz="1800" dirty="0">
                <a:solidFill>
                  <a:srgbClr val="0A527A"/>
                </a:solidFill>
                <a:latin typeface="Gill Sans MT" panose="020B0502020104020203" pitchFamily="34" charset="0"/>
              </a:rPr>
              <a:t>Hydrotreated vegetable oil</a:t>
            </a:r>
          </a:p>
          <a:p>
            <a:pPr lvl="1">
              <a:spcAft>
                <a:spcPts val="450"/>
              </a:spcAft>
            </a:pPr>
            <a:r>
              <a:rPr lang="en-GB" sz="1800" dirty="0">
                <a:solidFill>
                  <a:srgbClr val="0A527A"/>
                </a:solidFill>
                <a:latin typeface="Gill Sans MT" panose="020B0502020104020203" pitchFamily="34" charset="0"/>
              </a:rPr>
              <a:t>Methanol</a:t>
            </a:r>
          </a:p>
          <a:p>
            <a:pPr>
              <a:spcAft>
                <a:spcPts val="450"/>
              </a:spcAft>
            </a:pPr>
            <a:r>
              <a:rPr lang="en-GB" sz="2400" dirty="0">
                <a:solidFill>
                  <a:srgbClr val="0A527A"/>
                </a:solidFill>
                <a:latin typeface="Gill Sans MT" panose="020B0502020104020203" pitchFamily="34" charset="0"/>
              </a:rPr>
              <a:t>Each have their own challenges and requirements</a:t>
            </a:r>
          </a:p>
          <a:p>
            <a:pPr lvl="1">
              <a:spcAft>
                <a:spcPts val="450"/>
              </a:spcAft>
            </a:pPr>
            <a:r>
              <a:rPr lang="en-GB" sz="1800" dirty="0">
                <a:solidFill>
                  <a:srgbClr val="0A527A"/>
                </a:solidFill>
                <a:latin typeface="Gill Sans MT" panose="020B0502020104020203" pitchFamily="34" charset="0"/>
              </a:rPr>
              <a:t>System materials</a:t>
            </a:r>
          </a:p>
          <a:p>
            <a:pPr lvl="1">
              <a:spcAft>
                <a:spcPts val="450"/>
              </a:spcAft>
            </a:pPr>
            <a:r>
              <a:rPr lang="en-GB" sz="1800" dirty="0">
                <a:solidFill>
                  <a:srgbClr val="0A527A"/>
                </a:solidFill>
                <a:latin typeface="Gill Sans MT" panose="020B0502020104020203" pitchFamily="34" charset="0"/>
              </a:rPr>
              <a:t>Capacity</a:t>
            </a:r>
          </a:p>
          <a:p>
            <a:pPr>
              <a:spcAft>
                <a:spcPts val="450"/>
              </a:spcAft>
            </a:pPr>
            <a:r>
              <a:rPr lang="en-GB" sz="2400" dirty="0">
                <a:solidFill>
                  <a:srgbClr val="0A527A"/>
                </a:solidFill>
                <a:latin typeface="Gill Sans MT" panose="020B0502020104020203" pitchFamily="34" charset="0"/>
              </a:rPr>
              <a:t>May see an increase in these fuels in the next 5 years.</a:t>
            </a:r>
          </a:p>
          <a:p>
            <a:pPr>
              <a:spcAft>
                <a:spcPts val="450"/>
              </a:spcAft>
            </a:pPr>
            <a:endParaRPr lang="en-GB" sz="2400" dirty="0">
              <a:solidFill>
                <a:srgbClr val="0A527A"/>
              </a:solidFill>
              <a:latin typeface="Gill Sans MT" panose="020B0502020104020203" pitchFamily="34" charset="0"/>
            </a:endParaRPr>
          </a:p>
        </p:txBody>
      </p:sp>
      <p:pic>
        <p:nvPicPr>
          <p:cNvPr id="4098" name="Picture 2" descr="Carbon Conversion diagram - CO2 to methanol">
            <a:extLst>
              <a:ext uri="{FF2B5EF4-FFF2-40B4-BE49-F238E27FC236}">
                <a16:creationId xmlns:a16="http://schemas.microsoft.com/office/drawing/2014/main" id="{55B60270-8784-41C9-A03F-6DAE0D050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6107" y="2017642"/>
            <a:ext cx="2491607" cy="261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reen corn field in agricultural garden and light shines sunset">
            <a:extLst>
              <a:ext uri="{FF2B5EF4-FFF2-40B4-BE49-F238E27FC236}">
                <a16:creationId xmlns:a16="http://schemas.microsoft.com/office/drawing/2014/main" id="{5E7AE65B-9C57-43CC-AED2-0D0A3378B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164" y="2017643"/>
            <a:ext cx="4243349" cy="261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55677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947040E-D394-49A2-A798-77586C68A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6C9F1A4-7D2D-4F75-83C3-7D4243119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80000" contrast="-80000"/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314" y="1122091"/>
            <a:ext cx="5940425" cy="329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A527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FFFF"/>
                  </a:outerShdw>
                </a:effectLst>
              </a14:hiddenEffects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0139F1AA-2A82-4852-ABBE-FB3DF6757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7AA3"/>
              </a:clrFrom>
              <a:clrTo>
                <a:srgbClr val="007AA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8344" y="5811043"/>
            <a:ext cx="2300287" cy="72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A527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FFFF"/>
                  </a:outerShdw>
                </a:effectLst>
              </a14:hiddenEffects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85393E7-7E2C-461A-9484-E116D3CD39F5}"/>
              </a:ext>
            </a:extLst>
          </p:cNvPr>
          <p:cNvSpPr txBox="1">
            <a:spLocks/>
          </p:cNvSpPr>
          <p:nvPr/>
        </p:nvSpPr>
        <p:spPr>
          <a:xfrm>
            <a:off x="831849" y="1613940"/>
            <a:ext cx="11015593" cy="24616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defRPr/>
            </a:pPr>
            <a:r>
              <a:rPr lang="en-GB" b="1" dirty="0">
                <a:solidFill>
                  <a:srgbClr val="FFD500"/>
                </a:solidFill>
                <a:latin typeface="Gill Sans MT"/>
              </a:rPr>
              <a:t>Summary</a:t>
            </a:r>
            <a:endParaRPr lang="en-GB" b="1" dirty="0">
              <a:solidFill>
                <a:srgbClr val="FFD500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9719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0EA2BC-E4B0-4989-9020-F15F225407DB}"/>
              </a:ext>
            </a:extLst>
          </p:cNvPr>
          <p:cNvSpPr/>
          <p:nvPr/>
        </p:nvSpPr>
        <p:spPr>
          <a:xfrm>
            <a:off x="-1" y="6057900"/>
            <a:ext cx="12191999" cy="800100"/>
          </a:xfrm>
          <a:prstGeom prst="rect">
            <a:avLst/>
          </a:prstGeom>
          <a:solidFill>
            <a:srgbClr val="007A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7AA3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E24685-E99A-41A8-B75F-1AA3897662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309"/>
          <a:stretch/>
        </p:blipFill>
        <p:spPr>
          <a:xfrm>
            <a:off x="0" y="0"/>
            <a:ext cx="12192000" cy="926991"/>
          </a:xfrm>
          <a:prstGeom prst="rect">
            <a:avLst/>
          </a:prstGeom>
        </p:spPr>
      </p:pic>
      <p:sp>
        <p:nvSpPr>
          <p:cNvPr id="14" name="Title 5">
            <a:extLst>
              <a:ext uri="{FF2B5EF4-FFF2-40B4-BE49-F238E27FC236}">
                <a16:creationId xmlns:a16="http://schemas.microsoft.com/office/drawing/2014/main" id="{633B514F-9135-415A-AFED-8AAC29B34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616" y="173045"/>
            <a:ext cx="11537585" cy="591805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Gill Sans MT"/>
              </a:rPr>
              <a:t>Summary</a:t>
            </a:r>
            <a:endParaRPr lang="en-GB" sz="36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7C973DF-A3B8-499F-9B7D-08E7341577CF}"/>
              </a:ext>
            </a:extLst>
          </p:cNvPr>
          <p:cNvCxnSpPr/>
          <p:nvPr/>
        </p:nvCxnSpPr>
        <p:spPr>
          <a:xfrm>
            <a:off x="606947" y="764837"/>
            <a:ext cx="2519916" cy="0"/>
          </a:xfrm>
          <a:prstGeom prst="line">
            <a:avLst/>
          </a:prstGeom>
          <a:ln w="50800" cmpd="sng">
            <a:solidFill>
              <a:srgbClr val="F3D3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E1114CFE-DB97-4C69-A428-14A179249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7AA3"/>
              </a:clrFrom>
              <a:clrTo>
                <a:srgbClr val="007AA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5119" y="6255330"/>
            <a:ext cx="1592081" cy="503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A527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FFFF"/>
                  </a:outerShdw>
                </a:effectLst>
              </a14:hiddenEffects>
            </a:ext>
          </a:extLst>
        </p:spPr>
      </p:pic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326566E8-208D-4EA0-B3F2-B1B1B677F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739" y="1356630"/>
            <a:ext cx="6081786" cy="4351338"/>
          </a:xfrm>
        </p:spPr>
        <p:txBody>
          <a:bodyPr>
            <a:noAutofit/>
          </a:bodyPr>
          <a:lstStyle/>
          <a:p>
            <a:pPr>
              <a:spcAft>
                <a:spcPts val="450"/>
              </a:spcAft>
            </a:pPr>
            <a:r>
              <a:rPr lang="en-GB" sz="2200" dirty="0">
                <a:solidFill>
                  <a:srgbClr val="0A527A"/>
                </a:solidFill>
                <a:latin typeface="Gill Sans MT" panose="020B0502020104020203" pitchFamily="34" charset="0"/>
              </a:rPr>
              <a:t>The energy transition will force operators towards alternative fuels.</a:t>
            </a:r>
          </a:p>
          <a:p>
            <a:pPr>
              <a:spcAft>
                <a:spcPts val="450"/>
              </a:spcAft>
            </a:pPr>
            <a:r>
              <a:rPr lang="en-GB" sz="2200" dirty="0">
                <a:solidFill>
                  <a:srgbClr val="0A527A"/>
                </a:solidFill>
                <a:latin typeface="Gill Sans MT" panose="020B0502020104020203" pitchFamily="34" charset="0"/>
              </a:rPr>
              <a:t>Existing equipment will need to be adapted (some known, some unknown), bringing operational risk.</a:t>
            </a:r>
          </a:p>
          <a:p>
            <a:pPr>
              <a:spcAft>
                <a:spcPts val="450"/>
              </a:spcAft>
            </a:pPr>
            <a:r>
              <a:rPr lang="en-GB" sz="2200" dirty="0">
                <a:solidFill>
                  <a:srgbClr val="0A527A"/>
                </a:solidFill>
                <a:latin typeface="Gill Sans MT" panose="020B0502020104020203" pitchFamily="34" charset="0"/>
              </a:rPr>
              <a:t>Financial losses of failure and / or non-availability could be in tens of millions.</a:t>
            </a:r>
          </a:p>
          <a:p>
            <a:pPr>
              <a:spcAft>
                <a:spcPts val="450"/>
              </a:spcAft>
            </a:pPr>
            <a:r>
              <a:rPr lang="en-GB" sz="2200" dirty="0">
                <a:solidFill>
                  <a:srgbClr val="0A527A"/>
                </a:solidFill>
                <a:latin typeface="Gill Sans MT" panose="020B0502020104020203" pitchFamily="34" charset="0"/>
              </a:rPr>
              <a:t>Mitigating actions and a careful approach can minimise this risk and maximise revenue potential (whilst making the world a better place).</a:t>
            </a:r>
          </a:p>
          <a:p>
            <a:pPr>
              <a:spcAft>
                <a:spcPts val="450"/>
              </a:spcAft>
            </a:pPr>
            <a:r>
              <a:rPr lang="en-GB" sz="2200" dirty="0">
                <a:solidFill>
                  <a:srgbClr val="0A527A"/>
                </a:solidFill>
                <a:latin typeface="Gill Sans MT" panose="020B0502020104020203" pitchFamily="34" charset="0"/>
              </a:rPr>
              <a:t>Hawkins can help advise operators and insurers make informed decisions – proactive or reactive.</a:t>
            </a:r>
          </a:p>
          <a:p>
            <a:pPr>
              <a:spcAft>
                <a:spcPts val="450"/>
              </a:spcAft>
            </a:pPr>
            <a:endParaRPr lang="en-GB" sz="2200" dirty="0">
              <a:solidFill>
                <a:srgbClr val="0A527A"/>
              </a:solidFill>
              <a:latin typeface="Gill Sans MT" panose="020B0502020104020203" pitchFamily="34" charset="0"/>
            </a:endParaRPr>
          </a:p>
        </p:txBody>
      </p:sp>
      <p:pic>
        <p:nvPicPr>
          <p:cNvPr id="5122" name="Picture 2" descr="Jet engine compressor">
            <a:extLst>
              <a:ext uri="{FF2B5EF4-FFF2-40B4-BE49-F238E27FC236}">
                <a16:creationId xmlns:a16="http://schemas.microsoft.com/office/drawing/2014/main" id="{8F8E6C38-F07C-46FF-8F60-BDFC7B0DA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685" y="1498705"/>
            <a:ext cx="5660689" cy="386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315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0EA2BC-E4B0-4989-9020-F15F225407DB}"/>
              </a:ext>
            </a:extLst>
          </p:cNvPr>
          <p:cNvSpPr/>
          <p:nvPr/>
        </p:nvSpPr>
        <p:spPr>
          <a:xfrm>
            <a:off x="-1" y="6057900"/>
            <a:ext cx="12191999" cy="800100"/>
          </a:xfrm>
          <a:prstGeom prst="rect">
            <a:avLst/>
          </a:prstGeom>
          <a:solidFill>
            <a:srgbClr val="007A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7AA3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E24685-E99A-41A8-B75F-1AA3897662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09"/>
          <a:stretch/>
        </p:blipFill>
        <p:spPr>
          <a:xfrm>
            <a:off x="0" y="0"/>
            <a:ext cx="12192000" cy="926991"/>
          </a:xfrm>
          <a:prstGeom prst="rect">
            <a:avLst/>
          </a:prstGeom>
        </p:spPr>
      </p:pic>
      <p:sp>
        <p:nvSpPr>
          <p:cNvPr id="14" name="Title 5">
            <a:extLst>
              <a:ext uri="{FF2B5EF4-FFF2-40B4-BE49-F238E27FC236}">
                <a16:creationId xmlns:a16="http://schemas.microsoft.com/office/drawing/2014/main" id="{633B514F-9135-415A-AFED-8AAC29B34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617" y="173045"/>
            <a:ext cx="7026792" cy="591805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Gill Sans MT"/>
              </a:rPr>
              <a:t>Any Questions?</a:t>
            </a:r>
            <a:endParaRPr lang="en-GB" sz="36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7C973DF-A3B8-499F-9B7D-08E7341577CF}"/>
              </a:ext>
            </a:extLst>
          </p:cNvPr>
          <p:cNvCxnSpPr/>
          <p:nvPr/>
        </p:nvCxnSpPr>
        <p:spPr>
          <a:xfrm>
            <a:off x="606947" y="764837"/>
            <a:ext cx="2519916" cy="0"/>
          </a:xfrm>
          <a:prstGeom prst="line">
            <a:avLst/>
          </a:prstGeom>
          <a:ln w="50800" cmpd="sng">
            <a:solidFill>
              <a:srgbClr val="F3D3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E1114CFE-DB97-4C69-A428-14A179249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7AA3"/>
              </a:clrFrom>
              <a:clrTo>
                <a:srgbClr val="007AA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5119" y="6255330"/>
            <a:ext cx="1592081" cy="503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A527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FFFF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0FA7C9-22AE-4183-B7C9-E92F4E762D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52" y="1100036"/>
            <a:ext cx="10770357" cy="48618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1E9A27-5BD6-412F-9F45-251520D23472}"/>
              </a:ext>
            </a:extLst>
          </p:cNvPr>
          <p:cNvSpPr txBox="1"/>
          <p:nvPr/>
        </p:nvSpPr>
        <p:spPr>
          <a:xfrm>
            <a:off x="1043608" y="4462670"/>
            <a:ext cx="34389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Simon Batt</a:t>
            </a:r>
          </a:p>
          <a:p>
            <a:r>
              <a:rPr lang="en-GB" sz="2400" dirty="0">
                <a:solidFill>
                  <a:schemeClr val="bg1"/>
                </a:solidFill>
              </a:rPr>
              <a:t>07818 062042</a:t>
            </a:r>
          </a:p>
          <a:p>
            <a:r>
              <a:rPr lang="en-GB" sz="2400" dirty="0">
                <a:solidFill>
                  <a:schemeClr val="bg1"/>
                </a:solidFill>
              </a:rPr>
              <a:t>simon.batt@hawkins.biz</a:t>
            </a:r>
          </a:p>
        </p:txBody>
      </p:sp>
    </p:spTree>
    <p:extLst>
      <p:ext uri="{BB962C8B-B14F-4D97-AF65-F5344CB8AC3E}">
        <p14:creationId xmlns:p14="http://schemas.microsoft.com/office/powerpoint/2010/main" val="769452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0EA2BC-E4B0-4989-9020-F15F225407DB}"/>
              </a:ext>
            </a:extLst>
          </p:cNvPr>
          <p:cNvSpPr/>
          <p:nvPr/>
        </p:nvSpPr>
        <p:spPr>
          <a:xfrm>
            <a:off x="-1" y="6057900"/>
            <a:ext cx="12191999" cy="800100"/>
          </a:xfrm>
          <a:prstGeom prst="rect">
            <a:avLst/>
          </a:prstGeom>
          <a:solidFill>
            <a:srgbClr val="007A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7AA3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E24685-E99A-41A8-B75F-1AA3897662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309"/>
          <a:stretch/>
        </p:blipFill>
        <p:spPr>
          <a:xfrm>
            <a:off x="0" y="0"/>
            <a:ext cx="12192000" cy="926991"/>
          </a:xfrm>
          <a:prstGeom prst="rect">
            <a:avLst/>
          </a:prstGeom>
        </p:spPr>
      </p:pic>
      <p:sp>
        <p:nvSpPr>
          <p:cNvPr id="14" name="Title 5">
            <a:extLst>
              <a:ext uri="{FF2B5EF4-FFF2-40B4-BE49-F238E27FC236}">
                <a16:creationId xmlns:a16="http://schemas.microsoft.com/office/drawing/2014/main" id="{633B514F-9135-415A-AFED-8AAC29B34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617" y="173045"/>
            <a:ext cx="7026792" cy="591805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Gill Sans MT"/>
              </a:rPr>
              <a:t>Introduction</a:t>
            </a:r>
            <a:endParaRPr lang="en-GB" sz="36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7C973DF-A3B8-499F-9B7D-08E7341577CF}"/>
              </a:ext>
            </a:extLst>
          </p:cNvPr>
          <p:cNvCxnSpPr/>
          <p:nvPr/>
        </p:nvCxnSpPr>
        <p:spPr>
          <a:xfrm>
            <a:off x="606947" y="764837"/>
            <a:ext cx="2519916" cy="0"/>
          </a:xfrm>
          <a:prstGeom prst="line">
            <a:avLst/>
          </a:prstGeom>
          <a:ln w="50800" cmpd="sng">
            <a:solidFill>
              <a:srgbClr val="F3D3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E1114CFE-DB97-4C69-A428-14A179249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7AA3"/>
              </a:clrFrom>
              <a:clrTo>
                <a:srgbClr val="007AA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5119" y="6255330"/>
            <a:ext cx="1592081" cy="503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A527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FFFF"/>
                  </a:outerShdw>
                </a:effectLst>
              </a14:hiddenEffects>
            </a:ext>
          </a:extLst>
        </p:spPr>
      </p:pic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326566E8-208D-4EA0-B3F2-B1B1B677F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947" y="1828799"/>
            <a:ext cx="9129917" cy="3775869"/>
          </a:xfrm>
        </p:spPr>
        <p:txBody>
          <a:bodyPr>
            <a:normAutofit/>
          </a:bodyPr>
          <a:lstStyle/>
          <a:p>
            <a:pPr>
              <a:spcAft>
                <a:spcPts val="450"/>
              </a:spcAft>
            </a:pPr>
            <a:r>
              <a:rPr lang="en-GB" dirty="0">
                <a:solidFill>
                  <a:srgbClr val="0A527A"/>
                </a:solidFill>
                <a:latin typeface="Gill Sans MT" panose="020B0502020104020203" pitchFamily="34" charset="0"/>
              </a:rPr>
              <a:t>Climate change, the energy transition and hydrogen.</a:t>
            </a:r>
          </a:p>
          <a:p>
            <a:pPr>
              <a:spcAft>
                <a:spcPts val="450"/>
              </a:spcAft>
            </a:pPr>
            <a:r>
              <a:rPr lang="en-GB" dirty="0">
                <a:solidFill>
                  <a:srgbClr val="0A527A"/>
                </a:solidFill>
                <a:latin typeface="Gill Sans MT" panose="020B0502020104020203" pitchFamily="34" charset="0"/>
              </a:rPr>
              <a:t>Risks and financial implications of running on hydrogen.</a:t>
            </a:r>
          </a:p>
          <a:p>
            <a:pPr>
              <a:spcAft>
                <a:spcPts val="450"/>
              </a:spcAft>
            </a:pPr>
            <a:r>
              <a:rPr lang="en-GB" dirty="0">
                <a:solidFill>
                  <a:srgbClr val="0A527A"/>
                </a:solidFill>
                <a:latin typeface="Gill Sans MT" panose="020B0502020104020203" pitchFamily="34" charset="0"/>
              </a:rPr>
              <a:t>Mitigating actions for gas turbine systems.</a:t>
            </a:r>
          </a:p>
          <a:p>
            <a:pPr>
              <a:spcAft>
                <a:spcPts val="450"/>
              </a:spcAft>
            </a:pPr>
            <a:r>
              <a:rPr lang="en-GB" dirty="0">
                <a:solidFill>
                  <a:srgbClr val="0A527A"/>
                </a:solidFill>
                <a:latin typeface="Gill Sans MT" panose="020B0502020104020203" pitchFamily="34" charset="0"/>
              </a:rPr>
              <a:t>Other alternative fuel considerations.</a:t>
            </a:r>
          </a:p>
          <a:p>
            <a:pPr marL="0" indent="0">
              <a:buNone/>
            </a:pPr>
            <a:endParaRPr lang="en-GB" dirty="0">
              <a:solidFill>
                <a:srgbClr val="0A527A"/>
              </a:solidFill>
              <a:latin typeface="Gill Sans MT" panose="020B0502020104020203" pitchFamily="34" charset="0"/>
            </a:endParaRPr>
          </a:p>
          <a:p>
            <a:endParaRPr lang="en-GB" dirty="0">
              <a:solidFill>
                <a:srgbClr val="0A527A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67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947040E-D394-49A2-A798-77586C68A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6C9F1A4-7D2D-4F75-83C3-7D4243119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80000" contrast="-80000"/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314" y="1122091"/>
            <a:ext cx="5940425" cy="329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A527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FFFF"/>
                  </a:outerShdw>
                </a:effectLst>
              </a14:hiddenEffects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0139F1AA-2A82-4852-ABBE-FB3DF6757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7AA3"/>
              </a:clrFrom>
              <a:clrTo>
                <a:srgbClr val="007AA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8344" y="5811043"/>
            <a:ext cx="2300287" cy="72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A527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FFFF"/>
                  </a:outerShdw>
                </a:effectLst>
              </a14:hiddenEffects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85393E7-7E2C-461A-9484-E116D3CD39F5}"/>
              </a:ext>
            </a:extLst>
          </p:cNvPr>
          <p:cNvSpPr txBox="1">
            <a:spLocks/>
          </p:cNvSpPr>
          <p:nvPr/>
        </p:nvSpPr>
        <p:spPr>
          <a:xfrm>
            <a:off x="831850" y="1613940"/>
            <a:ext cx="10515600" cy="24616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defRPr/>
            </a:pPr>
            <a:r>
              <a:rPr lang="en-GB" b="1" dirty="0">
                <a:solidFill>
                  <a:srgbClr val="FFD500"/>
                </a:solidFill>
                <a:latin typeface="Gill Sans MT"/>
              </a:rPr>
              <a:t>Climate change, the energy transition and hydrogen</a:t>
            </a:r>
            <a:endParaRPr lang="en-GB" b="1" dirty="0">
              <a:solidFill>
                <a:srgbClr val="FFD500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962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0EA2BC-E4B0-4989-9020-F15F225407DB}"/>
              </a:ext>
            </a:extLst>
          </p:cNvPr>
          <p:cNvSpPr/>
          <p:nvPr/>
        </p:nvSpPr>
        <p:spPr>
          <a:xfrm>
            <a:off x="-1" y="6057900"/>
            <a:ext cx="12191999" cy="800100"/>
          </a:xfrm>
          <a:prstGeom prst="rect">
            <a:avLst/>
          </a:prstGeom>
          <a:solidFill>
            <a:srgbClr val="007A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7AA3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E24685-E99A-41A8-B75F-1AA3897662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309"/>
          <a:stretch/>
        </p:blipFill>
        <p:spPr>
          <a:xfrm>
            <a:off x="0" y="0"/>
            <a:ext cx="12192000" cy="926991"/>
          </a:xfrm>
          <a:prstGeom prst="rect">
            <a:avLst/>
          </a:prstGeom>
        </p:spPr>
      </p:pic>
      <p:sp>
        <p:nvSpPr>
          <p:cNvPr id="14" name="Title 5">
            <a:extLst>
              <a:ext uri="{FF2B5EF4-FFF2-40B4-BE49-F238E27FC236}">
                <a16:creationId xmlns:a16="http://schemas.microsoft.com/office/drawing/2014/main" id="{633B514F-9135-415A-AFED-8AAC29B34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616" y="173045"/>
            <a:ext cx="11537585" cy="591805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Gill Sans MT"/>
              </a:rPr>
              <a:t>Climate change, the energy transition and hydrogen</a:t>
            </a:r>
            <a:endParaRPr lang="en-GB" sz="36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7C973DF-A3B8-499F-9B7D-08E7341577CF}"/>
              </a:ext>
            </a:extLst>
          </p:cNvPr>
          <p:cNvCxnSpPr/>
          <p:nvPr/>
        </p:nvCxnSpPr>
        <p:spPr>
          <a:xfrm>
            <a:off x="606947" y="764837"/>
            <a:ext cx="2519916" cy="0"/>
          </a:xfrm>
          <a:prstGeom prst="line">
            <a:avLst/>
          </a:prstGeom>
          <a:ln w="50800" cmpd="sng">
            <a:solidFill>
              <a:srgbClr val="F3D3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E1114CFE-DB97-4C69-A428-14A179249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7AA3"/>
              </a:clrFrom>
              <a:clrTo>
                <a:srgbClr val="007AA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5119" y="6255330"/>
            <a:ext cx="1592081" cy="503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A527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FFFF"/>
                  </a:outerShdw>
                </a:effectLst>
              </a14:hiddenEffects>
            </a:ext>
          </a:extLst>
        </p:spPr>
      </p:pic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326566E8-208D-4EA0-B3F2-B1B1B677F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947" y="1356630"/>
            <a:ext cx="5860965" cy="4351338"/>
          </a:xfrm>
        </p:spPr>
        <p:txBody>
          <a:bodyPr>
            <a:normAutofit/>
          </a:bodyPr>
          <a:lstStyle/>
          <a:p>
            <a:pPr>
              <a:spcAft>
                <a:spcPts val="450"/>
              </a:spcAft>
            </a:pPr>
            <a:r>
              <a:rPr lang="en-GB" sz="2200" dirty="0">
                <a:solidFill>
                  <a:srgbClr val="0A527A"/>
                </a:solidFill>
                <a:latin typeface="Gill Sans MT" panose="020B0502020104020203" pitchFamily="34" charset="0"/>
              </a:rPr>
              <a:t>Greenhouse gas emissions (CO</a:t>
            </a:r>
            <a:r>
              <a:rPr lang="en-GB" sz="2200" baseline="-25000" dirty="0">
                <a:solidFill>
                  <a:srgbClr val="0A527A"/>
                </a:solidFill>
                <a:latin typeface="Gill Sans MT" panose="020B0502020104020203" pitchFamily="34" charset="0"/>
              </a:rPr>
              <a:t>2</a:t>
            </a:r>
            <a:r>
              <a:rPr lang="en-GB" sz="2200" dirty="0">
                <a:solidFill>
                  <a:srgbClr val="0A527A"/>
                </a:solidFill>
                <a:latin typeface="Gill Sans MT" panose="020B0502020104020203" pitchFamily="34" charset="0"/>
              </a:rPr>
              <a:t> / CH</a:t>
            </a:r>
            <a:r>
              <a:rPr lang="en-GB" sz="2200" baseline="-25000" dirty="0">
                <a:solidFill>
                  <a:srgbClr val="0A527A"/>
                </a:solidFill>
                <a:latin typeface="Gill Sans MT" panose="020B0502020104020203" pitchFamily="34" charset="0"/>
              </a:rPr>
              <a:t>4</a:t>
            </a:r>
            <a:r>
              <a:rPr lang="en-GB" sz="2200" dirty="0">
                <a:solidFill>
                  <a:srgbClr val="0A527A"/>
                </a:solidFill>
                <a:latin typeface="Gill Sans MT" panose="020B0502020104020203" pitchFamily="34" charset="0"/>
              </a:rPr>
              <a:t> / NO) are leading to global temperature increase.</a:t>
            </a:r>
          </a:p>
          <a:p>
            <a:pPr>
              <a:spcAft>
                <a:spcPts val="450"/>
              </a:spcAft>
            </a:pPr>
            <a:r>
              <a:rPr lang="en-GB" sz="2200" dirty="0">
                <a:solidFill>
                  <a:srgbClr val="0A527A"/>
                </a:solidFill>
                <a:latin typeface="Gill Sans MT" panose="020B0502020104020203" pitchFamily="34" charset="0"/>
              </a:rPr>
              <a:t>Natural disasters are having a humanitarian effect, but also financial.</a:t>
            </a:r>
          </a:p>
          <a:p>
            <a:pPr>
              <a:spcAft>
                <a:spcPts val="450"/>
              </a:spcAft>
            </a:pPr>
            <a:r>
              <a:rPr lang="en-GB" sz="2200" dirty="0">
                <a:solidFill>
                  <a:srgbClr val="0A527A"/>
                </a:solidFill>
                <a:latin typeface="Gill Sans MT" panose="020B0502020104020203" pitchFamily="34" charset="0"/>
              </a:rPr>
              <a:t>UK and European governments are pledging, committing or promising to reduce emissions.</a:t>
            </a:r>
          </a:p>
          <a:p>
            <a:pPr>
              <a:spcAft>
                <a:spcPts val="450"/>
              </a:spcAft>
            </a:pPr>
            <a:r>
              <a:rPr lang="en-GB" sz="2200" dirty="0">
                <a:solidFill>
                  <a:srgbClr val="0A527A"/>
                </a:solidFill>
                <a:latin typeface="Gill Sans MT" panose="020B0502020104020203" pitchFamily="34" charset="0"/>
              </a:rPr>
              <a:t>Rapid change of targets for emissions reduction and for CO</a:t>
            </a:r>
            <a:r>
              <a:rPr lang="en-GB" sz="2200" baseline="-25000" dirty="0">
                <a:solidFill>
                  <a:srgbClr val="0A527A"/>
                </a:solidFill>
                <a:latin typeface="Gill Sans MT" panose="020B0502020104020203" pitchFamily="34" charset="0"/>
              </a:rPr>
              <a:t>2</a:t>
            </a:r>
            <a:r>
              <a:rPr lang="en-GB" sz="2200" dirty="0">
                <a:solidFill>
                  <a:srgbClr val="0A527A"/>
                </a:solidFill>
                <a:latin typeface="Gill Sans MT" panose="020B0502020104020203" pitchFamily="34" charset="0"/>
              </a:rPr>
              <a:t> taxation.</a:t>
            </a:r>
          </a:p>
          <a:p>
            <a:endParaRPr lang="en-GB" sz="2200" dirty="0">
              <a:solidFill>
                <a:srgbClr val="0A527A"/>
              </a:solidFill>
              <a:latin typeface="Gill Sans MT" panose="020B0502020104020203" pitchFamily="34" charset="0"/>
            </a:endParaRPr>
          </a:p>
        </p:txBody>
      </p:sp>
      <p:pic>
        <p:nvPicPr>
          <p:cNvPr id="1026" name="Picture 2" descr="Climate change: Where we are in seven charts and what you can do to help -  BBC News">
            <a:extLst>
              <a:ext uri="{FF2B5EF4-FFF2-40B4-BE49-F238E27FC236}">
                <a16:creationId xmlns:a16="http://schemas.microsoft.com/office/drawing/2014/main" id="{7FC7F0C0-E01B-44CD-BFEA-916154CEE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757" y="962280"/>
            <a:ext cx="4630723" cy="3257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48B158-5E96-4919-8F73-9BBA411742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3086" y="4461480"/>
            <a:ext cx="2137394" cy="14214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C230BA-9CA5-4EBB-A0F8-9888C1189126}"/>
              </a:ext>
            </a:extLst>
          </p:cNvPr>
          <p:cNvSpPr txBox="1"/>
          <p:nvPr/>
        </p:nvSpPr>
        <p:spPr>
          <a:xfrm>
            <a:off x="9924439" y="5853688"/>
            <a:ext cx="213739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Source: Chew fire station / Twitter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18B234-F3BA-4BF3-8E5F-1F70C5CE90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9757" y="4457292"/>
            <a:ext cx="2137393" cy="1425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557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0EA2BC-E4B0-4989-9020-F15F225407DB}"/>
              </a:ext>
            </a:extLst>
          </p:cNvPr>
          <p:cNvSpPr/>
          <p:nvPr/>
        </p:nvSpPr>
        <p:spPr>
          <a:xfrm>
            <a:off x="-1" y="6057900"/>
            <a:ext cx="12191999" cy="800100"/>
          </a:xfrm>
          <a:prstGeom prst="rect">
            <a:avLst/>
          </a:prstGeom>
          <a:solidFill>
            <a:srgbClr val="007A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7AA3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E24685-E99A-41A8-B75F-1AA3897662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309"/>
          <a:stretch/>
        </p:blipFill>
        <p:spPr>
          <a:xfrm>
            <a:off x="0" y="0"/>
            <a:ext cx="12192000" cy="926991"/>
          </a:xfrm>
          <a:prstGeom prst="rect">
            <a:avLst/>
          </a:prstGeom>
        </p:spPr>
      </p:pic>
      <p:sp>
        <p:nvSpPr>
          <p:cNvPr id="14" name="Title 5">
            <a:extLst>
              <a:ext uri="{FF2B5EF4-FFF2-40B4-BE49-F238E27FC236}">
                <a16:creationId xmlns:a16="http://schemas.microsoft.com/office/drawing/2014/main" id="{633B514F-9135-415A-AFED-8AAC29B34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616" y="173045"/>
            <a:ext cx="11537585" cy="591805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Gill Sans MT"/>
              </a:rPr>
              <a:t>Climate change, the energy transition and hydrogen</a:t>
            </a:r>
            <a:endParaRPr lang="en-GB" sz="36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7C973DF-A3B8-499F-9B7D-08E7341577CF}"/>
              </a:ext>
            </a:extLst>
          </p:cNvPr>
          <p:cNvCxnSpPr/>
          <p:nvPr/>
        </p:nvCxnSpPr>
        <p:spPr>
          <a:xfrm>
            <a:off x="606947" y="764837"/>
            <a:ext cx="2519916" cy="0"/>
          </a:xfrm>
          <a:prstGeom prst="line">
            <a:avLst/>
          </a:prstGeom>
          <a:ln w="50800" cmpd="sng">
            <a:solidFill>
              <a:srgbClr val="F3D3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E1114CFE-DB97-4C69-A428-14A179249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7AA3"/>
              </a:clrFrom>
              <a:clrTo>
                <a:srgbClr val="007AA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5119" y="6255330"/>
            <a:ext cx="1592081" cy="503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A527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FFFF"/>
                  </a:outerShdw>
                </a:effectLst>
              </a14:hiddenEffects>
            </a:ext>
          </a:extLst>
        </p:spPr>
      </p:pic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326566E8-208D-4EA0-B3F2-B1B1B677F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616" y="1375612"/>
            <a:ext cx="5441585" cy="4351338"/>
          </a:xfrm>
        </p:spPr>
        <p:txBody>
          <a:bodyPr>
            <a:normAutofit fontScale="92500"/>
          </a:bodyPr>
          <a:lstStyle/>
          <a:p>
            <a:pPr>
              <a:spcAft>
                <a:spcPts val="450"/>
              </a:spcAft>
            </a:pPr>
            <a:r>
              <a:rPr lang="en-GB" sz="2200" dirty="0">
                <a:solidFill>
                  <a:srgbClr val="0A527A"/>
                </a:solidFill>
                <a:latin typeface="Gill Sans MT" panose="020B0502020104020203" pitchFamily="34" charset="0"/>
              </a:rPr>
              <a:t>How much oil do we consume globally per day?</a:t>
            </a:r>
          </a:p>
          <a:p>
            <a:pPr lvl="1">
              <a:spcAft>
                <a:spcPts val="450"/>
              </a:spcAft>
            </a:pPr>
            <a:r>
              <a:rPr lang="en-GB" sz="1800" dirty="0">
                <a:solidFill>
                  <a:srgbClr val="0A527A"/>
                </a:solidFill>
                <a:latin typeface="Gill Sans MT" panose="020B0502020104020203" pitchFamily="34" charset="0"/>
              </a:rPr>
              <a:t>1 million barrels?</a:t>
            </a:r>
          </a:p>
          <a:p>
            <a:pPr lvl="1">
              <a:spcAft>
                <a:spcPts val="450"/>
              </a:spcAft>
            </a:pPr>
            <a:r>
              <a:rPr lang="en-GB" sz="1800" dirty="0">
                <a:solidFill>
                  <a:srgbClr val="0A527A"/>
                </a:solidFill>
                <a:latin typeface="Gill Sans MT" panose="020B0502020104020203" pitchFamily="34" charset="0"/>
              </a:rPr>
              <a:t>10 million barrels?</a:t>
            </a:r>
          </a:p>
          <a:p>
            <a:pPr lvl="1">
              <a:spcAft>
                <a:spcPts val="450"/>
              </a:spcAft>
            </a:pPr>
            <a:r>
              <a:rPr lang="en-GB" sz="1800" dirty="0">
                <a:solidFill>
                  <a:srgbClr val="0A527A"/>
                </a:solidFill>
                <a:latin typeface="Gill Sans MT" panose="020B0502020104020203" pitchFamily="34" charset="0"/>
              </a:rPr>
              <a:t>100 million barrels?</a:t>
            </a:r>
          </a:p>
          <a:p>
            <a:pPr>
              <a:spcAft>
                <a:spcPts val="450"/>
              </a:spcAft>
            </a:pPr>
            <a:r>
              <a:rPr lang="en-GB" sz="2200" dirty="0">
                <a:solidFill>
                  <a:srgbClr val="0A527A"/>
                </a:solidFill>
                <a:latin typeface="Gill Sans MT" panose="020B0502020104020203" pitchFamily="34" charset="0"/>
              </a:rPr>
              <a:t>Global energy demand is increasing.</a:t>
            </a:r>
          </a:p>
          <a:p>
            <a:pPr>
              <a:spcAft>
                <a:spcPts val="450"/>
              </a:spcAft>
            </a:pPr>
            <a:r>
              <a:rPr lang="en-GB" sz="2200" dirty="0">
                <a:solidFill>
                  <a:srgbClr val="0A527A"/>
                </a:solidFill>
                <a:latin typeface="Gill Sans MT" panose="020B0502020104020203" pitchFamily="34" charset="0"/>
              </a:rPr>
              <a:t>Energy industry contributes approximately 25% of greenhouse gas emissions.</a:t>
            </a:r>
          </a:p>
          <a:p>
            <a:pPr>
              <a:spcAft>
                <a:spcPts val="450"/>
              </a:spcAft>
            </a:pPr>
            <a:r>
              <a:rPr lang="en-GB" sz="2200" dirty="0">
                <a:solidFill>
                  <a:srgbClr val="0A527A"/>
                </a:solidFill>
                <a:latin typeface="Gill Sans MT" panose="020B0502020104020203" pitchFamily="34" charset="0"/>
              </a:rPr>
              <a:t>Fossil fuels are very convenient – energy dense and easy to store and transport.</a:t>
            </a:r>
          </a:p>
          <a:p>
            <a:pPr>
              <a:spcAft>
                <a:spcPts val="450"/>
              </a:spcAft>
            </a:pPr>
            <a:r>
              <a:rPr lang="en-GB" sz="2200" dirty="0">
                <a:solidFill>
                  <a:srgbClr val="0A527A"/>
                </a:solidFill>
                <a:latin typeface="Gill Sans MT" panose="020B0502020104020203" pitchFamily="34" charset="0"/>
              </a:rPr>
              <a:t>Safe and easy to burn in combustion engines.</a:t>
            </a:r>
          </a:p>
          <a:p>
            <a:endParaRPr lang="en-GB" sz="2200" dirty="0">
              <a:solidFill>
                <a:srgbClr val="0A527A"/>
              </a:solidFill>
              <a:latin typeface="Gill Sans MT" panose="020B05020201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A2512E-19F7-4FBF-830C-029DFE5FEF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2201" y="1588890"/>
            <a:ext cx="6096000" cy="380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904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0EA2BC-E4B0-4989-9020-F15F225407DB}"/>
              </a:ext>
            </a:extLst>
          </p:cNvPr>
          <p:cNvSpPr/>
          <p:nvPr/>
        </p:nvSpPr>
        <p:spPr>
          <a:xfrm>
            <a:off x="-1" y="6057900"/>
            <a:ext cx="12191999" cy="800100"/>
          </a:xfrm>
          <a:prstGeom prst="rect">
            <a:avLst/>
          </a:prstGeom>
          <a:solidFill>
            <a:srgbClr val="007A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7AA3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E24685-E99A-41A8-B75F-1AA3897662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309"/>
          <a:stretch/>
        </p:blipFill>
        <p:spPr>
          <a:xfrm>
            <a:off x="0" y="0"/>
            <a:ext cx="12192000" cy="926991"/>
          </a:xfrm>
          <a:prstGeom prst="rect">
            <a:avLst/>
          </a:prstGeom>
        </p:spPr>
      </p:pic>
      <p:sp>
        <p:nvSpPr>
          <p:cNvPr id="14" name="Title 5">
            <a:extLst>
              <a:ext uri="{FF2B5EF4-FFF2-40B4-BE49-F238E27FC236}">
                <a16:creationId xmlns:a16="http://schemas.microsoft.com/office/drawing/2014/main" id="{633B514F-9135-415A-AFED-8AAC29B34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616" y="173045"/>
            <a:ext cx="11537585" cy="591805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Gill Sans MT"/>
              </a:rPr>
              <a:t>Why are gas turbines still relevant</a:t>
            </a:r>
            <a:endParaRPr lang="en-GB" sz="36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7C973DF-A3B8-499F-9B7D-08E7341577CF}"/>
              </a:ext>
            </a:extLst>
          </p:cNvPr>
          <p:cNvCxnSpPr/>
          <p:nvPr/>
        </p:nvCxnSpPr>
        <p:spPr>
          <a:xfrm>
            <a:off x="606947" y="764837"/>
            <a:ext cx="2519916" cy="0"/>
          </a:xfrm>
          <a:prstGeom prst="line">
            <a:avLst/>
          </a:prstGeom>
          <a:ln w="50800" cmpd="sng">
            <a:solidFill>
              <a:srgbClr val="F3D3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E1114CFE-DB97-4C69-A428-14A179249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7AA3"/>
              </a:clrFrom>
              <a:clrTo>
                <a:srgbClr val="007AA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5119" y="6255330"/>
            <a:ext cx="1592081" cy="503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A527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FFFF"/>
                  </a:outerShdw>
                </a:effectLst>
              </a14:hiddenEffects>
            </a:ext>
          </a:extLst>
        </p:spPr>
      </p:pic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326566E8-208D-4EA0-B3F2-B1B1B677F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617" y="1375612"/>
            <a:ext cx="5333654" cy="4351338"/>
          </a:xfrm>
        </p:spPr>
        <p:txBody>
          <a:bodyPr>
            <a:normAutofit/>
          </a:bodyPr>
          <a:lstStyle/>
          <a:p>
            <a:pPr>
              <a:spcAft>
                <a:spcPts val="450"/>
              </a:spcAft>
            </a:pPr>
            <a:r>
              <a:rPr lang="en-GB" sz="2200" dirty="0">
                <a:solidFill>
                  <a:srgbClr val="0A527A"/>
                </a:solidFill>
                <a:latin typeface="Gill Sans MT" panose="020B0502020104020203" pitchFamily="34" charset="0"/>
              </a:rPr>
              <a:t>Wind and solar power is cheap – it doesn’t make economic sense to build new gas turbine plants.</a:t>
            </a:r>
          </a:p>
          <a:p>
            <a:pPr>
              <a:spcAft>
                <a:spcPts val="450"/>
              </a:spcAft>
            </a:pPr>
            <a:r>
              <a:rPr lang="en-GB" sz="2200" dirty="0">
                <a:solidFill>
                  <a:srgbClr val="0A527A"/>
                </a:solidFill>
                <a:latin typeface="Gill Sans MT" panose="020B0502020104020203" pitchFamily="34" charset="0"/>
              </a:rPr>
              <a:t>Wind and solar capacity is set to treble this decade.</a:t>
            </a:r>
            <a:endParaRPr lang="en-GB" sz="1800" dirty="0">
              <a:solidFill>
                <a:srgbClr val="0A527A"/>
              </a:solidFill>
              <a:latin typeface="Gill Sans MT" panose="020B0502020104020203" pitchFamily="34" charset="0"/>
            </a:endParaRPr>
          </a:p>
          <a:p>
            <a:pPr>
              <a:spcAft>
                <a:spcPts val="450"/>
              </a:spcAft>
            </a:pPr>
            <a:r>
              <a:rPr lang="en-GB" sz="2200" dirty="0">
                <a:solidFill>
                  <a:srgbClr val="0A527A"/>
                </a:solidFill>
                <a:latin typeface="Gill Sans MT" panose="020B0502020104020203" pitchFamily="34" charset="0"/>
              </a:rPr>
              <a:t>However, wind and solar power is not dependable.</a:t>
            </a:r>
          </a:p>
          <a:p>
            <a:pPr>
              <a:spcAft>
                <a:spcPts val="450"/>
              </a:spcAft>
            </a:pPr>
            <a:r>
              <a:rPr lang="en-GB" sz="2200" dirty="0">
                <a:solidFill>
                  <a:srgbClr val="0A527A"/>
                </a:solidFill>
                <a:latin typeface="Gill Sans MT" panose="020B0502020104020203" pitchFamily="34" charset="0"/>
              </a:rPr>
              <a:t>Existing equipment can be adapted to operate on low carbon fuels (when needed).</a:t>
            </a:r>
          </a:p>
          <a:p>
            <a:endParaRPr lang="en-GB" sz="2200" dirty="0">
              <a:solidFill>
                <a:srgbClr val="0A527A"/>
              </a:solidFill>
              <a:latin typeface="Gill Sans MT" panose="020B05020201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921AD3-5C99-0DE3-E039-0BFAE0943F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5832" y="962280"/>
            <a:ext cx="2732369" cy="20492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7F368F-3DF1-4EED-837B-E7667EBE9B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8810" y="962280"/>
            <a:ext cx="3067924" cy="20492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B791C4-9B40-3E38-1806-BACB245800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9408" y="3298075"/>
            <a:ext cx="5572125" cy="24288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F0CF85-B855-6F1B-EC75-5B93E5D2647F}"/>
              </a:ext>
            </a:extLst>
          </p:cNvPr>
          <p:cNvSpPr txBox="1"/>
          <p:nvPr/>
        </p:nvSpPr>
        <p:spPr>
          <a:xfrm>
            <a:off x="10139276" y="5726950"/>
            <a:ext cx="213739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Source: gridwatch.co.uk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ED9755-4911-65FD-0679-155E24F2ACFB}"/>
              </a:ext>
            </a:extLst>
          </p:cNvPr>
          <p:cNvSpPr txBox="1"/>
          <p:nvPr/>
        </p:nvSpPr>
        <p:spPr>
          <a:xfrm>
            <a:off x="7114254" y="3355866"/>
            <a:ext cx="438315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UK power generation on 19 September 2022</a:t>
            </a:r>
          </a:p>
        </p:txBody>
      </p:sp>
    </p:spTree>
    <p:extLst>
      <p:ext uri="{BB962C8B-B14F-4D97-AF65-F5344CB8AC3E}">
        <p14:creationId xmlns:p14="http://schemas.microsoft.com/office/powerpoint/2010/main" val="39974374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0EA2BC-E4B0-4989-9020-F15F225407DB}"/>
              </a:ext>
            </a:extLst>
          </p:cNvPr>
          <p:cNvSpPr/>
          <p:nvPr/>
        </p:nvSpPr>
        <p:spPr>
          <a:xfrm>
            <a:off x="-1" y="6057900"/>
            <a:ext cx="12191999" cy="800100"/>
          </a:xfrm>
          <a:prstGeom prst="rect">
            <a:avLst/>
          </a:prstGeom>
          <a:solidFill>
            <a:srgbClr val="007A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7AA3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E24685-E99A-41A8-B75F-1AA3897662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309"/>
          <a:stretch/>
        </p:blipFill>
        <p:spPr>
          <a:xfrm>
            <a:off x="0" y="0"/>
            <a:ext cx="12192000" cy="926991"/>
          </a:xfrm>
          <a:prstGeom prst="rect">
            <a:avLst/>
          </a:prstGeom>
        </p:spPr>
      </p:pic>
      <p:sp>
        <p:nvSpPr>
          <p:cNvPr id="14" name="Title 5">
            <a:extLst>
              <a:ext uri="{FF2B5EF4-FFF2-40B4-BE49-F238E27FC236}">
                <a16:creationId xmlns:a16="http://schemas.microsoft.com/office/drawing/2014/main" id="{633B514F-9135-415A-AFED-8AAC29B34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616" y="173045"/>
            <a:ext cx="11537585" cy="591805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Gill Sans MT"/>
              </a:rPr>
              <a:t>Gas turbines and hydrogen</a:t>
            </a:r>
            <a:endParaRPr lang="en-GB" sz="36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7C973DF-A3B8-499F-9B7D-08E7341577CF}"/>
              </a:ext>
            </a:extLst>
          </p:cNvPr>
          <p:cNvCxnSpPr/>
          <p:nvPr/>
        </p:nvCxnSpPr>
        <p:spPr>
          <a:xfrm>
            <a:off x="606947" y="764837"/>
            <a:ext cx="2519916" cy="0"/>
          </a:xfrm>
          <a:prstGeom prst="line">
            <a:avLst/>
          </a:prstGeom>
          <a:ln w="50800" cmpd="sng">
            <a:solidFill>
              <a:srgbClr val="F3D3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E1114CFE-DB97-4C69-A428-14A179249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7AA3"/>
              </a:clrFrom>
              <a:clrTo>
                <a:srgbClr val="007AA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5119" y="6255330"/>
            <a:ext cx="1592081" cy="503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A527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FFFF"/>
                  </a:outerShdw>
                </a:effectLst>
              </a14:hiddenEffects>
            </a:ext>
          </a:extLst>
        </p:spPr>
      </p:pic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326566E8-208D-4EA0-B3F2-B1B1B677F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62" y="1107312"/>
            <a:ext cx="5802966" cy="4351338"/>
          </a:xfrm>
        </p:spPr>
        <p:txBody>
          <a:bodyPr>
            <a:normAutofit/>
          </a:bodyPr>
          <a:lstStyle/>
          <a:p>
            <a:pPr>
              <a:spcAft>
                <a:spcPts val="450"/>
              </a:spcAft>
            </a:pPr>
            <a:r>
              <a:rPr lang="en-GB" sz="2400" dirty="0">
                <a:solidFill>
                  <a:srgbClr val="0A527A"/>
                </a:solidFill>
                <a:latin typeface="Gill Sans MT" panose="020B0502020104020203" pitchFamily="34" charset="0"/>
              </a:rPr>
              <a:t>Positive attributes of gas turbines</a:t>
            </a:r>
          </a:p>
          <a:p>
            <a:pPr lvl="1"/>
            <a:r>
              <a:rPr lang="en-GB" sz="1800" dirty="0">
                <a:solidFill>
                  <a:srgbClr val="0A527A"/>
                </a:solidFill>
                <a:latin typeface="Gill Sans MT" panose="020B0502020104020203" pitchFamily="34" charset="0"/>
              </a:rPr>
              <a:t>Fast response</a:t>
            </a:r>
          </a:p>
          <a:p>
            <a:pPr lvl="1"/>
            <a:r>
              <a:rPr lang="en-GB" sz="1800" dirty="0">
                <a:solidFill>
                  <a:srgbClr val="0A527A"/>
                </a:solidFill>
                <a:latin typeface="Gill Sans MT" panose="020B0502020104020203" pitchFamily="34" charset="0"/>
              </a:rPr>
              <a:t>Efficient</a:t>
            </a:r>
          </a:p>
          <a:p>
            <a:pPr lvl="1"/>
            <a:r>
              <a:rPr lang="en-GB" sz="1800" dirty="0">
                <a:solidFill>
                  <a:srgbClr val="0A527A"/>
                </a:solidFill>
                <a:latin typeface="Gill Sans MT" panose="020B0502020104020203" pitchFamily="34" charset="0"/>
              </a:rPr>
              <a:t>Fuel flexibility</a:t>
            </a:r>
          </a:p>
          <a:p>
            <a:pPr>
              <a:spcAft>
                <a:spcPts val="450"/>
              </a:spcAft>
            </a:pPr>
            <a:r>
              <a:rPr lang="en-GB" sz="2400" dirty="0">
                <a:solidFill>
                  <a:srgbClr val="0A527A"/>
                </a:solidFill>
                <a:latin typeface="Gill Sans MT" panose="020B0502020104020203" pitchFamily="34" charset="0"/>
              </a:rPr>
              <a:t>Alternative fuels all have difference challenges: </a:t>
            </a:r>
          </a:p>
          <a:p>
            <a:pPr lvl="1">
              <a:spcAft>
                <a:spcPts val="450"/>
              </a:spcAft>
            </a:pPr>
            <a:r>
              <a:rPr lang="en-GB" sz="1800" dirty="0">
                <a:solidFill>
                  <a:srgbClr val="0A527A"/>
                </a:solidFill>
                <a:latin typeface="Gill Sans MT" panose="020B0502020104020203" pitchFamily="34" charset="0"/>
              </a:rPr>
              <a:t>Cost</a:t>
            </a:r>
          </a:p>
          <a:p>
            <a:pPr lvl="1">
              <a:spcAft>
                <a:spcPts val="450"/>
              </a:spcAft>
            </a:pPr>
            <a:r>
              <a:rPr lang="en-GB" sz="1800" dirty="0">
                <a:solidFill>
                  <a:srgbClr val="0A527A"/>
                </a:solidFill>
                <a:latin typeface="Gill Sans MT" panose="020B0502020104020203" pitchFamily="34" charset="0"/>
              </a:rPr>
              <a:t>Ease of storage and transportation</a:t>
            </a:r>
          </a:p>
          <a:p>
            <a:pPr lvl="1">
              <a:spcAft>
                <a:spcPts val="450"/>
              </a:spcAft>
            </a:pPr>
            <a:r>
              <a:rPr lang="en-GB" sz="1800" dirty="0">
                <a:solidFill>
                  <a:srgbClr val="0A527A"/>
                </a:solidFill>
                <a:latin typeface="Gill Sans MT" panose="020B0502020104020203" pitchFamily="34" charset="0"/>
              </a:rPr>
              <a:t>Combustion properties</a:t>
            </a:r>
          </a:p>
          <a:p>
            <a:pPr>
              <a:spcAft>
                <a:spcPts val="450"/>
              </a:spcAft>
            </a:pPr>
            <a:r>
              <a:rPr lang="en-GB" sz="2400" dirty="0">
                <a:solidFill>
                  <a:srgbClr val="0A527A"/>
                </a:solidFill>
                <a:latin typeface="Gill Sans MT" panose="020B0502020104020203" pitchFamily="34" charset="0"/>
              </a:rPr>
              <a:t>Hydrogen is being actively developed for the energy transition.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243903-B7EB-49D3-BB30-595752AC8A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4806" y="1026144"/>
            <a:ext cx="1657350" cy="19526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B2C5AF-E931-479B-BCCB-0D60DE1342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6906" y="1007227"/>
            <a:ext cx="1733550" cy="38290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D3BC13-7092-4070-9D53-641774496F5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442"/>
          <a:stretch/>
        </p:blipFill>
        <p:spPr>
          <a:xfrm>
            <a:off x="8654806" y="2879521"/>
            <a:ext cx="1638300" cy="19526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D3B02A-0E8A-40CA-9090-D61444970EC6}"/>
              </a:ext>
            </a:extLst>
          </p:cNvPr>
          <p:cNvSpPr txBox="1"/>
          <p:nvPr/>
        </p:nvSpPr>
        <p:spPr>
          <a:xfrm>
            <a:off x="8609165" y="4935430"/>
            <a:ext cx="3455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National Fire Protection Association (NFPA)</a:t>
            </a:r>
          </a:p>
          <a:p>
            <a:pPr algn="ctr"/>
            <a:r>
              <a:rPr lang="en-GB" sz="1400" b="1" dirty="0"/>
              <a:t>704 safety square / fire diamond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86B94B-C3C7-4474-A5FE-99709861921F}"/>
              </a:ext>
            </a:extLst>
          </p:cNvPr>
          <p:cNvSpPr txBox="1"/>
          <p:nvPr/>
        </p:nvSpPr>
        <p:spPr>
          <a:xfrm>
            <a:off x="6419739" y="2123227"/>
            <a:ext cx="20872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Safety diamond hazard scale: 0 to 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F59DC2-6DB6-43F8-AB2C-AC8F98774769}"/>
              </a:ext>
            </a:extLst>
          </p:cNvPr>
          <p:cNvSpPr txBox="1"/>
          <p:nvPr/>
        </p:nvSpPr>
        <p:spPr>
          <a:xfrm>
            <a:off x="6814868" y="2807078"/>
            <a:ext cx="2253930" cy="918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GB" sz="1600" dirty="0"/>
              <a:t>: Flammability</a:t>
            </a:r>
          </a:p>
          <a:p>
            <a:pPr>
              <a:lnSpc>
                <a:spcPct val="114000"/>
              </a:lnSpc>
            </a:pPr>
            <a:r>
              <a:rPr lang="en-GB" sz="1600" dirty="0"/>
              <a:t>: Toxicity / health hazard</a:t>
            </a:r>
          </a:p>
          <a:p>
            <a:pPr>
              <a:lnSpc>
                <a:spcPct val="114000"/>
              </a:lnSpc>
            </a:pPr>
            <a:r>
              <a:rPr lang="en-GB" sz="1600" dirty="0"/>
              <a:t>: Instability / reactivity</a:t>
            </a:r>
            <a:endParaRPr lang="en-GB" sz="1600" dirty="0">
              <a:solidFill>
                <a:srgbClr val="F3D326"/>
              </a:solidFill>
            </a:endParaRPr>
          </a:p>
        </p:txBody>
      </p:sp>
      <p:sp>
        <p:nvSpPr>
          <p:cNvPr id="2" name="Diamond 1">
            <a:extLst>
              <a:ext uri="{FF2B5EF4-FFF2-40B4-BE49-F238E27FC236}">
                <a16:creationId xmlns:a16="http://schemas.microsoft.com/office/drawing/2014/main" id="{96F32059-0D69-41FB-A552-C327ABFD605C}"/>
              </a:ext>
            </a:extLst>
          </p:cNvPr>
          <p:cNvSpPr/>
          <p:nvPr/>
        </p:nvSpPr>
        <p:spPr>
          <a:xfrm>
            <a:off x="6547377" y="3407421"/>
            <a:ext cx="252000" cy="252000"/>
          </a:xfrm>
          <a:prstGeom prst="diamond">
            <a:avLst/>
          </a:prstGeom>
          <a:solidFill>
            <a:srgbClr val="FFFF0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Diamond 15">
            <a:extLst>
              <a:ext uri="{FF2B5EF4-FFF2-40B4-BE49-F238E27FC236}">
                <a16:creationId xmlns:a16="http://schemas.microsoft.com/office/drawing/2014/main" id="{4DD59C49-2695-4530-A3C6-8750484063D3}"/>
              </a:ext>
            </a:extLst>
          </p:cNvPr>
          <p:cNvSpPr/>
          <p:nvPr/>
        </p:nvSpPr>
        <p:spPr>
          <a:xfrm>
            <a:off x="6547377" y="3141743"/>
            <a:ext cx="252000" cy="252000"/>
          </a:xfrm>
          <a:prstGeom prst="diamond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Diamond 17">
            <a:extLst>
              <a:ext uri="{FF2B5EF4-FFF2-40B4-BE49-F238E27FC236}">
                <a16:creationId xmlns:a16="http://schemas.microsoft.com/office/drawing/2014/main" id="{C6392296-7092-4AED-9FCD-6CF8D225EF23}"/>
              </a:ext>
            </a:extLst>
          </p:cNvPr>
          <p:cNvSpPr/>
          <p:nvPr/>
        </p:nvSpPr>
        <p:spPr>
          <a:xfrm>
            <a:off x="6547377" y="2879521"/>
            <a:ext cx="252000" cy="252000"/>
          </a:xfrm>
          <a:prstGeom prst="diamond">
            <a:avLst/>
          </a:prstGeom>
          <a:solidFill>
            <a:srgbClr val="FF000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A9F861-B931-5561-3A67-24E962827B8C}"/>
              </a:ext>
            </a:extLst>
          </p:cNvPr>
          <p:cNvSpPr txBox="1"/>
          <p:nvPr/>
        </p:nvSpPr>
        <p:spPr>
          <a:xfrm>
            <a:off x="9443021" y="3407421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800201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947040E-D394-49A2-A798-77586C68A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6C9F1A4-7D2D-4F75-83C3-7D4243119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80000" contrast="-80000"/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314" y="1122091"/>
            <a:ext cx="5940425" cy="329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A527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FFFF"/>
                  </a:outerShdw>
                </a:effectLst>
              </a14:hiddenEffects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0139F1AA-2A82-4852-ABBE-FB3DF6757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7AA3"/>
              </a:clrFrom>
              <a:clrTo>
                <a:srgbClr val="007AA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8344" y="5811043"/>
            <a:ext cx="2300287" cy="72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A527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FFFF"/>
                  </a:outerShdw>
                </a:effectLst>
              </a14:hiddenEffects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85393E7-7E2C-461A-9484-E116D3CD39F5}"/>
              </a:ext>
            </a:extLst>
          </p:cNvPr>
          <p:cNvSpPr txBox="1">
            <a:spLocks/>
          </p:cNvSpPr>
          <p:nvPr/>
        </p:nvSpPr>
        <p:spPr>
          <a:xfrm>
            <a:off x="831849" y="1613940"/>
            <a:ext cx="11015593" cy="24616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defRPr/>
            </a:pPr>
            <a:r>
              <a:rPr lang="en-GB" b="1" dirty="0">
                <a:solidFill>
                  <a:srgbClr val="FFD500"/>
                </a:solidFill>
                <a:latin typeface="Gill Sans MT"/>
              </a:rPr>
              <a:t>Financial implications, risks and mitigations</a:t>
            </a:r>
            <a:endParaRPr lang="en-GB" b="1" dirty="0">
              <a:solidFill>
                <a:srgbClr val="FFD500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1935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0EA2BC-E4B0-4989-9020-F15F225407DB}"/>
              </a:ext>
            </a:extLst>
          </p:cNvPr>
          <p:cNvSpPr/>
          <p:nvPr/>
        </p:nvSpPr>
        <p:spPr>
          <a:xfrm>
            <a:off x="-1" y="6057900"/>
            <a:ext cx="12191999" cy="800100"/>
          </a:xfrm>
          <a:prstGeom prst="rect">
            <a:avLst/>
          </a:prstGeom>
          <a:solidFill>
            <a:srgbClr val="007A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7AA3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E24685-E99A-41A8-B75F-1AA3897662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309"/>
          <a:stretch/>
        </p:blipFill>
        <p:spPr>
          <a:xfrm>
            <a:off x="0" y="0"/>
            <a:ext cx="12192000" cy="926991"/>
          </a:xfrm>
          <a:prstGeom prst="rect">
            <a:avLst/>
          </a:prstGeom>
        </p:spPr>
      </p:pic>
      <p:sp>
        <p:nvSpPr>
          <p:cNvPr id="14" name="Title 5">
            <a:extLst>
              <a:ext uri="{FF2B5EF4-FFF2-40B4-BE49-F238E27FC236}">
                <a16:creationId xmlns:a16="http://schemas.microsoft.com/office/drawing/2014/main" id="{633B514F-9135-415A-AFED-8AAC29B34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616" y="173045"/>
            <a:ext cx="11537585" cy="591805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Gill Sans MT"/>
              </a:rPr>
              <a:t>Hydrogen - financial implications</a:t>
            </a:r>
            <a:endParaRPr lang="en-GB" sz="36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7C973DF-A3B8-499F-9B7D-08E7341577CF}"/>
              </a:ext>
            </a:extLst>
          </p:cNvPr>
          <p:cNvCxnSpPr/>
          <p:nvPr/>
        </p:nvCxnSpPr>
        <p:spPr>
          <a:xfrm>
            <a:off x="606947" y="764837"/>
            <a:ext cx="2519916" cy="0"/>
          </a:xfrm>
          <a:prstGeom prst="line">
            <a:avLst/>
          </a:prstGeom>
          <a:ln w="50800" cmpd="sng">
            <a:solidFill>
              <a:srgbClr val="F3D3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E1114CFE-DB97-4C69-A428-14A179249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7AA3"/>
              </a:clrFrom>
              <a:clrTo>
                <a:srgbClr val="007AA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5119" y="6255330"/>
            <a:ext cx="1592081" cy="503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A527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FFFF"/>
                  </a:outerShdw>
                </a:effectLst>
              </a14:hiddenEffects>
            </a:ext>
          </a:extLst>
        </p:spPr>
      </p:pic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326566E8-208D-4EA0-B3F2-B1B1B677F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045" y="1356630"/>
            <a:ext cx="5548285" cy="4351338"/>
          </a:xfrm>
        </p:spPr>
        <p:txBody>
          <a:bodyPr>
            <a:normAutofit lnSpcReduction="10000"/>
          </a:bodyPr>
          <a:lstStyle/>
          <a:p>
            <a:pPr>
              <a:spcAft>
                <a:spcPts val="450"/>
              </a:spcAft>
            </a:pPr>
            <a:r>
              <a:rPr lang="en-GB" sz="2200" dirty="0">
                <a:solidFill>
                  <a:srgbClr val="0A527A"/>
                </a:solidFill>
                <a:latin typeface="Gill Sans MT" panose="020B0502020104020203" pitchFamily="34" charset="0"/>
              </a:rPr>
              <a:t>How much revenue can a single gas turbine generate in a day?</a:t>
            </a:r>
          </a:p>
          <a:p>
            <a:pPr lvl="1">
              <a:spcAft>
                <a:spcPts val="450"/>
              </a:spcAft>
            </a:pPr>
            <a:r>
              <a:rPr lang="en-GB" sz="1800" dirty="0">
                <a:solidFill>
                  <a:srgbClr val="0A527A"/>
                </a:solidFill>
                <a:latin typeface="Gill Sans MT" panose="020B0502020104020203" pitchFamily="34" charset="0"/>
              </a:rPr>
              <a:t>Up to £1m</a:t>
            </a:r>
          </a:p>
          <a:p>
            <a:pPr lvl="1">
              <a:spcAft>
                <a:spcPts val="450"/>
              </a:spcAft>
            </a:pPr>
            <a:r>
              <a:rPr lang="en-GB" sz="1800" dirty="0">
                <a:solidFill>
                  <a:srgbClr val="0A527A"/>
                </a:solidFill>
                <a:latin typeface="Gill Sans MT" panose="020B0502020104020203" pitchFamily="34" charset="0"/>
              </a:rPr>
              <a:t>More than £1m</a:t>
            </a:r>
          </a:p>
          <a:p>
            <a:pPr>
              <a:spcAft>
                <a:spcPts val="450"/>
              </a:spcAft>
            </a:pPr>
            <a:r>
              <a:rPr lang="en-GB" sz="2200" dirty="0">
                <a:solidFill>
                  <a:srgbClr val="0A527A"/>
                </a:solidFill>
                <a:latin typeface="Gill Sans MT" panose="020B0502020104020203" pitchFamily="34" charset="0"/>
              </a:rPr>
              <a:t>Overhaul / repair costs in the event of a failure can also be several million pounds.</a:t>
            </a:r>
          </a:p>
          <a:p>
            <a:pPr>
              <a:spcAft>
                <a:spcPts val="450"/>
              </a:spcAft>
            </a:pPr>
            <a:r>
              <a:rPr lang="en-GB" sz="2200" dirty="0">
                <a:solidFill>
                  <a:srgbClr val="0A527A"/>
                </a:solidFill>
                <a:latin typeface="Gill Sans MT" panose="020B0502020104020203" pitchFamily="34" charset="0"/>
              </a:rPr>
              <a:t>Existing equipment is well known, proven and generally reliable / available = low risk.</a:t>
            </a:r>
          </a:p>
          <a:p>
            <a:pPr>
              <a:spcAft>
                <a:spcPts val="450"/>
              </a:spcAft>
            </a:pPr>
            <a:r>
              <a:rPr lang="en-GB" sz="2200" dirty="0">
                <a:solidFill>
                  <a:srgbClr val="0A527A"/>
                </a:solidFill>
                <a:latin typeface="Gill Sans MT" panose="020B0502020104020203" pitchFamily="34" charset="0"/>
              </a:rPr>
              <a:t>Development is likely to be required for operation on hydrogen = increased risk.</a:t>
            </a:r>
          </a:p>
          <a:p>
            <a:pPr>
              <a:spcAft>
                <a:spcPts val="450"/>
              </a:spcAft>
            </a:pPr>
            <a:r>
              <a:rPr lang="en-GB" sz="2200" dirty="0">
                <a:solidFill>
                  <a:srgbClr val="0A527A"/>
                </a:solidFill>
                <a:latin typeface="Gill Sans MT" panose="020B0502020104020203" pitchFamily="34" charset="0"/>
              </a:rPr>
              <a:t>Operating cost and performance can be influenced by alternative fuels.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D7B8EF-CC6B-424C-8855-8E88A6F228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4593" y="1356630"/>
            <a:ext cx="5893608" cy="420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6430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F34A00CD4C8C4AABF2FBBA39EFE138" ma:contentTypeVersion="4" ma:contentTypeDescription="Create a new document." ma:contentTypeScope="" ma:versionID="2579a1c75fcc29ef0eadc0723572beba">
  <xsd:schema xmlns:xsd="http://www.w3.org/2001/XMLSchema" xmlns:xs="http://www.w3.org/2001/XMLSchema" xmlns:p="http://schemas.microsoft.com/office/2006/metadata/properties" xmlns:ns2="1f76628d-660f-4e15-a4c9-d6fca54cb203" targetNamespace="http://schemas.microsoft.com/office/2006/metadata/properties" ma:root="true" ma:fieldsID="b33f1e7ac6afa884e7a6ffb1675d9eb9" ns2:_="">
    <xsd:import namespace="1f76628d-660f-4e15-a4c9-d6fca54cb20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76628d-660f-4e15-a4c9-d6fca54cb2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8D2B539-61A9-4D5D-929E-39E05B8869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f76628d-660f-4e15-a4c9-d6fca54cb20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F1715CA-223D-466F-BBC9-D9EC013A90D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E16F653-6D9A-4B33-9AB0-220CC1834AD4}">
  <ds:schemaRefs>
    <ds:schemaRef ds:uri="http://schemas.microsoft.com/office/2006/metadata/properties"/>
    <ds:schemaRef ds:uri="http://schemas.microsoft.com/office/infopath/2007/PartnerControls"/>
    <ds:schemaRef ds:uri="dcc07819-0da6-45f1-9671-f63f5fc042e8"/>
    <ds:schemaRef ds:uri="402be237-eb83-4c3d-aa6f-d3cd98b1b80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1057</TotalTime>
  <Words>1379</Words>
  <Application>Microsoft Office PowerPoint</Application>
  <PresentationFormat>Widescreen</PresentationFormat>
  <Paragraphs>191</Paragraphs>
  <Slides>17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Gill Sans MT</vt:lpstr>
      <vt:lpstr>Office Theme</vt:lpstr>
      <vt:lpstr>Hydrogen as a fuel for gas turbine engines</vt:lpstr>
      <vt:lpstr>Introduction</vt:lpstr>
      <vt:lpstr>PowerPoint Presentation</vt:lpstr>
      <vt:lpstr>Climate change, the energy transition and hydrogen</vt:lpstr>
      <vt:lpstr>Climate change, the energy transition and hydrogen</vt:lpstr>
      <vt:lpstr>Why are gas turbines still relevant</vt:lpstr>
      <vt:lpstr>Gas turbines and hydrogen</vt:lpstr>
      <vt:lpstr>PowerPoint Presentation</vt:lpstr>
      <vt:lpstr>Hydrogen - financial implications</vt:lpstr>
      <vt:lpstr>Hydrogen – operational risks for gas turbines</vt:lpstr>
      <vt:lpstr>Hydrogen – operational risks for gas turbines</vt:lpstr>
      <vt:lpstr>Hydrogen – operational risks for gas turbines</vt:lpstr>
      <vt:lpstr>PowerPoint Presentation</vt:lpstr>
      <vt:lpstr>Other alternative fuels for consideration</vt:lpstr>
      <vt:lpstr>PowerPoint Presentation</vt:lpstr>
      <vt:lpstr>Summary</vt:lpstr>
      <vt:lpstr>Any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</dc:title>
  <dc:creator>Lorraine Clennell</dc:creator>
  <cp:lastModifiedBy>Simon Batt</cp:lastModifiedBy>
  <cp:revision>16</cp:revision>
  <dcterms:created xsi:type="dcterms:W3CDTF">2022-05-06T16:29:18Z</dcterms:created>
  <dcterms:modified xsi:type="dcterms:W3CDTF">2022-10-26T08:17:17Z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0x01010024F34A00CD4C8C4AABF2FBBA39EFE138</vt:lpwstr>
  </property>
  <property fmtid="{D5CDD505-2E9C-101B-9397-08002B2CF9AE}" pid="3" name="MediaServiceImageTags">
    <vt:lpwstr/>
  </property>
  <property fmtid="{D5CDD505-2E9C-101B-9397-08002B2CF9AE}" pid="4" name="MSIP_Label_3ecfb1b5-4093-4908-bb57-1714a40e5920_Enabled">
    <vt:lpwstr>true</vt:lpwstr>
  </property>
  <property fmtid="{D5CDD505-2E9C-101B-9397-08002B2CF9AE}" pid="5" name="MSIP_Label_3ecfb1b5-4093-4908-bb57-1714a40e5920_SetDate">
    <vt:lpwstr>2022-08-18T06:24:54Z</vt:lpwstr>
  </property>
  <property fmtid="{D5CDD505-2E9C-101B-9397-08002B2CF9AE}" pid="6" name="MSIP_Label_3ecfb1b5-4093-4908-bb57-1714a40e5920_Method">
    <vt:lpwstr>Privileged</vt:lpwstr>
  </property>
  <property fmtid="{D5CDD505-2E9C-101B-9397-08002B2CF9AE}" pid="7" name="MSIP_Label_3ecfb1b5-4093-4908-bb57-1714a40e5920_Name">
    <vt:lpwstr>Sensitive Confidential - External</vt:lpwstr>
  </property>
  <property fmtid="{D5CDD505-2E9C-101B-9397-08002B2CF9AE}" pid="8" name="MSIP_Label_3ecfb1b5-4093-4908-bb57-1714a40e5920_SiteId">
    <vt:lpwstr>fefa42e7-ccb0-43a5-870c-0f937baf0a8c</vt:lpwstr>
  </property>
  <property fmtid="{D5CDD505-2E9C-101B-9397-08002B2CF9AE}" pid="9" name="MSIP_Label_3ecfb1b5-4093-4908-bb57-1714a40e5920_ActionId">
    <vt:lpwstr>4cda0849-8499-4569-8864-3b7f996ca78e</vt:lpwstr>
  </property>
  <property fmtid="{D5CDD505-2E9C-101B-9397-08002B2CF9AE}" pid="10" name="MSIP_Label_3ecfb1b5-4093-4908-bb57-1714a40e5920_ContentBits">
    <vt:lpwstr>2</vt:lpwstr>
  </property>
</Properties>
</file>