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0" r:id="rId5"/>
    <p:sldMasterId id="2147483652" r:id="rId6"/>
  </p:sldMasterIdLst>
  <p:notesMasterIdLst>
    <p:notesMasterId r:id="rId25"/>
  </p:notesMasterIdLst>
  <p:handoutMasterIdLst>
    <p:handoutMasterId r:id="rId26"/>
  </p:handoutMasterIdLst>
  <p:sldIdLst>
    <p:sldId id="256" r:id="rId7"/>
    <p:sldId id="277" r:id="rId8"/>
    <p:sldId id="292" r:id="rId9"/>
    <p:sldId id="3024" r:id="rId10"/>
    <p:sldId id="276" r:id="rId11"/>
    <p:sldId id="288" r:id="rId12"/>
    <p:sldId id="3029" r:id="rId13"/>
    <p:sldId id="3030" r:id="rId14"/>
    <p:sldId id="275" r:id="rId15"/>
    <p:sldId id="293" r:id="rId16"/>
    <p:sldId id="3026" r:id="rId17"/>
    <p:sldId id="289" r:id="rId18"/>
    <p:sldId id="3025" r:id="rId19"/>
    <p:sldId id="3028" r:id="rId20"/>
    <p:sldId id="291" r:id="rId21"/>
    <p:sldId id="290" r:id="rId22"/>
    <p:sldId id="3027" r:id="rId23"/>
    <p:sldId id="3031" r:id="rId2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B16D7-4AA9-FEA1-5A8C-817BB985B21A}" name="Jean Martin" initials="JM" userId="S::jean.martin@insitetechnical.com::5dfd376f-96ad-4c5b-a626-7a0623ba42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145"/>
    <a:srgbClr val="DDDE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0994" autoAdjust="0"/>
  </p:normalViewPr>
  <p:slideViewPr>
    <p:cSldViewPr snapToGrid="0" snapToObjects="1">
      <p:cViewPr varScale="1">
        <p:scale>
          <a:sx n="102" d="100"/>
          <a:sy n="102" d="100"/>
        </p:scale>
        <p:origin x="918"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8"/>
          </a:xfrm>
          <a:prstGeom prst="rect">
            <a:avLst/>
          </a:prstGeom>
        </p:spPr>
        <p:txBody>
          <a:bodyPr vert="horz" lIns="91422" tIns="45711" rIns="91422" bIns="45711" rtlCol="0"/>
          <a:lstStyle>
            <a:lvl1pPr algn="l">
              <a:defRPr sz="1200"/>
            </a:lvl1pPr>
          </a:lstStyle>
          <a:p>
            <a:endParaRPr lang="en-GB" dirty="0"/>
          </a:p>
        </p:txBody>
      </p:sp>
      <p:sp>
        <p:nvSpPr>
          <p:cNvPr id="3" name="Date Placeholder 2"/>
          <p:cNvSpPr>
            <a:spLocks noGrp="1"/>
          </p:cNvSpPr>
          <p:nvPr>
            <p:ph type="dt" sz="quarter" idx="1"/>
          </p:nvPr>
        </p:nvSpPr>
        <p:spPr>
          <a:xfrm>
            <a:off x="4143590" y="0"/>
            <a:ext cx="3169920" cy="481728"/>
          </a:xfrm>
          <a:prstGeom prst="rect">
            <a:avLst/>
          </a:prstGeom>
        </p:spPr>
        <p:txBody>
          <a:bodyPr vert="horz" lIns="91422" tIns="45711" rIns="91422" bIns="45711" rtlCol="0"/>
          <a:lstStyle>
            <a:lvl1pPr algn="r">
              <a:defRPr sz="1200"/>
            </a:lvl1pPr>
          </a:lstStyle>
          <a:p>
            <a:fld id="{2994E346-C9CA-4822-899D-6E855BB3457E}" type="datetimeFigureOut">
              <a:rPr lang="en-GB" smtClean="0"/>
              <a:t>31/10/2022</a:t>
            </a:fld>
            <a:endParaRPr lang="en-GB" dirty="0"/>
          </a:p>
        </p:txBody>
      </p:sp>
      <p:sp>
        <p:nvSpPr>
          <p:cNvPr id="4" name="Footer Placeholder 3"/>
          <p:cNvSpPr>
            <a:spLocks noGrp="1"/>
          </p:cNvSpPr>
          <p:nvPr>
            <p:ph type="ftr" sz="quarter" idx="2"/>
          </p:nvPr>
        </p:nvSpPr>
        <p:spPr>
          <a:xfrm>
            <a:off x="3" y="9119476"/>
            <a:ext cx="3169920" cy="481727"/>
          </a:xfrm>
          <a:prstGeom prst="rect">
            <a:avLst/>
          </a:prstGeom>
        </p:spPr>
        <p:txBody>
          <a:bodyPr vert="horz" lIns="91422" tIns="45711" rIns="91422" bIns="457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4143590" y="9119476"/>
            <a:ext cx="3169920" cy="481727"/>
          </a:xfrm>
          <a:prstGeom prst="rect">
            <a:avLst/>
          </a:prstGeom>
        </p:spPr>
        <p:txBody>
          <a:bodyPr vert="horz" lIns="91422" tIns="45711" rIns="91422" bIns="45711" rtlCol="0" anchor="b"/>
          <a:lstStyle>
            <a:lvl1pPr algn="r">
              <a:defRPr sz="1200"/>
            </a:lvl1pPr>
          </a:lstStyle>
          <a:p>
            <a:fld id="{F9EF9342-7A87-4094-814C-D1986125A00D}" type="slidenum">
              <a:rPr lang="en-GB" smtClean="0"/>
              <a:t>‹#›</a:t>
            </a:fld>
            <a:endParaRPr lang="en-GB" dirty="0"/>
          </a:p>
        </p:txBody>
      </p:sp>
    </p:spTree>
    <p:extLst>
      <p:ext uri="{BB962C8B-B14F-4D97-AF65-F5344CB8AC3E}">
        <p14:creationId xmlns:p14="http://schemas.microsoft.com/office/powerpoint/2010/main" val="46128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4142775" y="0"/>
            <a:ext cx="3170717" cy="480598"/>
          </a:xfrm>
          <a:prstGeom prst="rect">
            <a:avLst/>
          </a:prstGeom>
        </p:spPr>
        <p:txBody>
          <a:bodyPr vert="horz" lIns="91431" tIns="45715" rIns="91431" bIns="45715" rtlCol="0"/>
          <a:lstStyle>
            <a:lvl1pPr algn="r">
              <a:defRPr sz="1200"/>
            </a:lvl1pPr>
          </a:lstStyle>
          <a:p>
            <a:fld id="{65BAFA3D-E3F1-4A79-9D5D-C73B5EDD16CC}" type="datetimeFigureOut">
              <a:rPr lang="en-GB" smtClean="0"/>
              <a:t>31/10/2022</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731179" y="4620185"/>
            <a:ext cx="5852843" cy="3780290"/>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0602"/>
            <a:ext cx="3170717" cy="480598"/>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4142775" y="9120602"/>
            <a:ext cx="3170717" cy="480598"/>
          </a:xfrm>
          <a:prstGeom prst="rect">
            <a:avLst/>
          </a:prstGeom>
        </p:spPr>
        <p:txBody>
          <a:bodyPr vert="horz" lIns="91431" tIns="45715" rIns="91431" bIns="45715" rtlCol="0" anchor="b"/>
          <a:lstStyle>
            <a:lvl1pPr algn="r">
              <a:defRPr sz="1200"/>
            </a:lvl1pPr>
          </a:lstStyle>
          <a:p>
            <a:fld id="{3D6FA475-168E-4984-A9FB-6894551C8E7E}" type="slidenum">
              <a:rPr lang="en-GB" smtClean="0"/>
              <a:t>‹#›</a:t>
            </a:fld>
            <a:endParaRPr lang="en-GB"/>
          </a:p>
        </p:txBody>
      </p:sp>
    </p:spTree>
    <p:extLst>
      <p:ext uri="{BB962C8B-B14F-4D97-AF65-F5344CB8AC3E}">
        <p14:creationId xmlns:p14="http://schemas.microsoft.com/office/powerpoint/2010/main" val="145800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FA475-168E-4984-A9FB-6894551C8E7E}" type="slidenum">
              <a:rPr lang="en-GB" smtClean="0"/>
              <a:t>1</a:t>
            </a:fld>
            <a:endParaRPr lang="en-GB"/>
          </a:p>
        </p:txBody>
      </p:sp>
    </p:spTree>
    <p:extLst>
      <p:ext uri="{BB962C8B-B14F-4D97-AF65-F5344CB8AC3E}">
        <p14:creationId xmlns:p14="http://schemas.microsoft.com/office/powerpoint/2010/main" val="411624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10</a:t>
            </a:fld>
            <a:endParaRPr lang="en-GB"/>
          </a:p>
        </p:txBody>
      </p:sp>
    </p:spTree>
    <p:extLst>
      <p:ext uri="{BB962C8B-B14F-4D97-AF65-F5344CB8AC3E}">
        <p14:creationId xmlns:p14="http://schemas.microsoft.com/office/powerpoint/2010/main" val="102828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longer term investment in European refining capacity has been declining for many years, the current acute impact of  threats to energy security is speeding up investments in refineries and in the energy infrastructure of western Europe generally.</a:t>
            </a:r>
          </a:p>
          <a:p>
            <a:endParaRPr lang="en-GB" dirty="0"/>
          </a:p>
          <a:p>
            <a:endParaRPr lang="en-GB" dirty="0"/>
          </a:p>
          <a:p>
            <a:r>
              <a:rPr lang="en-GB" dirty="0"/>
              <a:t>Spoken over the model clip. Slide 13</a:t>
            </a:r>
          </a:p>
          <a:p>
            <a:endParaRPr lang="en-GB" dirty="0"/>
          </a:p>
          <a:p>
            <a:r>
              <a:rPr lang="en-GB" i="1" dirty="0"/>
              <a:t>The BCIS index for construction costs published by RICS shows an overall  increase of 22.5% versus 2020 prices. </a:t>
            </a:r>
          </a:p>
          <a:p>
            <a:endParaRPr lang="en-GB" i="1" dirty="0"/>
          </a:p>
          <a:p>
            <a:r>
              <a:rPr lang="en-GB" i="1" dirty="0"/>
              <a:t>A source of data for predicting price rises in  the downstream industry is the </a:t>
            </a:r>
            <a:r>
              <a:rPr lang="en-US" i="1" dirty="0"/>
              <a:t>Chemical Engineers Price Cost Index (</a:t>
            </a:r>
            <a:r>
              <a:rPr lang="en-US" i="1" dirty="0" err="1"/>
              <a:t>CEPCI</a:t>
            </a:r>
            <a:r>
              <a:rPr lang="en-US" i="1" dirty="0"/>
              <a:t>) which is a good guide to the increases of various aspects of equipment and manpower. It is a compilation of data over the long- term tracking costs of all types of equipment used in downstream industries. These long-term trends help predict future prices, but how will the current instability impact those prices? </a:t>
            </a:r>
            <a:endParaRPr lang="en-GB" i="1"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11</a:t>
            </a:fld>
            <a:endParaRPr lang="en-GB"/>
          </a:p>
        </p:txBody>
      </p:sp>
    </p:spTree>
    <p:extLst>
      <p:ext uri="{BB962C8B-B14F-4D97-AF65-F5344CB8AC3E}">
        <p14:creationId xmlns:p14="http://schemas.microsoft.com/office/powerpoint/2010/main" val="322723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79" y="4620186"/>
            <a:ext cx="5852843" cy="4104270"/>
          </a:xfrm>
        </p:spPr>
        <p:txBody>
          <a:bodyPr/>
          <a:lstStyle/>
          <a:p>
            <a:r>
              <a:rPr lang="en-GB" dirty="0"/>
              <a:t>But the cost of those investments is rising, and the volatility of the market makes the job of the cost estimator a very difficult one. Prices and quotations that would normally be valid for months may now be valid for just a week or two. </a:t>
            </a:r>
          </a:p>
          <a:p>
            <a:endParaRPr lang="en-GB" dirty="0"/>
          </a:p>
          <a:p>
            <a:r>
              <a:rPr lang="en-GB" dirty="0"/>
              <a:t>Let’s take the example of steel, which is used in such a wide variety of applications.  The UK market has seen three significant price hikes, which has driven up the cost of most projects.</a:t>
            </a:r>
          </a:p>
          <a:p>
            <a:endParaRPr lang="en-GB" dirty="0"/>
          </a:p>
          <a:p>
            <a:pPr marL="228577" indent="-228577">
              <a:buFont typeface="Arial" panose="020B0604020202020204" pitchFamily="34" charset="0"/>
              <a:buChar char="•"/>
            </a:pPr>
            <a:r>
              <a:rPr lang="en-GB" dirty="0"/>
              <a:t>In March the price of steel plate rose by £250/tonne</a:t>
            </a:r>
          </a:p>
          <a:p>
            <a:pPr marL="228577" indent="-228577">
              <a:buFont typeface="Arial" panose="020B0604020202020204" pitchFamily="34" charset="0"/>
              <a:buChar char="•"/>
            </a:pPr>
            <a:r>
              <a:rPr lang="en-GB" dirty="0"/>
              <a:t>Later in the year the cost of structural steel sections was increased by £100/te</a:t>
            </a:r>
          </a:p>
          <a:p>
            <a:pPr marL="228577" indent="-228577">
              <a:buFont typeface="Arial" panose="020B0604020202020204" pitchFamily="34" charset="0"/>
              <a:buChar char="•"/>
            </a:pPr>
            <a:r>
              <a:rPr lang="en-GB" dirty="0"/>
              <a:t>Then again in September,  British Steel increased their price by £150/te citing energy costs as the underlying issue. </a:t>
            </a:r>
          </a:p>
          <a:p>
            <a:endParaRPr lang="en-GB" dirty="0"/>
          </a:p>
          <a:p>
            <a:r>
              <a:rPr lang="en-GB" dirty="0"/>
              <a:t>On top of the cost of gas or electricity purchases the manufacturers in Europe are hit again by the cost of carbon emission taxes. Given that EU carbon credits are traded the price of increasing production, and therefore CO2 emissions has to be factored in. This graph shows the cost of EU carbon credits which were trading at 30€ at the end of 2021, tripling in price by July this year, and now at a price of €75.</a:t>
            </a:r>
          </a:p>
        </p:txBody>
      </p:sp>
      <p:sp>
        <p:nvSpPr>
          <p:cNvPr id="4" name="Slide Number Placeholder 3"/>
          <p:cNvSpPr>
            <a:spLocks noGrp="1"/>
          </p:cNvSpPr>
          <p:nvPr>
            <p:ph type="sldNum" sz="quarter" idx="5"/>
          </p:nvPr>
        </p:nvSpPr>
        <p:spPr/>
        <p:txBody>
          <a:bodyPr/>
          <a:lstStyle/>
          <a:p>
            <a:fld id="{3D6FA475-168E-4984-A9FB-6894551C8E7E}" type="slidenum">
              <a:rPr lang="en-GB" smtClean="0"/>
              <a:t>12</a:t>
            </a:fld>
            <a:endParaRPr lang="en-GB"/>
          </a:p>
        </p:txBody>
      </p:sp>
    </p:spTree>
    <p:extLst>
      <p:ext uri="{BB962C8B-B14F-4D97-AF65-F5344CB8AC3E}">
        <p14:creationId xmlns:p14="http://schemas.microsoft.com/office/powerpoint/2010/main" val="2718749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GB" dirty="0"/>
              <a:t>This table shows the monthly cost of eight different steel products and how they increased from last December to May of this year.</a:t>
            </a:r>
          </a:p>
          <a:p>
            <a:pPr defTabSz="914305">
              <a:defRPr/>
            </a:pPr>
            <a:endParaRPr lang="en-GB" dirty="0"/>
          </a:p>
          <a:p>
            <a:pPr defTabSz="914305">
              <a:defRPr/>
            </a:pPr>
            <a:r>
              <a:rPr lang="en-GB" dirty="0"/>
              <a:t>Hot rolled plate, used throughout the downstream sector,  is the most striking example with an increase in price of 79% over that six-month period. For a project which may have passed through the FEED and detailed design phases in those six months, any initial estimates of cost could now be very much on the low side. </a:t>
            </a:r>
          </a:p>
          <a:p>
            <a:pPr defTabSz="914305">
              <a:defRPr/>
            </a:pPr>
            <a:endParaRPr lang="en-GB" dirty="0"/>
          </a:p>
          <a:p>
            <a:pPr defTabSz="914305">
              <a:defRPr/>
            </a:pPr>
            <a:r>
              <a:rPr lang="en-GB" dirty="0"/>
              <a:t>Other products like wire rod, sections and beams, and rebar have also increased by 50%. Now that demand is high again and investments delayed by the impact of Covid are moving ahead, it may be that there will be a premium to pay to guarantee supply in line with a project’s schedule. </a:t>
            </a:r>
          </a:p>
          <a:p>
            <a:pPr defTabSz="914305">
              <a:defRPr/>
            </a:pPr>
            <a:endParaRPr lang="en-GB" dirty="0"/>
          </a:p>
          <a:p>
            <a:pPr lvl="0">
              <a:defRPr/>
            </a:pPr>
            <a:r>
              <a:rPr lang="en-GB" dirty="0"/>
              <a:t>European refineries tend not to use Chinese steel, as the evidence of quality control is not always reliable. With market and supply disruption due to the war in Ukraine, the constraints on global supplies of materials are having an impact on project costs.</a:t>
            </a:r>
          </a:p>
          <a:p>
            <a:r>
              <a:rPr lang="en-GB" dirty="0"/>
              <a:t>Project investment decisions are based on economics that quickly become out of date.  And when  feedstock and product prices are also in a state of flux, then the payback of a new project becomes very difficult to define accurately.</a:t>
            </a:r>
          </a:p>
          <a:p>
            <a:endParaRPr lang="en-GB" dirty="0"/>
          </a:p>
          <a:p>
            <a:endParaRPr lang="en-GB" dirty="0"/>
          </a:p>
          <a:p>
            <a:endParaRPr lang="en-GB" dirty="0"/>
          </a:p>
          <a:p>
            <a:pPr marL="171432" indent="-171432">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13</a:t>
            </a:fld>
            <a:endParaRPr lang="en-GB"/>
          </a:p>
        </p:txBody>
      </p:sp>
    </p:spTree>
    <p:extLst>
      <p:ext uri="{BB962C8B-B14F-4D97-AF65-F5344CB8AC3E}">
        <p14:creationId xmlns:p14="http://schemas.microsoft.com/office/powerpoint/2010/main" val="173893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79" y="4620184"/>
            <a:ext cx="5852843" cy="4209296"/>
          </a:xfrm>
        </p:spPr>
        <p:txBody>
          <a:bodyPr/>
          <a:lstStyle/>
          <a:p>
            <a:r>
              <a:rPr lang="en-GB" dirty="0"/>
              <a:t>Supplier’s prices are being held for shorter and shorter periods, and budget quotations are caveated to cover the supplier’s exposure to materials costs. </a:t>
            </a:r>
          </a:p>
          <a:p>
            <a:endParaRPr lang="en-GB" dirty="0"/>
          </a:p>
          <a:p>
            <a:r>
              <a:rPr lang="en-GB" dirty="0"/>
              <a:t>To exacerbate this, the lead times for engineering components or products is increasing. Lead times of over a year for bigger and more costly items are not unusual. This table shows examples from a recent downstream project with air cooled exchangers having lead times well over a year. The premium to reduce a delivery time on a centrifugal fan from 52 weeks to 34 weeks is equivalent to a doubling in cost.</a:t>
            </a:r>
          </a:p>
          <a:p>
            <a:endParaRPr lang="en-GB" dirty="0"/>
          </a:p>
          <a:p>
            <a:r>
              <a:rPr lang="en-GB" dirty="0"/>
              <a:t>This leads to a drive to place long lead items on order earlier in the projects life, with the inevitable risk that changes during the later design phases lead to re-work and increased costs due to changes in the design. </a:t>
            </a:r>
          </a:p>
          <a:p>
            <a:r>
              <a:rPr lang="en-GB" dirty="0"/>
              <a:t>As a project passes through a phase gate the cost estimate of the previous phase  may  well be much too low, and costs need to be updated frequently. The changes have been so rapid and extreme that </a:t>
            </a:r>
            <a:r>
              <a:rPr lang="en-US" dirty="0"/>
              <a:t> it may be worth phasing purchases on a project to avoid short term nature of price fluctuations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14</a:t>
            </a:fld>
            <a:endParaRPr lang="en-GB"/>
          </a:p>
        </p:txBody>
      </p:sp>
    </p:spTree>
    <p:extLst>
      <p:ext uri="{BB962C8B-B14F-4D97-AF65-F5344CB8AC3E}">
        <p14:creationId xmlns:p14="http://schemas.microsoft.com/office/powerpoint/2010/main" val="265485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competition for engineering skills reflects the shortage in so many sectors where labour is in short supply. The impact of Brexit on the flow of European workers, is being felt and the cost of visas and travel is pushing up add-on costs. </a:t>
            </a:r>
          </a:p>
          <a:p>
            <a:endParaRPr lang="en-GB" dirty="0"/>
          </a:p>
          <a:p>
            <a:r>
              <a:rPr lang="en-GB" dirty="0"/>
              <a:t>Large EPC companies are re-hiring from the pool of people they laid off during 2020 amid  Covid restrictions, when many projects were halted or cancelled. </a:t>
            </a:r>
          </a:p>
          <a:p>
            <a:endParaRPr lang="en-GB" dirty="0"/>
          </a:p>
          <a:p>
            <a:r>
              <a:rPr lang="en-GB" dirty="0"/>
              <a:t>But there are other mega- projects which  need huge numbers of engineers,  and skilled workers from welders to inspectors and scaffolders. Hinkley Point draws its workforce from all over the UK as well as other parts of the world. This well paid and long-term work is a competitor to the more short term Oil &amp; Gas projects. </a:t>
            </a:r>
          </a:p>
          <a:p>
            <a:endParaRPr lang="en-GB" dirty="0"/>
          </a:p>
          <a:p>
            <a:r>
              <a:rPr lang="en-GB" dirty="0"/>
              <a:t>Although the impact of the increased labour costs  is taking more time to be seen in the sector’s operating sites, the trend is another factor contributing to higher costs. </a:t>
            </a:r>
          </a:p>
        </p:txBody>
      </p:sp>
      <p:sp>
        <p:nvSpPr>
          <p:cNvPr id="4" name="Slide Number Placeholder 3"/>
          <p:cNvSpPr>
            <a:spLocks noGrp="1"/>
          </p:cNvSpPr>
          <p:nvPr>
            <p:ph type="sldNum" sz="quarter" idx="5"/>
          </p:nvPr>
        </p:nvSpPr>
        <p:spPr/>
        <p:txBody>
          <a:bodyPr/>
          <a:lstStyle/>
          <a:p>
            <a:fld id="{3D6FA475-168E-4984-A9FB-6894551C8E7E}" type="slidenum">
              <a:rPr lang="en-GB" smtClean="0"/>
              <a:t>15</a:t>
            </a:fld>
            <a:endParaRPr lang="en-GB"/>
          </a:p>
        </p:txBody>
      </p:sp>
    </p:spTree>
    <p:extLst>
      <p:ext uri="{BB962C8B-B14F-4D97-AF65-F5344CB8AC3E}">
        <p14:creationId xmlns:p14="http://schemas.microsoft.com/office/powerpoint/2010/main" val="155759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example shown here is for a current project in western Europe. The material required for this application is Inconel 625,  a nickel-based superalloy. It has always been at a premium price, but the restriction in materials supply are making it much more costly.</a:t>
            </a:r>
          </a:p>
          <a:p>
            <a:r>
              <a:rPr lang="en-GB" dirty="0"/>
              <a:t>The price given by the chosen supplier for the same parts of three exchangers had increased from €1.1 million in February  to €1.5 million in October. No changes to the spec of the design in that time – just the market effect on price. </a:t>
            </a:r>
          </a:p>
          <a:p>
            <a:endParaRPr lang="en-GB" dirty="0"/>
          </a:p>
          <a:p>
            <a:r>
              <a:rPr lang="en-GB" dirty="0"/>
              <a:t>The recent volatility of currency exchange rates hasn’t helped either. </a:t>
            </a:r>
            <a:r>
              <a:rPr lang="en-US" dirty="0"/>
              <a:t>For example hot rolled plate  priced in May-22 at €1,695/</a:t>
            </a:r>
            <a:r>
              <a:rPr lang="en-US" dirty="0" err="1"/>
              <a:t>Tonnes</a:t>
            </a:r>
            <a:r>
              <a:rPr lang="en-US" dirty="0"/>
              <a:t> would  today be £1,464/</a:t>
            </a:r>
            <a:r>
              <a:rPr lang="en-US" dirty="0" err="1"/>
              <a:t>Tonnes</a:t>
            </a:r>
            <a:r>
              <a:rPr lang="en-US" dirty="0"/>
              <a:t> but priced  at early October’s exchange rate was £1,661/</a:t>
            </a:r>
            <a:r>
              <a:rPr lang="en-US" dirty="0" err="1"/>
              <a:t>Tonnes</a:t>
            </a:r>
            <a:r>
              <a:rPr lang="en-US" dirty="0"/>
              <a:t>. That’s a cost difference of £197k for 1,000 </a:t>
            </a:r>
            <a:r>
              <a:rPr lang="en-US" dirty="0" err="1"/>
              <a:t>tonnes</a:t>
            </a:r>
            <a:r>
              <a:rPr lang="en-US" dirty="0"/>
              <a:t> of steel in the space of a fortnight. </a:t>
            </a:r>
          </a:p>
          <a:p>
            <a:endParaRPr lang="en-GB" dirty="0"/>
          </a:p>
          <a:p>
            <a:r>
              <a:rPr lang="en-GB" dirty="0"/>
              <a:t>For a cogen boiler estimated at a TIC f of $8.5million, if the pound had reached parity that boiler would have become a $10million project over a few days. </a:t>
            </a:r>
          </a:p>
          <a:p>
            <a:endParaRPr lang="en-GB" dirty="0"/>
          </a:p>
          <a:p>
            <a:r>
              <a:rPr lang="en-GB" dirty="0"/>
              <a:t>Refineries tend to run at minimum stock levels. But even with low stores stocks the value on the balance sheet is increased by the rise in process. </a:t>
            </a:r>
          </a:p>
        </p:txBody>
      </p:sp>
      <p:sp>
        <p:nvSpPr>
          <p:cNvPr id="4" name="Slide Number Placeholder 3"/>
          <p:cNvSpPr>
            <a:spLocks noGrp="1"/>
          </p:cNvSpPr>
          <p:nvPr>
            <p:ph type="sldNum" sz="quarter" idx="5"/>
          </p:nvPr>
        </p:nvSpPr>
        <p:spPr/>
        <p:txBody>
          <a:bodyPr/>
          <a:lstStyle/>
          <a:p>
            <a:fld id="{3D6FA475-168E-4984-A9FB-6894551C8E7E}" type="slidenum">
              <a:rPr lang="en-GB" smtClean="0"/>
              <a:t>16</a:t>
            </a:fld>
            <a:endParaRPr lang="en-GB"/>
          </a:p>
        </p:txBody>
      </p:sp>
    </p:spTree>
    <p:extLst>
      <p:ext uri="{BB962C8B-B14F-4D97-AF65-F5344CB8AC3E}">
        <p14:creationId xmlns:p14="http://schemas.microsoft.com/office/powerpoint/2010/main" val="110740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Anything that  extends the lifetime of a distillate unit. Normally complex refineries with petrochemical links or specialist product like coke win out on margin. However, their cost base is high and they have been suffering for the past two years.  </a:t>
            </a:r>
          </a:p>
          <a:p>
            <a:pPr algn="just"/>
            <a:endParaRPr lang="en-GB" dirty="0"/>
          </a:p>
          <a:p>
            <a:pPr algn="just"/>
            <a:r>
              <a:rPr lang="en-GB" dirty="0"/>
              <a:t>Simpler refineries have a window of opportunity to make the most of the margin on distillate and have lower energy cost. Those with high proportion of distillate capacity will maximise distillate production, and gain from their lower cost base. Squeeze the last drop out of any diesel making kit!</a:t>
            </a:r>
          </a:p>
          <a:p>
            <a:pPr algn="just"/>
            <a:endParaRPr lang="en-GB" dirty="0"/>
          </a:p>
          <a:p>
            <a:pPr algn="just"/>
            <a:r>
              <a:rPr lang="en-GB" dirty="0"/>
              <a:t>With Russian crudes now heading to India and China, there are more barrels of Saudi and ME crude in Europe, which tend to higher in sulphur content.  The sulphur is removed by hydrotreating which consumes lots of hydrogen.  Refineries use the </a:t>
            </a:r>
            <a:r>
              <a:rPr lang="en-GB" dirty="0" err="1"/>
              <a:t>SMR</a:t>
            </a:r>
            <a:r>
              <a:rPr lang="en-GB" dirty="0"/>
              <a:t> to generate more hydrogen from a natural gas feed, so each molecule of sulphur has a H</a:t>
            </a:r>
            <a:r>
              <a:rPr lang="en-GB" baseline="-25000" dirty="0"/>
              <a:t>2 </a:t>
            </a:r>
            <a:r>
              <a:rPr lang="en-GB" dirty="0"/>
              <a:t>cost based on the price of natural gas. </a:t>
            </a:r>
          </a:p>
          <a:p>
            <a:pPr algn="just"/>
            <a:endParaRPr lang="en-GB" dirty="0"/>
          </a:p>
          <a:p>
            <a:pPr algn="just"/>
            <a:r>
              <a:rPr lang="en-GB" dirty="0"/>
              <a:t>Energy efficiency has never been of greater importance. Opportunities to create hydrogen from cleaner sources, and from neighbouring sites being explored.</a:t>
            </a:r>
          </a:p>
          <a:p>
            <a:pPr algn="just"/>
            <a:endParaRPr lang="en-GB" dirty="0"/>
          </a:p>
          <a:p>
            <a:pPr algn="just"/>
            <a:r>
              <a:rPr lang="en-GB" dirty="0"/>
              <a:t>The need for energy security is driving the traditional energy companies faster towards the energy transition. Tax incentives to invest in projects which move us towards net zero are following the declarations made by oil companies.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17</a:t>
            </a:fld>
            <a:endParaRPr lang="en-GB"/>
          </a:p>
        </p:txBody>
      </p:sp>
    </p:spTree>
    <p:extLst>
      <p:ext uri="{BB962C8B-B14F-4D97-AF65-F5344CB8AC3E}">
        <p14:creationId xmlns:p14="http://schemas.microsoft.com/office/powerpoint/2010/main" val="3088542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79" y="4620186"/>
            <a:ext cx="5852843" cy="4787498"/>
          </a:xfrm>
        </p:spPr>
        <p:txBody>
          <a:bodyPr/>
          <a:lstStyle/>
          <a:p>
            <a:pPr marL="171432" indent="-171432">
              <a:buFont typeface="Arial" panose="020B0604020202020204" pitchFamily="34" charset="0"/>
              <a:buChar char="•"/>
            </a:pPr>
            <a:endParaRPr lang="en-GB" dirty="0"/>
          </a:p>
          <a:p>
            <a:pPr algn="just"/>
            <a:r>
              <a:rPr lang="en-GB" dirty="0"/>
              <a:t>In 2020 BP announced  five goals to transform the business to become a net zero company </a:t>
            </a:r>
          </a:p>
          <a:p>
            <a:pPr marL="228577" indent="-228577" algn="just">
              <a:buFont typeface="+mj-lt"/>
              <a:buAutoNum type="arabicPeriod"/>
            </a:pPr>
            <a:r>
              <a:rPr lang="en-GB" dirty="0"/>
              <a:t>it’s aim to make its operations achieve net zero by 2050,</a:t>
            </a:r>
          </a:p>
          <a:p>
            <a:pPr marL="228577" indent="-228577" algn="just">
              <a:buFont typeface="+mj-lt"/>
              <a:buAutoNum type="arabicPeriod"/>
            </a:pPr>
            <a:r>
              <a:rPr lang="en-GB" dirty="0"/>
              <a:t> including net zero on carbon in oil and gas production.</a:t>
            </a:r>
          </a:p>
          <a:p>
            <a:pPr marL="228577" indent="-228577" algn="just">
              <a:buFont typeface="+mj-lt"/>
              <a:buAutoNum type="arabicPeriod"/>
            </a:pPr>
            <a:r>
              <a:rPr lang="en-GB" dirty="0"/>
              <a:t>A reduction in carbon intensity of the product BP sells by 2050 or sooner.</a:t>
            </a:r>
          </a:p>
          <a:p>
            <a:pPr marL="228577" indent="-228577" algn="just">
              <a:buFont typeface="+mj-lt"/>
              <a:buAutoNum type="arabicPeriod"/>
            </a:pPr>
            <a:r>
              <a:rPr lang="en-GB" dirty="0"/>
              <a:t>Measure the methane intensity of all major oil and gas processing by 2023, and then and reduce that intensity by 50%</a:t>
            </a:r>
          </a:p>
          <a:p>
            <a:pPr marL="228577" indent="-228577" algn="just">
              <a:buFont typeface="+mj-lt"/>
              <a:buAutoNum type="arabicPeriod"/>
            </a:pPr>
            <a:r>
              <a:rPr lang="en-GB" dirty="0"/>
              <a:t>Increase the proportion of investment into non oil &amp; gas business over time. </a:t>
            </a:r>
          </a:p>
          <a:p>
            <a:pPr algn="just"/>
            <a:endParaRPr lang="en-GB" dirty="0"/>
          </a:p>
          <a:p>
            <a:pPr algn="just"/>
            <a:r>
              <a:rPr lang="en-GB" dirty="0"/>
              <a:t>In May 2021,  Total re-branded to become Total Energies to anchor itself as a broad  based energy company, a world class player in the energy transition. They committed to </a:t>
            </a:r>
          </a:p>
          <a:p>
            <a:pPr marL="228577" indent="-228577" algn="just">
              <a:buFont typeface="+mj-lt"/>
              <a:buAutoNum type="arabicPeriod"/>
            </a:pPr>
            <a:r>
              <a:rPr lang="en-GB" dirty="0"/>
              <a:t>Reduce emissions from industrial facilities by over 40% by 2030</a:t>
            </a:r>
          </a:p>
          <a:p>
            <a:pPr marL="228577" indent="-228577" algn="just">
              <a:buFont typeface="+mj-lt"/>
              <a:buAutoNum type="arabicPeriod"/>
            </a:pPr>
            <a:r>
              <a:rPr lang="en-GB" dirty="0"/>
              <a:t>Reduce indirect emissions related  to its products in the same period </a:t>
            </a:r>
          </a:p>
          <a:p>
            <a:pPr algn="just"/>
            <a:endParaRPr lang="en-GB" dirty="0"/>
          </a:p>
          <a:p>
            <a:pPr algn="just"/>
            <a:r>
              <a:rPr lang="en-GB" dirty="0"/>
              <a:t>They are an 80% investor in the first floating offshore wind project to go into construction around  2024/25 in the Celtic Sea off the Pembrokeshire coast</a:t>
            </a:r>
          </a:p>
          <a:p>
            <a:pPr algn="just"/>
            <a:endParaRPr lang="en-GB" dirty="0"/>
          </a:p>
          <a:p>
            <a:pPr algn="just"/>
            <a:r>
              <a:rPr lang="en-GB" dirty="0"/>
              <a:t>Varo Energy are investing $3.5 billion in the next 4 years with 70% of that committed to sustainable energy. Their strategy is to decarbonise but keep resilient their existing conventional sites, and use that to invest in a high growth sustainable energy business. They are investing in  hydrogen production biofuels, biomethane and LNG, as well as carbon removal. </a:t>
            </a:r>
          </a:p>
          <a:p>
            <a:pPr marL="171432" indent="-171432" algn="just">
              <a:buFont typeface="Arial" panose="020B0604020202020204" pitchFamily="34" charset="0"/>
              <a:buChar char="•"/>
            </a:pPr>
            <a:endParaRPr lang="en-GB" dirty="0"/>
          </a:p>
          <a:p>
            <a:pPr marL="171432" indent="-171432" algn="just">
              <a:buFont typeface="Arial" panose="020B0604020202020204" pitchFamily="34" charset="0"/>
              <a:buChar char="•"/>
            </a:pPr>
            <a:endParaRPr lang="en-GB" dirty="0"/>
          </a:p>
          <a:p>
            <a:pPr marL="171432" indent="-171432" algn="just">
              <a:buFont typeface="Arial" panose="020B0604020202020204" pitchFamily="34" charset="0"/>
              <a:buChar char="•"/>
            </a:pPr>
            <a:endParaRPr lang="en-GB" dirty="0"/>
          </a:p>
          <a:p>
            <a:pPr marL="171432" indent="-171432">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18</a:t>
            </a:fld>
            <a:endParaRPr lang="en-GB"/>
          </a:p>
        </p:txBody>
      </p:sp>
      <p:pic>
        <p:nvPicPr>
          <p:cNvPr id="10" name="Picture 9">
            <a:extLst>
              <a:ext uri="{FF2B5EF4-FFF2-40B4-BE49-F238E27FC236}">
                <a16:creationId xmlns:a16="http://schemas.microsoft.com/office/drawing/2014/main" id="{AF7E8199-032D-54B3-2694-D6BA893087BB}"/>
              </a:ext>
            </a:extLst>
          </p:cNvPr>
          <p:cNvPicPr>
            <a:picLocks noChangeAspect="1"/>
          </p:cNvPicPr>
          <p:nvPr/>
        </p:nvPicPr>
        <p:blipFill>
          <a:blip r:embed="rId3"/>
          <a:stretch>
            <a:fillRect/>
          </a:stretch>
        </p:blipFill>
        <p:spPr>
          <a:xfrm>
            <a:off x="4706199" y="3369531"/>
            <a:ext cx="1962965" cy="617501"/>
          </a:xfrm>
          <a:prstGeom prst="rect">
            <a:avLst/>
          </a:prstGeom>
        </p:spPr>
      </p:pic>
    </p:spTree>
    <p:extLst>
      <p:ext uri="{BB962C8B-B14F-4D97-AF65-F5344CB8AC3E}">
        <p14:creationId xmlns:p14="http://schemas.microsoft.com/office/powerpoint/2010/main" val="162938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179" y="4620184"/>
            <a:ext cx="5852843" cy="4164278"/>
          </a:xfrm>
        </p:spPr>
        <p:txBody>
          <a:bodyPr/>
          <a:lstStyle/>
          <a:p>
            <a:r>
              <a:rPr lang="en-US" dirty="0"/>
              <a:t>Two issues are top of the industry’s agenda, and the agenda of governments too: </a:t>
            </a:r>
          </a:p>
          <a:p>
            <a:endParaRPr lang="en-US" dirty="0"/>
          </a:p>
          <a:p>
            <a:pPr marL="228577" indent="-228577">
              <a:buFont typeface="+mj-lt"/>
              <a:buAutoNum type="arabicPeriod"/>
            </a:pPr>
            <a:r>
              <a:rPr lang="en-US" b="1" dirty="0"/>
              <a:t>Energy Transition</a:t>
            </a:r>
            <a:r>
              <a:rPr lang="en-US" dirty="0"/>
              <a:t> part of which are moves to decarbonise refining. This includes the adoption of different feedstock from agricultural sources to waste oils. Bio-fuel and renewable diesel investments are increasing across Europe and the US. </a:t>
            </a:r>
          </a:p>
          <a:p>
            <a:pPr marL="228577" indent="-228577">
              <a:buFont typeface="+mj-lt"/>
              <a:buAutoNum type="arabicPeriod"/>
            </a:pPr>
            <a:r>
              <a:rPr lang="en-US" b="1" dirty="0"/>
              <a:t>Energy Security </a:t>
            </a:r>
            <a:r>
              <a:rPr lang="en-US" dirty="0"/>
              <a:t>– the invasion of Ukraine has thrown into sharp relief the need for regions to control the inputs and outputs that give them security of energy supply. Supply at an affordable price.</a:t>
            </a:r>
          </a:p>
          <a:p>
            <a:endParaRPr lang="en-US" dirty="0"/>
          </a:p>
          <a:p>
            <a:r>
              <a:rPr lang="en-US" dirty="0"/>
              <a:t>The need for energy security is accelerating the pace of change in the energy transition. There is an opportunity for investments in refineries, both to increase capacity and invest in greener projects. These reduce the heavy carbon footprint by energy saving  and by adapting the feedstocks that refineries use. </a:t>
            </a:r>
          </a:p>
          <a:p>
            <a:endParaRPr lang="en-US" dirty="0"/>
          </a:p>
          <a:p>
            <a:endParaRPr lang="en-US" dirty="0"/>
          </a:p>
          <a:p>
            <a:r>
              <a:rPr lang="en-US" dirty="0"/>
              <a:t>In the first part of this presentation, I’ll explore the current picture in refining and look at the current margins.</a:t>
            </a:r>
          </a:p>
          <a:p>
            <a:endParaRPr lang="en-US" dirty="0"/>
          </a:p>
          <a:p>
            <a:r>
              <a:rPr lang="en-US" dirty="0"/>
              <a:t>Then we’ll look at the impact of inflation and market volatility on the cost of projects currently planned, and the investment plans for the next few years. </a:t>
            </a:r>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ADF43FF8-EDB0-4372-8581-1CB849B8ACCD}" type="slidenum">
              <a:rPr lang="en-GB" smtClean="0"/>
              <a:t>2</a:t>
            </a:fld>
            <a:endParaRPr lang="en-GB" dirty="0"/>
          </a:p>
        </p:txBody>
      </p:sp>
    </p:spTree>
    <p:extLst>
      <p:ext uri="{BB962C8B-B14F-4D97-AF65-F5344CB8AC3E}">
        <p14:creationId xmlns:p14="http://schemas.microsoft.com/office/powerpoint/2010/main" val="311887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just"/>
            <a:r>
              <a:rPr lang="en-GB" dirty="0"/>
              <a:t>Refining has long been the problem child of the oil industry. Described recently as low margin, low drama, it is characterised by margins that allow most refineries to ‘just get by’.  So the current boom is unusual. Typically these periods where refineries make hay don’t last very long. </a:t>
            </a:r>
          </a:p>
          <a:p>
            <a:pPr algn="just"/>
            <a:endParaRPr lang="en-GB" dirty="0"/>
          </a:p>
          <a:p>
            <a:pPr algn="just"/>
            <a:r>
              <a:rPr lang="en-GB" dirty="0"/>
              <a:t>2020 was a year when margin went very negative. Refineries lost their market as consumption of transportation fuels was extremely low due to restricted travel. </a:t>
            </a:r>
          </a:p>
          <a:p>
            <a:pPr algn="just"/>
            <a:r>
              <a:rPr lang="en-GB" dirty="0"/>
              <a:t>Crude and product storage tanks were full. </a:t>
            </a:r>
          </a:p>
          <a:p>
            <a:pPr algn="just"/>
            <a:r>
              <a:rPr lang="en-GB" dirty="0"/>
              <a:t>Refineries faced bankruptcy. Some Atlantic basin refineries closed.</a:t>
            </a:r>
          </a:p>
          <a:p>
            <a:pPr algn="just"/>
            <a:endParaRPr lang="en-GB" dirty="0"/>
          </a:p>
          <a:p>
            <a:pPr algn="just"/>
            <a:r>
              <a:rPr lang="en-GB" dirty="0"/>
              <a:t>Refineries were struggling, and have been heavily subsidised by the parent companies so current high margins are allowing them to make good those balance sheets</a:t>
            </a:r>
          </a:p>
          <a:p>
            <a:pPr algn="just"/>
            <a:endParaRPr lang="en-GB" dirty="0"/>
          </a:p>
          <a:p>
            <a:pPr algn="just"/>
            <a:r>
              <a:rPr lang="en-GB" dirty="0"/>
              <a:t>Refineries cut runs, elected to do maintenance, and in some cases closed for good. </a:t>
            </a:r>
          </a:p>
          <a:p>
            <a:pPr algn="just"/>
            <a:r>
              <a:rPr lang="en-GB" dirty="0"/>
              <a:t>Two of these refineries that shut were in the Atlantic basin and fed products into North-western Europe.  These closures followed a gradual decrease in capacity over many years from the 90s. </a:t>
            </a:r>
          </a:p>
          <a:p>
            <a:pPr algn="just"/>
            <a:r>
              <a:rPr lang="en-GB" dirty="0"/>
              <a:t>So now as demands surges back, the capacity that was lost, coupled with upsets in normal product flows is having a major impact on the market. </a:t>
            </a:r>
          </a:p>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3</a:t>
            </a:fld>
            <a:endParaRPr lang="en-GB"/>
          </a:p>
        </p:txBody>
      </p:sp>
    </p:spTree>
    <p:extLst>
      <p:ext uri="{BB962C8B-B14F-4D97-AF65-F5344CB8AC3E}">
        <p14:creationId xmlns:p14="http://schemas.microsoft.com/office/powerpoint/2010/main" val="310113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Although the EU sanctions on Russian imported products don’t come into force until 5</a:t>
            </a:r>
            <a:r>
              <a:rPr lang="en-GB" baseline="30000" dirty="0"/>
              <a:t>th</a:t>
            </a:r>
            <a:r>
              <a:rPr lang="en-GB" dirty="0"/>
              <a:t> February 2023, there are many countries and organisations already self sanctioning.  </a:t>
            </a:r>
          </a:p>
          <a:p>
            <a:r>
              <a:rPr lang="en-GB" dirty="0"/>
              <a:t>European refining capacity can’t supply the demand for distillates, which is driven by use in manufacturing, freight, mining, agriculture and forestry as well as vehicle use. </a:t>
            </a:r>
          </a:p>
          <a:p>
            <a:endParaRPr lang="en-GB" dirty="0"/>
          </a:p>
          <a:p>
            <a:r>
              <a:rPr lang="en-GB" dirty="0"/>
              <a:t>Russian refineries invested heavily in order to supply distillate into Europe to balance this structural diesel deficit that has existed for decades. That product flow from east to west has now largely stopped, leading to a significant imbalance in  diesel and kerosene supplies. </a:t>
            </a:r>
          </a:p>
          <a:p>
            <a:endParaRPr lang="en-GB" dirty="0"/>
          </a:p>
          <a:p>
            <a:r>
              <a:rPr lang="en-GB" dirty="0"/>
              <a:t>You can see a spike on that distillate-crack which goes back to early summer. The supply was recovering  a little  by August. Since late September the  distillate shortage has ramped back up as refineries owned by  Exxon and TotalEnergies have been shut down by workers striking for higher wages. </a:t>
            </a:r>
          </a:p>
          <a:p>
            <a:endParaRPr lang="en-GB" dirty="0"/>
          </a:p>
          <a:p>
            <a:r>
              <a:rPr lang="en-GB" dirty="0"/>
              <a:t>With EU sanctions coming into force on Russian products in spring, Europe needs different sources of diesel import and kerosene  from the US, Middle east or Asia to meet demand. Any increase in production from European refineries will find a hungry market.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4</a:t>
            </a:fld>
            <a:endParaRPr lang="en-GB"/>
          </a:p>
        </p:txBody>
      </p:sp>
    </p:spTree>
    <p:extLst>
      <p:ext uri="{BB962C8B-B14F-4D97-AF65-F5344CB8AC3E}">
        <p14:creationId xmlns:p14="http://schemas.microsoft.com/office/powerpoint/2010/main" val="379493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Refining margins  - set by the difference between the price earned for finished products  and the cost of the inputs.</a:t>
            </a:r>
          </a:p>
          <a:p>
            <a:endParaRPr lang="en-GB" dirty="0"/>
          </a:p>
          <a:p>
            <a:r>
              <a:rPr lang="en-GB" dirty="0"/>
              <a:t>The input costs are dominated by crude oil, and any intermediates it can upgrade and sell as finished product. </a:t>
            </a:r>
          </a:p>
          <a:p>
            <a:endParaRPr lang="en-GB" dirty="0"/>
          </a:p>
          <a:p>
            <a:r>
              <a:rPr lang="en-GB" dirty="0"/>
              <a:t>On the cost side of  the equation prices are rising generally and a major component of that is  energy. </a:t>
            </a:r>
          </a:p>
          <a:p>
            <a:r>
              <a:rPr lang="en-GB" dirty="0"/>
              <a:t>Many refiners buy natural gas as fuel to supplement refinery produced fuels, but also to reform into hydrogen. Hydrogen is consumed in many processes and especially in those which produce distillate.  </a:t>
            </a:r>
          </a:p>
        </p:txBody>
      </p:sp>
      <p:sp>
        <p:nvSpPr>
          <p:cNvPr id="4" name="Slide Number Placeholder 3"/>
          <p:cNvSpPr>
            <a:spLocks noGrp="1"/>
          </p:cNvSpPr>
          <p:nvPr>
            <p:ph type="sldNum" sz="quarter" idx="5"/>
          </p:nvPr>
        </p:nvSpPr>
        <p:spPr/>
        <p:txBody>
          <a:bodyPr/>
          <a:lstStyle/>
          <a:p>
            <a:fld id="{3D6FA475-168E-4984-A9FB-6894551C8E7E}" type="slidenum">
              <a:rPr lang="en-GB" smtClean="0"/>
              <a:t>5</a:t>
            </a:fld>
            <a:endParaRPr lang="en-GB"/>
          </a:p>
        </p:txBody>
      </p:sp>
    </p:spTree>
    <p:extLst>
      <p:ext uri="{BB962C8B-B14F-4D97-AF65-F5344CB8AC3E}">
        <p14:creationId xmlns:p14="http://schemas.microsoft.com/office/powerpoint/2010/main" val="12960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From January this year the price of Brent increased by 60%, with spikes up to 120 $/bbl. Crude prices remained at over $100 / </a:t>
            </a:r>
            <a:r>
              <a:rPr lang="en-GB" dirty="0" err="1"/>
              <a:t>bbl</a:t>
            </a:r>
            <a:r>
              <a:rPr lang="en-GB" dirty="0"/>
              <a:t> from March to July of 2022. With global crude flows disrupted  the choices of crudes were different from those in a normal market, which in turn impacts how refineries can operate.  Russia is exporting discounted crude to India and to Asia. As Saudi barrels make up more of the European refining diet, the impact of that sourer </a:t>
            </a:r>
            <a:r>
              <a:rPr lang="en-GB" dirty="0" err="1"/>
              <a:t>barell</a:t>
            </a:r>
            <a:r>
              <a:rPr lang="en-GB" dirty="0"/>
              <a:t> is felt in increased hydrogen consumption. </a:t>
            </a:r>
          </a:p>
          <a:p>
            <a:endParaRPr lang="en-GB" dirty="0"/>
          </a:p>
          <a:p>
            <a:endParaRPr lang="en-GB" dirty="0"/>
          </a:p>
          <a:p>
            <a:r>
              <a:rPr lang="en-GB" dirty="0"/>
              <a:t>The EU has imposed sanction on Crude imports by sea, which constitutes 90% of the crude imported into the region from Russia.  This comes into force on December 5</a:t>
            </a:r>
            <a:r>
              <a:rPr lang="en-GB" baseline="30000" dirty="0"/>
              <a:t>th</a:t>
            </a:r>
            <a:r>
              <a:rPr lang="en-GB" dirty="0"/>
              <a:t> 2022, but with many traders and corporations self-sanctioning the effect is already being felt. </a:t>
            </a:r>
          </a:p>
          <a:p>
            <a:endParaRPr lang="en-GB" dirty="0"/>
          </a:p>
          <a:p>
            <a:endParaRPr lang="en-GB" dirty="0"/>
          </a:p>
          <a:p>
            <a:r>
              <a:rPr lang="en-GB" dirty="0"/>
              <a:t>Energy security is at the top of government and industry’s agendas, fuelling a higher level of activity and investment in most forms of energy. The share prices of the Oil &amp; Gas majors show that renewed interest and a recovery from low prices in 2020 and 2021. </a:t>
            </a:r>
          </a:p>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6</a:t>
            </a:fld>
            <a:endParaRPr lang="en-GB"/>
          </a:p>
        </p:txBody>
      </p:sp>
    </p:spTree>
    <p:extLst>
      <p:ext uri="{BB962C8B-B14F-4D97-AF65-F5344CB8AC3E}">
        <p14:creationId xmlns:p14="http://schemas.microsoft.com/office/powerpoint/2010/main" val="267043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Even a decade ago energy costs represented more than 50% of a refinery operating cost. </a:t>
            </a:r>
          </a:p>
          <a:p>
            <a:endParaRPr lang="en-GB" dirty="0"/>
          </a:p>
          <a:p>
            <a:endParaRPr lang="en-GB" dirty="0"/>
          </a:p>
          <a:p>
            <a:r>
              <a:rPr lang="en-GB" dirty="0"/>
              <a:t>The impact on the refinery margin is now at least $3/</a:t>
            </a:r>
            <a:r>
              <a:rPr lang="en-GB" dirty="0" err="1"/>
              <a:t>bbl</a:t>
            </a:r>
            <a:r>
              <a:rPr lang="en-GB" dirty="0"/>
              <a:t> which is normal margin times, would be enough to reduce the margin to a negative figure. </a:t>
            </a:r>
          </a:p>
          <a:p>
            <a:endParaRPr lang="en-GB" dirty="0"/>
          </a:p>
          <a:p>
            <a:endParaRPr lang="en-GB" dirty="0"/>
          </a:p>
          <a:p>
            <a:r>
              <a:rPr lang="en-GB" dirty="0"/>
              <a:t>LPG is a saleable finished product, but refineries are vaporising LPG to offset the quantity of natural gas purchased. </a:t>
            </a:r>
          </a:p>
          <a:p>
            <a:endParaRPr lang="en-GB" dirty="0"/>
          </a:p>
          <a:p>
            <a:r>
              <a:rPr lang="en-GB" dirty="0"/>
              <a:t>Where a steam methane reformer is used to generate hydrogen then the cost of that hydrogen for </a:t>
            </a:r>
            <a:r>
              <a:rPr lang="en-GB" dirty="0" err="1"/>
              <a:t>desluphurising</a:t>
            </a:r>
            <a:r>
              <a:rPr lang="en-GB" dirty="0"/>
              <a:t> products is directly driven by the gas purchase price. </a:t>
            </a:r>
          </a:p>
        </p:txBody>
      </p:sp>
      <p:sp>
        <p:nvSpPr>
          <p:cNvPr id="4" name="Slide Number Placeholder 3"/>
          <p:cNvSpPr>
            <a:spLocks noGrp="1"/>
          </p:cNvSpPr>
          <p:nvPr>
            <p:ph type="sldNum" sz="quarter" idx="5"/>
          </p:nvPr>
        </p:nvSpPr>
        <p:spPr/>
        <p:txBody>
          <a:bodyPr/>
          <a:lstStyle/>
          <a:p>
            <a:fld id="{3D6FA475-168E-4984-A9FB-6894551C8E7E}" type="slidenum">
              <a:rPr lang="en-GB" smtClean="0"/>
              <a:t>7</a:t>
            </a:fld>
            <a:endParaRPr lang="en-GB"/>
          </a:p>
        </p:txBody>
      </p:sp>
    </p:spTree>
    <p:extLst>
      <p:ext uri="{BB962C8B-B14F-4D97-AF65-F5344CB8AC3E}">
        <p14:creationId xmlns:p14="http://schemas.microsoft.com/office/powerpoint/2010/main" val="21350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FA475-168E-4984-A9FB-6894551C8E7E}" type="slidenum">
              <a:rPr lang="en-GB" smtClean="0"/>
              <a:t>8</a:t>
            </a:fld>
            <a:endParaRPr lang="en-GB"/>
          </a:p>
        </p:txBody>
      </p:sp>
    </p:spTree>
    <p:extLst>
      <p:ext uri="{BB962C8B-B14F-4D97-AF65-F5344CB8AC3E}">
        <p14:creationId xmlns:p14="http://schemas.microsoft.com/office/powerpoint/2010/main" val="2485367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6FA475-168E-4984-A9FB-6894551C8E7E}" type="slidenum">
              <a:rPr lang="en-GB" smtClean="0"/>
              <a:t>9</a:t>
            </a:fld>
            <a:endParaRPr lang="en-GB"/>
          </a:p>
        </p:txBody>
      </p:sp>
    </p:spTree>
    <p:extLst>
      <p:ext uri="{BB962C8B-B14F-4D97-AF65-F5344CB8AC3E}">
        <p14:creationId xmlns:p14="http://schemas.microsoft.com/office/powerpoint/2010/main" val="260774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69589" y="2583213"/>
            <a:ext cx="8111803" cy="1470025"/>
          </a:xfrm>
        </p:spPr>
        <p:txBody>
          <a:bodyPr/>
          <a:lstStyle/>
          <a:p>
            <a:r>
              <a:rPr lang="en-GB" noProof="0"/>
              <a:t>Click to edit Master title style</a:t>
            </a:r>
          </a:p>
        </p:txBody>
      </p:sp>
    </p:spTree>
    <p:extLst>
      <p:ext uri="{BB962C8B-B14F-4D97-AF65-F5344CB8AC3E}">
        <p14:creationId xmlns:p14="http://schemas.microsoft.com/office/powerpoint/2010/main" val="335561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860733" y="2693987"/>
            <a:ext cx="7728991" cy="1470025"/>
          </a:xfrm>
        </p:spPr>
        <p:txBody>
          <a:bodyPr/>
          <a:lstStyle>
            <a:lvl1pPr>
              <a:defRPr sz="4400"/>
            </a:lvl1pPr>
          </a:lstStyle>
          <a:p>
            <a:r>
              <a:rPr lang="en-GB" noProof="0" dirty="0"/>
              <a:t>Click to edit Master title style</a:t>
            </a:r>
          </a:p>
        </p:txBody>
      </p:sp>
    </p:spTree>
    <p:extLst>
      <p:ext uri="{BB962C8B-B14F-4D97-AF65-F5344CB8AC3E}">
        <p14:creationId xmlns:p14="http://schemas.microsoft.com/office/powerpoint/2010/main" val="25490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177972" y="274638"/>
            <a:ext cx="10404429" cy="1143000"/>
          </a:xfrm>
          <a:prstGeom prst="rect">
            <a:avLst/>
          </a:prstGeom>
        </p:spPr>
        <p:txBody>
          <a:bodyPr vert="horz" lIns="91440" tIns="45720" rIns="91440" bIns="45720" rtlCol="0" anchor="ctr">
            <a:normAutofit/>
          </a:bodyPr>
          <a:lstStyle/>
          <a:p>
            <a:r>
              <a:rPr lang="en-GB" noProof="0" dirty="0"/>
              <a:t>Click to edit Master title style</a:t>
            </a:r>
          </a:p>
        </p:txBody>
      </p:sp>
      <p:sp>
        <p:nvSpPr>
          <p:cNvPr id="10" name="Text Placeholder 9"/>
          <p:cNvSpPr>
            <a:spLocks noGrp="1"/>
          </p:cNvSpPr>
          <p:nvPr>
            <p:ph type="body" sz="quarter" idx="10"/>
          </p:nvPr>
        </p:nvSpPr>
        <p:spPr>
          <a:xfrm>
            <a:off x="1178987" y="1866900"/>
            <a:ext cx="9806516" cy="3500438"/>
          </a:xfrm>
          <a:prstGeom prst="rect">
            <a:avLst/>
          </a:prstGeom>
        </p:spPr>
        <p:txBody>
          <a:bodyPr vert="horz"/>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941253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Insite_MasterFinalLogo-03-0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
            <a:ext cx="12192000" cy="6831315"/>
          </a:xfrm>
          <a:prstGeom prst="rect">
            <a:avLst/>
          </a:prstGeom>
        </p:spPr>
      </p:pic>
      <p:sp>
        <p:nvSpPr>
          <p:cNvPr id="2" name="Title Placeholder 1"/>
          <p:cNvSpPr>
            <a:spLocks noGrp="1"/>
          </p:cNvSpPr>
          <p:nvPr>
            <p:ph type="title"/>
          </p:nvPr>
        </p:nvSpPr>
        <p:spPr>
          <a:xfrm>
            <a:off x="462361" y="2776365"/>
            <a:ext cx="8004307" cy="1143000"/>
          </a:xfrm>
          <a:prstGeom prst="rect">
            <a:avLst/>
          </a:prstGeom>
        </p:spPr>
        <p:txBody>
          <a:bodyPr vert="horz" lIns="91440" tIns="45720" rIns="91440" bIns="45720" rtlCol="0" anchor="ctr">
            <a:normAutofit/>
          </a:bodyPr>
          <a:lstStyle/>
          <a:p>
            <a:r>
              <a:rPr lang="en-GB" noProof="0"/>
              <a:t>Click to edit Master title style</a:t>
            </a:r>
          </a:p>
        </p:txBody>
      </p:sp>
      <p:pic>
        <p:nvPicPr>
          <p:cNvPr id="4" name="Picture 3" descr="A close up of a logo&#10;&#10;Description automatically generated">
            <a:extLst>
              <a:ext uri="{FF2B5EF4-FFF2-40B4-BE49-F238E27FC236}">
                <a16:creationId xmlns:a16="http://schemas.microsoft.com/office/drawing/2014/main" id="{0401EA0E-2902-4E9A-9578-0CC57E69E7F2}"/>
              </a:ext>
            </a:extLst>
          </p:cNvPr>
          <p:cNvPicPr>
            <a:picLocks noChangeAspect="1"/>
          </p:cNvPicPr>
          <p:nvPr userDrawn="1"/>
        </p:nvPicPr>
        <p:blipFill>
          <a:blip r:embed="rId4"/>
          <a:stretch>
            <a:fillRect/>
          </a:stretch>
        </p:blipFill>
        <p:spPr>
          <a:xfrm>
            <a:off x="9376758" y="2689170"/>
            <a:ext cx="2748743" cy="1407667"/>
          </a:xfrm>
          <a:prstGeom prst="rect">
            <a:avLst/>
          </a:prstGeom>
        </p:spPr>
      </p:pic>
    </p:spTree>
    <p:extLst>
      <p:ext uri="{BB962C8B-B14F-4D97-AF65-F5344CB8AC3E}">
        <p14:creationId xmlns:p14="http://schemas.microsoft.com/office/powerpoint/2010/main" val="2157910686"/>
      </p:ext>
    </p:extLst>
  </p:cSld>
  <p:clrMap bg1="lt1" tx1="dk1" bg2="lt2" tx2="dk2" accent1="accent1" accent2="accent2" accent3="accent3" accent4="accent4" accent5="accent5" accent6="accent6" hlink="hlink" folHlink="folHlink"/>
  <p:sldLayoutIdLst>
    <p:sldLayoutId id="2147483649" r:id="rId1"/>
  </p:sldLayoutIdLst>
  <p:hf hdr="0"/>
  <p:txStyles>
    <p:titleStyle>
      <a:lvl1pPr algn="l" defTabSz="457200" rtl="0" eaLnBrk="1" latinLnBrk="0" hangingPunct="1">
        <a:spcBef>
          <a:spcPct val="0"/>
        </a:spcBef>
        <a:buNone/>
        <a:defRPr sz="4400" b="0"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DDD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Insite_PPT Image-04-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2434"/>
            <a:ext cx="12192000" cy="6831315"/>
          </a:xfrm>
          <a:prstGeom prst="rect">
            <a:avLst/>
          </a:prstGeom>
        </p:spPr>
      </p:pic>
      <p:sp>
        <p:nvSpPr>
          <p:cNvPr id="2" name="Title Placeholder 1"/>
          <p:cNvSpPr>
            <a:spLocks noGrp="1"/>
          </p:cNvSpPr>
          <p:nvPr>
            <p:ph type="title"/>
          </p:nvPr>
        </p:nvSpPr>
        <p:spPr>
          <a:xfrm>
            <a:off x="895837" y="2841723"/>
            <a:ext cx="8372429" cy="1143000"/>
          </a:xfrm>
          <a:prstGeom prst="rect">
            <a:avLst/>
          </a:prstGeom>
        </p:spPr>
        <p:txBody>
          <a:bodyPr vert="horz" lIns="91440" tIns="45720" rIns="91440" bIns="45720" rtlCol="0" anchor="ctr">
            <a:normAutofit/>
          </a:bodyPr>
          <a:lstStyle/>
          <a:p>
            <a:r>
              <a:rPr lang="en-GB" noProof="0" dirty="0"/>
              <a:t>Click to edit Master title style</a:t>
            </a:r>
          </a:p>
        </p:txBody>
      </p:sp>
      <p:pic>
        <p:nvPicPr>
          <p:cNvPr id="11" name="Picture 10" descr="Insite_MasterFinalLogo-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 y="0"/>
            <a:ext cx="809625"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1659B2D1-453B-EE0B-CB40-EFE0F7D666D3}"/>
              </a:ext>
            </a:extLst>
          </p:cNvPr>
          <p:cNvPicPr>
            <a:picLocks noChangeAspect="1"/>
          </p:cNvPicPr>
          <p:nvPr userDrawn="1"/>
        </p:nvPicPr>
        <p:blipFill>
          <a:blip r:embed="rId5"/>
          <a:stretch>
            <a:fillRect/>
          </a:stretch>
        </p:blipFill>
        <p:spPr>
          <a:xfrm>
            <a:off x="9354475" y="2756032"/>
            <a:ext cx="2566589" cy="1314384"/>
          </a:xfrm>
          <a:prstGeom prst="rect">
            <a:avLst/>
          </a:prstGeom>
        </p:spPr>
      </p:pic>
    </p:spTree>
    <p:extLst>
      <p:ext uri="{BB962C8B-B14F-4D97-AF65-F5344CB8AC3E}">
        <p14:creationId xmlns:p14="http://schemas.microsoft.com/office/powerpoint/2010/main" val="1349728186"/>
      </p:ext>
    </p:extLst>
  </p:cSld>
  <p:clrMap bg1="lt1" tx1="dk1" bg2="lt2" tx2="dk2" accent1="accent1" accent2="accent2" accent3="accent3" accent4="accent4" accent5="accent5" accent6="accent6" hlink="hlink" folHlink="folHlink"/>
  <p:sldLayoutIdLst>
    <p:sldLayoutId id="2147483651" r:id="rId1"/>
  </p:sldLayoutIdLst>
  <p:hf hdr="0"/>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7972" y="274638"/>
            <a:ext cx="10404429" cy="1143000"/>
          </a:xfrm>
          <a:prstGeom prst="rect">
            <a:avLst/>
          </a:prstGeom>
        </p:spPr>
        <p:txBody>
          <a:bodyPr vert="horz" lIns="91440" tIns="45720" rIns="91440" bIns="45720" rtlCol="0" anchor="ctr">
            <a:normAutofit/>
          </a:bodyPr>
          <a:lstStyle/>
          <a:p>
            <a:r>
              <a:rPr lang="en-GB" noProof="0" dirty="0"/>
              <a:t>Click to edit Master title style</a:t>
            </a:r>
          </a:p>
        </p:txBody>
      </p:sp>
      <p:pic>
        <p:nvPicPr>
          <p:cNvPr id="7" name="Picture 6" descr="Insite_MasterFinalLogo-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809625" cy="6858000"/>
          </a:xfrm>
          <a:prstGeom prst="rect">
            <a:avLst/>
          </a:prstGeom>
        </p:spPr>
      </p:pic>
      <p:sp>
        <p:nvSpPr>
          <p:cNvPr id="9" name="Rectangle 8"/>
          <p:cNvSpPr/>
          <p:nvPr userDrawn="1"/>
        </p:nvSpPr>
        <p:spPr>
          <a:xfrm>
            <a:off x="809629" y="1600205"/>
            <a:ext cx="10772775" cy="4186583"/>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pic>
        <p:nvPicPr>
          <p:cNvPr id="4" name="Picture 3" descr="A close up of a logo&#10;&#10;Description automatically generated">
            <a:extLst>
              <a:ext uri="{FF2B5EF4-FFF2-40B4-BE49-F238E27FC236}">
                <a16:creationId xmlns:a16="http://schemas.microsoft.com/office/drawing/2014/main" id="{A7DAB7B7-9DE1-42A9-AD22-32CFCCE1046E}"/>
              </a:ext>
            </a:extLst>
          </p:cNvPr>
          <p:cNvPicPr>
            <a:picLocks noChangeAspect="1"/>
          </p:cNvPicPr>
          <p:nvPr userDrawn="1"/>
        </p:nvPicPr>
        <p:blipFill>
          <a:blip r:embed="rId4"/>
          <a:stretch>
            <a:fillRect/>
          </a:stretch>
        </p:blipFill>
        <p:spPr>
          <a:xfrm>
            <a:off x="9991374" y="5915000"/>
            <a:ext cx="1591028" cy="814786"/>
          </a:xfrm>
          <a:prstGeom prst="rect">
            <a:avLst/>
          </a:prstGeom>
        </p:spPr>
      </p:pic>
    </p:spTree>
    <p:extLst>
      <p:ext uri="{BB962C8B-B14F-4D97-AF65-F5344CB8AC3E}">
        <p14:creationId xmlns:p14="http://schemas.microsoft.com/office/powerpoint/2010/main" val="585068341"/>
      </p:ext>
    </p:extLst>
  </p:cSld>
  <p:clrMap bg1="lt1" tx1="dk1" bg2="lt2" tx2="dk2" accent1="accent1" accent2="accent2" accent3="accent3" accent4="accent4" accent5="accent5" accent6="accent6" hlink="hlink" folHlink="folHlink"/>
  <p:sldLayoutIdLst>
    <p:sldLayoutId id="2147483653" r:id="rId1"/>
  </p:sldLayoutIdLst>
  <p:hf hdr="0"/>
  <p:txStyles>
    <p:titleStyle>
      <a:lvl1pPr algn="l" defTabSz="457200" rtl="0" eaLnBrk="1" latinLnBrk="0" hangingPunct="1">
        <a:spcBef>
          <a:spcPct val="0"/>
        </a:spcBef>
        <a:buNone/>
        <a:defRPr sz="4000" b="0" i="0" kern="1200">
          <a:solidFill>
            <a:srgbClr val="1A2145"/>
          </a:solidFill>
          <a:latin typeface="Arial"/>
          <a:ea typeface="+mj-ea"/>
          <a:cs typeface="Arial"/>
        </a:defRPr>
      </a:lvl1pPr>
    </p:titleStyle>
    <p:bodyStyle>
      <a:lvl1pPr marL="0" indent="0" algn="l" defTabSz="457200" rtl="0" eaLnBrk="1" latinLnBrk="0" hangingPunct="1">
        <a:spcBef>
          <a:spcPct val="20000"/>
        </a:spcBef>
        <a:buFont typeface="Arial"/>
        <a:buNone/>
        <a:defRPr sz="2400" b="0" i="0" kern="1200">
          <a:solidFill>
            <a:srgbClr val="1A2145"/>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1A214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1A214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1A2145"/>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rgbClr val="1A214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a:solidFill>
                  <a:srgbClr val="DDDEDD"/>
                </a:solidFill>
              </a:rPr>
              <a:t>Downstream - volatility and inflation</a:t>
            </a:r>
            <a:endParaRPr lang="en-GB" sz="3600" dirty="0"/>
          </a:p>
        </p:txBody>
      </p:sp>
    </p:spTree>
    <p:extLst>
      <p:ext uri="{BB962C8B-B14F-4D97-AF65-F5344CB8AC3E}">
        <p14:creationId xmlns:p14="http://schemas.microsoft.com/office/powerpoint/2010/main" val="34536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3F48-6636-319F-46A9-411116B33D45}"/>
              </a:ext>
            </a:extLst>
          </p:cNvPr>
          <p:cNvSpPr>
            <a:spLocks noGrp="1"/>
          </p:cNvSpPr>
          <p:nvPr>
            <p:ph type="title"/>
          </p:nvPr>
        </p:nvSpPr>
        <p:spPr/>
        <p:txBody>
          <a:bodyPr>
            <a:normAutofit/>
          </a:bodyPr>
          <a:lstStyle/>
          <a:p>
            <a:r>
              <a:rPr lang="en-GB" dirty="0"/>
              <a:t>The Economist - three key factors </a:t>
            </a:r>
          </a:p>
        </p:txBody>
      </p:sp>
      <p:sp>
        <p:nvSpPr>
          <p:cNvPr id="3" name="Text Placeholder 2">
            <a:extLst>
              <a:ext uri="{FF2B5EF4-FFF2-40B4-BE49-F238E27FC236}">
                <a16:creationId xmlns:a16="http://schemas.microsoft.com/office/drawing/2014/main" id="{1482B2C6-AED6-0E87-1091-4DC228BE92BC}"/>
              </a:ext>
            </a:extLst>
          </p:cNvPr>
          <p:cNvSpPr>
            <a:spLocks noGrp="1"/>
          </p:cNvSpPr>
          <p:nvPr>
            <p:ph type="body" sz="quarter" idx="10"/>
          </p:nvPr>
        </p:nvSpPr>
        <p:spPr>
          <a:xfrm>
            <a:off x="1177971" y="1678781"/>
            <a:ext cx="10404429" cy="3500438"/>
          </a:xfrm>
        </p:spPr>
        <p:txBody>
          <a:bodyPr/>
          <a:lstStyle/>
          <a:p>
            <a:r>
              <a:rPr lang="en-GB" dirty="0"/>
              <a:t>First is long term decline in investment</a:t>
            </a:r>
          </a:p>
          <a:p>
            <a:pPr lvl="1"/>
            <a:r>
              <a:rPr lang="en-GB" dirty="0"/>
              <a:t>Oil demand forecast to plunge over next decades; carbon cost pressure on refining</a:t>
            </a:r>
          </a:p>
          <a:p>
            <a:pPr lvl="1"/>
            <a:r>
              <a:rPr lang="en-GB" dirty="0"/>
              <a:t>Capacity in the west has dropped by 3million bpd since pandemic</a:t>
            </a:r>
          </a:p>
          <a:p>
            <a:r>
              <a:rPr lang="en-GB" dirty="0"/>
              <a:t>Second is China’s reducing export of refined products by 50% early 2022</a:t>
            </a:r>
          </a:p>
          <a:p>
            <a:pPr lvl="1"/>
            <a:r>
              <a:rPr lang="en-GB" dirty="0"/>
              <a:t>Quota is increasing again. Russian crude going to India and to China.</a:t>
            </a:r>
          </a:p>
          <a:p>
            <a:pPr lvl="1"/>
            <a:r>
              <a:rPr lang="en-GB" dirty="0"/>
              <a:t>China has 7% of global spare refining capacity </a:t>
            </a:r>
          </a:p>
          <a:p>
            <a:r>
              <a:rPr lang="en-GB" dirty="0"/>
              <a:t>Third factor - sanctions on Russia due to invasion of Ukraine </a:t>
            </a:r>
          </a:p>
          <a:p>
            <a:pPr lvl="1"/>
            <a:r>
              <a:rPr lang="en-GB" dirty="0"/>
              <a:t>UK and US ban on Russian imports is followed by EU ban on refined products</a:t>
            </a:r>
          </a:p>
        </p:txBody>
      </p:sp>
      <p:sp>
        <p:nvSpPr>
          <p:cNvPr id="5" name="TextBox 4">
            <a:extLst>
              <a:ext uri="{FF2B5EF4-FFF2-40B4-BE49-F238E27FC236}">
                <a16:creationId xmlns:a16="http://schemas.microsoft.com/office/drawing/2014/main" id="{612EEFD9-78CB-E2C2-B8A0-45BFC82F64F8}"/>
              </a:ext>
            </a:extLst>
          </p:cNvPr>
          <p:cNvSpPr txBox="1"/>
          <p:nvPr/>
        </p:nvSpPr>
        <p:spPr>
          <a:xfrm>
            <a:off x="7616858" y="5367722"/>
            <a:ext cx="3525624" cy="369332"/>
          </a:xfrm>
          <a:prstGeom prst="rect">
            <a:avLst/>
          </a:prstGeom>
          <a:noFill/>
        </p:spPr>
        <p:txBody>
          <a:bodyPr wrap="square" rtlCol="0">
            <a:spAutoFit/>
          </a:bodyPr>
          <a:lstStyle/>
          <a:p>
            <a:r>
              <a:rPr lang="en-GB" i="1" dirty="0"/>
              <a:t>Source: The Economist, July 2022 </a:t>
            </a:r>
          </a:p>
        </p:txBody>
      </p:sp>
    </p:spTree>
    <p:extLst>
      <p:ext uri="{BB962C8B-B14F-4D97-AF65-F5344CB8AC3E}">
        <p14:creationId xmlns:p14="http://schemas.microsoft.com/office/powerpoint/2010/main" val="173617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3BCE-275C-23A5-74E3-3E2A8ABFEE29}"/>
              </a:ext>
            </a:extLst>
          </p:cNvPr>
          <p:cNvSpPr>
            <a:spLocks noGrp="1"/>
          </p:cNvSpPr>
          <p:nvPr>
            <p:ph type="ctrTitle"/>
          </p:nvPr>
        </p:nvSpPr>
        <p:spPr/>
        <p:txBody>
          <a:bodyPr/>
          <a:lstStyle/>
          <a:p>
            <a:r>
              <a:rPr lang="en-GB" dirty="0"/>
              <a:t>Cost of investments</a:t>
            </a:r>
          </a:p>
        </p:txBody>
      </p:sp>
    </p:spTree>
    <p:extLst>
      <p:ext uri="{BB962C8B-B14F-4D97-AF65-F5344CB8AC3E}">
        <p14:creationId xmlns:p14="http://schemas.microsoft.com/office/powerpoint/2010/main" val="142145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70BB1-091C-7290-ABEC-75F8F80F588E}"/>
              </a:ext>
            </a:extLst>
          </p:cNvPr>
          <p:cNvPicPr>
            <a:picLocks noChangeAspect="1"/>
          </p:cNvPicPr>
          <p:nvPr/>
        </p:nvPicPr>
        <p:blipFill>
          <a:blip r:embed="rId3">
            <a:alphaModFix amt="85000"/>
          </a:blip>
          <a:stretch>
            <a:fillRect/>
          </a:stretch>
        </p:blipFill>
        <p:spPr>
          <a:xfrm>
            <a:off x="0" y="1610887"/>
            <a:ext cx="6106371" cy="3187355"/>
          </a:xfrm>
          <a:prstGeom prst="rect">
            <a:avLst/>
          </a:prstGeom>
        </p:spPr>
      </p:pic>
      <p:sp>
        <p:nvSpPr>
          <p:cNvPr id="2" name="Title 1">
            <a:extLst>
              <a:ext uri="{FF2B5EF4-FFF2-40B4-BE49-F238E27FC236}">
                <a16:creationId xmlns:a16="http://schemas.microsoft.com/office/drawing/2014/main" id="{0BE6BE34-8747-2A63-0581-632145B67B94}"/>
              </a:ext>
            </a:extLst>
          </p:cNvPr>
          <p:cNvSpPr>
            <a:spLocks noGrp="1"/>
          </p:cNvSpPr>
          <p:nvPr>
            <p:ph type="title"/>
          </p:nvPr>
        </p:nvSpPr>
        <p:spPr/>
        <p:txBody>
          <a:bodyPr/>
          <a:lstStyle/>
          <a:p>
            <a:r>
              <a:rPr lang="en-GB" dirty="0"/>
              <a:t>Steel price increases in UK</a:t>
            </a:r>
            <a:endParaRPr lang="en-GB" dirty="0">
              <a:highlight>
                <a:srgbClr val="FFFF00"/>
              </a:highlight>
            </a:endParaRPr>
          </a:p>
        </p:txBody>
      </p:sp>
      <p:sp>
        <p:nvSpPr>
          <p:cNvPr id="3" name="Text Placeholder 2">
            <a:extLst>
              <a:ext uri="{FF2B5EF4-FFF2-40B4-BE49-F238E27FC236}">
                <a16:creationId xmlns:a16="http://schemas.microsoft.com/office/drawing/2014/main" id="{485977B8-FA8C-76B9-2C84-1A05D949D793}"/>
              </a:ext>
            </a:extLst>
          </p:cNvPr>
          <p:cNvSpPr>
            <a:spLocks noGrp="1"/>
          </p:cNvSpPr>
          <p:nvPr>
            <p:ph type="body" sz="quarter" idx="10"/>
          </p:nvPr>
        </p:nvSpPr>
        <p:spPr>
          <a:xfrm>
            <a:off x="6219493" y="1542162"/>
            <a:ext cx="5476030" cy="4154425"/>
          </a:xfrm>
        </p:spPr>
        <p:txBody>
          <a:bodyPr/>
          <a:lstStyle/>
          <a:p>
            <a:r>
              <a:rPr lang="en-GB" dirty="0"/>
              <a:t>Energy intensive steel production hit by gas costs </a:t>
            </a:r>
          </a:p>
          <a:p>
            <a:pPr lvl="1"/>
            <a:r>
              <a:rPr lang="en-GB" dirty="0"/>
              <a:t>EU emissions trading adds further cost</a:t>
            </a:r>
          </a:p>
          <a:p>
            <a:pPr lvl="1"/>
            <a:r>
              <a:rPr lang="en-GB" dirty="0"/>
              <a:t>Energy prices hitting all economies</a:t>
            </a:r>
          </a:p>
          <a:p>
            <a:r>
              <a:rPr lang="en-GB" dirty="0"/>
              <a:t>UK steel prices saw big jumps in 2022</a:t>
            </a:r>
          </a:p>
          <a:p>
            <a:pPr indent="-285750"/>
            <a:r>
              <a:rPr lang="en-GB" sz="2000" dirty="0"/>
              <a:t>Steel plate price rose by £250/te in March</a:t>
            </a:r>
          </a:p>
          <a:p>
            <a:pPr indent="-285750"/>
            <a:r>
              <a:rPr lang="en-GB" sz="2000" dirty="0"/>
              <a:t>Structural steel section up by £100/te August</a:t>
            </a:r>
          </a:p>
          <a:p>
            <a:pPr indent="-285750"/>
            <a:r>
              <a:rPr lang="en-GB" sz="2000" dirty="0"/>
              <a:t>British Steel hiked by £150 /te in September</a:t>
            </a:r>
          </a:p>
          <a:p>
            <a:pPr indent="-285750"/>
            <a:endParaRPr lang="en-GB" sz="1800" dirty="0"/>
          </a:p>
          <a:p>
            <a:pPr indent="-285750"/>
            <a:r>
              <a:rPr lang="en-GB" sz="2000" dirty="0"/>
              <a:t>Fluctuations make estimating project costs very difficult. Possible easing of price now?</a:t>
            </a:r>
          </a:p>
          <a:p>
            <a:endParaRPr lang="en-GB" dirty="0"/>
          </a:p>
        </p:txBody>
      </p:sp>
    </p:spTree>
    <p:extLst>
      <p:ext uri="{BB962C8B-B14F-4D97-AF65-F5344CB8AC3E}">
        <p14:creationId xmlns:p14="http://schemas.microsoft.com/office/powerpoint/2010/main" val="35322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A2F9-B1B1-3662-3B32-9DEC2D439E9B}"/>
              </a:ext>
            </a:extLst>
          </p:cNvPr>
          <p:cNvSpPr>
            <a:spLocks noGrp="1"/>
          </p:cNvSpPr>
          <p:nvPr>
            <p:ph type="title"/>
          </p:nvPr>
        </p:nvSpPr>
        <p:spPr/>
        <p:txBody>
          <a:bodyPr/>
          <a:lstStyle/>
          <a:p>
            <a:r>
              <a:rPr lang="en-GB" dirty="0"/>
              <a:t>Inflation driving project costs up </a:t>
            </a:r>
          </a:p>
        </p:txBody>
      </p:sp>
      <p:sp>
        <p:nvSpPr>
          <p:cNvPr id="3" name="Text Placeholder 2">
            <a:extLst>
              <a:ext uri="{FF2B5EF4-FFF2-40B4-BE49-F238E27FC236}">
                <a16:creationId xmlns:a16="http://schemas.microsoft.com/office/drawing/2014/main" id="{11CADA39-4FDF-5E0E-2EAD-3E140AC566BD}"/>
              </a:ext>
            </a:extLst>
          </p:cNvPr>
          <p:cNvSpPr>
            <a:spLocks noGrp="1"/>
          </p:cNvSpPr>
          <p:nvPr>
            <p:ph type="body" sz="quarter" idx="10"/>
          </p:nvPr>
        </p:nvSpPr>
        <p:spPr/>
        <p:txBody>
          <a:bodyPr/>
          <a:lstStyle/>
          <a:p>
            <a:r>
              <a:rPr lang="en-GB" dirty="0"/>
              <a:t>European regional steel prices between Dec’21 and May ‘22 with increases typically around 50% but ranging from 15% to 79%</a:t>
            </a:r>
          </a:p>
        </p:txBody>
      </p:sp>
      <p:graphicFrame>
        <p:nvGraphicFramePr>
          <p:cNvPr id="4" name="Table 3">
            <a:extLst>
              <a:ext uri="{FF2B5EF4-FFF2-40B4-BE49-F238E27FC236}">
                <a16:creationId xmlns:a16="http://schemas.microsoft.com/office/drawing/2014/main" id="{05E084AC-93E1-F4A0-CA97-4D8A75C3C48C}"/>
              </a:ext>
            </a:extLst>
          </p:cNvPr>
          <p:cNvGraphicFramePr>
            <a:graphicFrameLocks noGrp="1"/>
          </p:cNvGraphicFramePr>
          <p:nvPr>
            <p:extLst>
              <p:ext uri="{D42A27DB-BD31-4B8C-83A1-F6EECF244321}">
                <p14:modId xmlns:p14="http://schemas.microsoft.com/office/powerpoint/2010/main" val="1829394098"/>
              </p:ext>
            </p:extLst>
          </p:nvPr>
        </p:nvGraphicFramePr>
        <p:xfrm>
          <a:off x="575036" y="2828042"/>
          <a:ext cx="9360822" cy="4029955"/>
        </p:xfrm>
        <a:graphic>
          <a:graphicData uri="http://schemas.openxmlformats.org/drawingml/2006/table">
            <a:tbl>
              <a:tblPr>
                <a:tableStyleId>{5C22544A-7EE6-4342-B048-85BDC9FD1C3A}</a:tableStyleId>
              </a:tblPr>
              <a:tblGrid>
                <a:gridCol w="1637034">
                  <a:extLst>
                    <a:ext uri="{9D8B030D-6E8A-4147-A177-3AD203B41FA5}">
                      <a16:colId xmlns:a16="http://schemas.microsoft.com/office/drawing/2014/main" val="1492411413"/>
                    </a:ext>
                  </a:extLst>
                </a:gridCol>
                <a:gridCol w="851791">
                  <a:extLst>
                    <a:ext uri="{9D8B030D-6E8A-4147-A177-3AD203B41FA5}">
                      <a16:colId xmlns:a16="http://schemas.microsoft.com/office/drawing/2014/main" val="1964056014"/>
                    </a:ext>
                  </a:extLst>
                </a:gridCol>
                <a:gridCol w="851791">
                  <a:extLst>
                    <a:ext uri="{9D8B030D-6E8A-4147-A177-3AD203B41FA5}">
                      <a16:colId xmlns:a16="http://schemas.microsoft.com/office/drawing/2014/main" val="1073454537"/>
                    </a:ext>
                  </a:extLst>
                </a:gridCol>
                <a:gridCol w="851791">
                  <a:extLst>
                    <a:ext uri="{9D8B030D-6E8A-4147-A177-3AD203B41FA5}">
                      <a16:colId xmlns:a16="http://schemas.microsoft.com/office/drawing/2014/main" val="3390748117"/>
                    </a:ext>
                  </a:extLst>
                </a:gridCol>
                <a:gridCol w="1424086">
                  <a:extLst>
                    <a:ext uri="{9D8B030D-6E8A-4147-A177-3AD203B41FA5}">
                      <a16:colId xmlns:a16="http://schemas.microsoft.com/office/drawing/2014/main" val="829964406"/>
                    </a:ext>
                  </a:extLst>
                </a:gridCol>
                <a:gridCol w="851791">
                  <a:extLst>
                    <a:ext uri="{9D8B030D-6E8A-4147-A177-3AD203B41FA5}">
                      <a16:colId xmlns:a16="http://schemas.microsoft.com/office/drawing/2014/main" val="1872429620"/>
                    </a:ext>
                  </a:extLst>
                </a:gridCol>
                <a:gridCol w="976010">
                  <a:extLst>
                    <a:ext uri="{9D8B030D-6E8A-4147-A177-3AD203B41FA5}">
                      <a16:colId xmlns:a16="http://schemas.microsoft.com/office/drawing/2014/main" val="432743041"/>
                    </a:ext>
                  </a:extLst>
                </a:gridCol>
                <a:gridCol w="851791">
                  <a:extLst>
                    <a:ext uri="{9D8B030D-6E8A-4147-A177-3AD203B41FA5}">
                      <a16:colId xmlns:a16="http://schemas.microsoft.com/office/drawing/2014/main" val="2986280799"/>
                    </a:ext>
                  </a:extLst>
                </a:gridCol>
                <a:gridCol w="1064737">
                  <a:extLst>
                    <a:ext uri="{9D8B030D-6E8A-4147-A177-3AD203B41FA5}">
                      <a16:colId xmlns:a16="http://schemas.microsoft.com/office/drawing/2014/main" val="109601342"/>
                    </a:ext>
                  </a:extLst>
                </a:gridCol>
              </a:tblGrid>
              <a:tr h="1060514">
                <a:tc>
                  <a:txBody>
                    <a:bodyPr/>
                    <a:lstStyle/>
                    <a:p>
                      <a:pPr algn="ctr" fontAlgn="ctr"/>
                      <a:r>
                        <a:rPr lang="en-GB" sz="1600" u="none" strike="noStrike" dirty="0">
                          <a:effectLst/>
                        </a:rPr>
                        <a:t>Price  €/tonne</a:t>
                      </a:r>
                      <a:br>
                        <a:rPr lang="en-GB" sz="1600" u="none" strike="noStrike" dirty="0">
                          <a:effectLst/>
                        </a:rPr>
                      </a:br>
                      <a:r>
                        <a:rPr lang="en-GB" sz="1600" u="none" strike="noStrike" dirty="0">
                          <a:effectLst/>
                        </a:rPr>
                        <a:t>Month</a:t>
                      </a:r>
                      <a:endParaRPr lang="en-GB" sz="1600" b="1" i="0" u="none" strike="noStrike" dirty="0">
                        <a:solidFill>
                          <a:srgbClr val="FFFFFF"/>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Hot Rolled Coil</a:t>
                      </a:r>
                      <a:endParaRPr lang="en-GB" sz="1600" b="1" i="0" u="none" strike="noStrike" dirty="0">
                        <a:solidFill>
                          <a:srgbClr val="FFFFFF"/>
                        </a:solidFill>
                        <a:effectLst/>
                        <a:latin typeface="Roboto" panose="02000000000000000000" pitchFamily="2"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Hot Rolled Plate</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Cold Rolled Coil</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Hot Dipped Galvanised Coil</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Wire Rod</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Sections &amp; Beams</a:t>
                      </a:r>
                      <a:endParaRPr lang="en-GB" sz="1600" b="1" i="0" u="none" strike="noStrike" dirty="0">
                        <a:solidFill>
                          <a:srgbClr val="FFFFFF"/>
                        </a:solidFill>
                        <a:effectLst/>
                        <a:latin typeface="Roboto" panose="02000000000000000000" pitchFamily="2"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Rebar</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Merchant Bar</a:t>
                      </a:r>
                      <a:endParaRPr lang="en-GB" sz="1600" b="1" i="0" u="none" strike="noStrike" dirty="0">
                        <a:solidFill>
                          <a:srgbClr val="FFFFFF"/>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2567950"/>
                  </a:ext>
                </a:extLst>
              </a:tr>
              <a:tr h="375259">
                <a:tc>
                  <a:txBody>
                    <a:bodyPr/>
                    <a:lstStyle/>
                    <a:p>
                      <a:pPr algn="ctr" fontAlgn="ctr"/>
                      <a:r>
                        <a:rPr lang="en-GB" sz="1600" u="none" strike="noStrike">
                          <a:effectLst/>
                        </a:rPr>
                        <a:t>Dec-21</a:t>
                      </a:r>
                      <a:endParaRPr lang="en-GB" sz="1600" b="0" i="0" u="none" strike="noStrike">
                        <a:solidFill>
                          <a:srgbClr val="1B1E21"/>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921</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947</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1083</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1190</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794</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981</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766</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855</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4412927"/>
                  </a:ext>
                </a:extLst>
              </a:tr>
              <a:tr h="375259">
                <a:tc>
                  <a:txBody>
                    <a:bodyPr/>
                    <a:lstStyle/>
                    <a:p>
                      <a:pPr algn="ctr" fontAlgn="ctr"/>
                      <a:r>
                        <a:rPr lang="en-GB" sz="1600" u="none" strike="noStrike">
                          <a:effectLst/>
                        </a:rPr>
                        <a:t>Jan-22</a:t>
                      </a:r>
                      <a:endParaRPr lang="en-GB" sz="1600" b="0" i="0" u="none" strike="noStrike">
                        <a:solidFill>
                          <a:srgbClr val="1B1E21"/>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892</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935</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1054</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1170</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823</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1049</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799</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922</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4455697"/>
                  </a:ext>
                </a:extLst>
              </a:tr>
              <a:tr h="375259">
                <a:tc>
                  <a:txBody>
                    <a:bodyPr/>
                    <a:lstStyle/>
                    <a:p>
                      <a:pPr algn="ctr" fontAlgn="ctr"/>
                      <a:r>
                        <a:rPr lang="en-GB" sz="1600" u="none" strike="noStrike">
                          <a:effectLst/>
                        </a:rPr>
                        <a:t>Feb-22</a:t>
                      </a:r>
                      <a:endParaRPr lang="en-GB" sz="1600" b="0" i="0" u="none" strike="noStrike">
                        <a:solidFill>
                          <a:srgbClr val="1B1E21"/>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902</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957</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1057</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1173</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828</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1053</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803</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920</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9769326"/>
                  </a:ext>
                </a:extLst>
              </a:tr>
              <a:tr h="375259">
                <a:tc>
                  <a:txBody>
                    <a:bodyPr/>
                    <a:lstStyle/>
                    <a:p>
                      <a:pPr algn="ctr" fontAlgn="ctr"/>
                      <a:r>
                        <a:rPr lang="en-GB" sz="1600" u="none" strike="noStrike">
                          <a:effectLst/>
                        </a:rPr>
                        <a:t>Mar-22</a:t>
                      </a:r>
                      <a:endParaRPr lang="en-GB" sz="1600" b="0" i="0" u="none" strike="noStrike">
                        <a:solidFill>
                          <a:srgbClr val="1B1E21"/>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1199</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1466</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1266</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1408</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1035</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1250</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997</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1159</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2520036"/>
                  </a:ext>
                </a:extLst>
              </a:tr>
              <a:tr h="375259">
                <a:tc>
                  <a:txBody>
                    <a:bodyPr/>
                    <a:lstStyle/>
                    <a:p>
                      <a:pPr algn="ctr" fontAlgn="ctr"/>
                      <a:r>
                        <a:rPr lang="en-GB" sz="1600" u="none" strike="noStrike">
                          <a:effectLst/>
                        </a:rPr>
                        <a:t>Apr-22</a:t>
                      </a:r>
                      <a:endParaRPr lang="en-GB" sz="1600" b="0" i="0" u="none" strike="noStrike">
                        <a:solidFill>
                          <a:srgbClr val="1B1E21"/>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1346</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1876</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1446</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1614</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1224</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1458</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1185</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1285</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799753"/>
                  </a:ext>
                </a:extLst>
              </a:tr>
              <a:tr h="375259">
                <a:tc>
                  <a:txBody>
                    <a:bodyPr/>
                    <a:lstStyle/>
                    <a:p>
                      <a:pPr algn="ctr" fontAlgn="ctr"/>
                      <a:r>
                        <a:rPr lang="en-GB" sz="1600" u="none" strike="noStrike">
                          <a:effectLst/>
                        </a:rPr>
                        <a:t>May-22</a:t>
                      </a:r>
                      <a:endParaRPr lang="en-GB" sz="1600" b="0" i="0" u="none" strike="noStrike">
                        <a:solidFill>
                          <a:srgbClr val="1B1E21"/>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1135</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1695</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1247</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1426</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1184</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a:effectLst/>
                        </a:rPr>
                        <a:t>1447</a:t>
                      </a:r>
                      <a:endParaRPr lang="en-GB" sz="1600" b="0" i="0" u="none" strike="noStrike">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1159</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1600" u="none" strike="noStrike" dirty="0">
                          <a:effectLst/>
                        </a:rPr>
                        <a:t>1268</a:t>
                      </a:r>
                      <a:endParaRPr lang="en-GB" sz="1600" b="0" i="0" u="none" strike="noStrike" dirty="0">
                        <a:solidFill>
                          <a:srgbClr val="1B1E21"/>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3138883"/>
                  </a:ext>
                </a:extLst>
              </a:tr>
              <a:tr h="717887">
                <a:tc>
                  <a:txBody>
                    <a:bodyPr/>
                    <a:lstStyle/>
                    <a:p>
                      <a:pPr algn="ctr" fontAlgn="ctr"/>
                      <a:r>
                        <a:rPr lang="en-GB" sz="1600" u="none" strike="noStrike">
                          <a:effectLst/>
                        </a:rPr>
                        <a:t>Change Dec-May</a:t>
                      </a:r>
                      <a:endParaRPr lang="en-GB" sz="1600" b="1" i="0" u="none" strike="noStrike">
                        <a:solidFill>
                          <a:srgbClr val="FFFFFF"/>
                        </a:solidFill>
                        <a:effectLst/>
                        <a:latin typeface="Roboto" panose="020000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a:effectLst/>
                        </a:rPr>
                        <a:t>23%</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a:effectLst/>
                        </a:rPr>
                        <a:t>79%</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a:effectLst/>
                        </a:rPr>
                        <a:t>15%</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a:effectLst/>
                        </a:rPr>
                        <a:t>20%</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a:effectLst/>
                        </a:rPr>
                        <a:t>49%</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a:effectLst/>
                        </a:rPr>
                        <a:t>48%</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a:effectLst/>
                        </a:rPr>
                        <a:t>51%</a:t>
                      </a:r>
                      <a:endParaRPr lang="en-GB" sz="1600" b="1" i="0" u="none" strike="noStrike">
                        <a:solidFill>
                          <a:srgbClr val="FFFFFF"/>
                        </a:solidFill>
                        <a:effectLst/>
                        <a:latin typeface="Roboto" panose="02000000000000000000" pitchFamily="2"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u="none" strike="noStrike" dirty="0">
                          <a:effectLst/>
                        </a:rPr>
                        <a:t>48%</a:t>
                      </a:r>
                      <a:endParaRPr lang="en-GB" sz="1600" b="1" i="0" u="none" strike="noStrike" dirty="0">
                        <a:solidFill>
                          <a:srgbClr val="FFFFFF"/>
                        </a:solidFill>
                        <a:effectLst/>
                        <a:latin typeface="Roboto" panose="02000000000000000000"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619937"/>
                  </a:ext>
                </a:extLst>
              </a:tr>
            </a:tbl>
          </a:graphicData>
        </a:graphic>
      </p:graphicFrame>
    </p:spTree>
    <p:extLst>
      <p:ext uri="{BB962C8B-B14F-4D97-AF65-F5344CB8AC3E}">
        <p14:creationId xmlns:p14="http://schemas.microsoft.com/office/powerpoint/2010/main" val="72451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4B95-0149-9584-ECA9-3BC26E9F7800}"/>
              </a:ext>
            </a:extLst>
          </p:cNvPr>
          <p:cNvSpPr>
            <a:spLocks noGrp="1"/>
          </p:cNvSpPr>
          <p:nvPr>
            <p:ph type="title"/>
          </p:nvPr>
        </p:nvSpPr>
        <p:spPr/>
        <p:txBody>
          <a:bodyPr/>
          <a:lstStyle/>
          <a:p>
            <a:r>
              <a:rPr lang="en-GB" dirty="0"/>
              <a:t>Engineered products - lead times</a:t>
            </a:r>
          </a:p>
        </p:txBody>
      </p:sp>
      <p:sp>
        <p:nvSpPr>
          <p:cNvPr id="3" name="Text Placeholder 2">
            <a:extLst>
              <a:ext uri="{FF2B5EF4-FFF2-40B4-BE49-F238E27FC236}">
                <a16:creationId xmlns:a16="http://schemas.microsoft.com/office/drawing/2014/main" id="{1B50270F-8652-E945-505D-70C6607CA1BE}"/>
              </a:ext>
            </a:extLst>
          </p:cNvPr>
          <p:cNvSpPr>
            <a:spLocks noGrp="1"/>
          </p:cNvSpPr>
          <p:nvPr>
            <p:ph type="body" sz="quarter" idx="10"/>
          </p:nvPr>
        </p:nvSpPr>
        <p:spPr/>
        <p:txBody>
          <a:bodyPr/>
          <a:lstStyle/>
          <a:p>
            <a:r>
              <a:rPr lang="en-GB" dirty="0"/>
              <a:t>Combination of longer lead times and costs rising in parallel makes for difficult decisions at early phase gates. </a:t>
            </a:r>
          </a:p>
          <a:p>
            <a:endParaRPr lang="en-GB" dirty="0"/>
          </a:p>
        </p:txBody>
      </p:sp>
      <p:graphicFrame>
        <p:nvGraphicFramePr>
          <p:cNvPr id="7" name="Table 6">
            <a:extLst>
              <a:ext uri="{FF2B5EF4-FFF2-40B4-BE49-F238E27FC236}">
                <a16:creationId xmlns:a16="http://schemas.microsoft.com/office/drawing/2014/main" id="{301F0E93-7969-FAAC-2E93-A86EA38B98A9}"/>
              </a:ext>
            </a:extLst>
          </p:cNvPr>
          <p:cNvGraphicFramePr>
            <a:graphicFrameLocks noGrp="1"/>
          </p:cNvGraphicFramePr>
          <p:nvPr>
            <p:extLst>
              <p:ext uri="{D42A27DB-BD31-4B8C-83A1-F6EECF244321}">
                <p14:modId xmlns:p14="http://schemas.microsoft.com/office/powerpoint/2010/main" val="2037405190"/>
              </p:ext>
            </p:extLst>
          </p:nvPr>
        </p:nvGraphicFramePr>
        <p:xfrm>
          <a:off x="826923" y="1559808"/>
          <a:ext cx="5727957" cy="3389145"/>
        </p:xfrm>
        <a:graphic>
          <a:graphicData uri="http://schemas.openxmlformats.org/drawingml/2006/table">
            <a:tbl>
              <a:tblPr firstCol="1" bandRow="1">
                <a:tableStyleId>{5C22544A-7EE6-4342-B048-85BDC9FD1C3A}</a:tableStyleId>
              </a:tblPr>
              <a:tblGrid>
                <a:gridCol w="3075369">
                  <a:extLst>
                    <a:ext uri="{9D8B030D-6E8A-4147-A177-3AD203B41FA5}">
                      <a16:colId xmlns:a16="http://schemas.microsoft.com/office/drawing/2014/main" val="1650189504"/>
                    </a:ext>
                  </a:extLst>
                </a:gridCol>
                <a:gridCol w="1308534">
                  <a:extLst>
                    <a:ext uri="{9D8B030D-6E8A-4147-A177-3AD203B41FA5}">
                      <a16:colId xmlns:a16="http://schemas.microsoft.com/office/drawing/2014/main" val="172597702"/>
                    </a:ext>
                  </a:extLst>
                </a:gridCol>
                <a:gridCol w="1344054">
                  <a:extLst>
                    <a:ext uri="{9D8B030D-6E8A-4147-A177-3AD203B41FA5}">
                      <a16:colId xmlns:a16="http://schemas.microsoft.com/office/drawing/2014/main" val="3527815010"/>
                    </a:ext>
                  </a:extLst>
                </a:gridCol>
              </a:tblGrid>
              <a:tr h="390450">
                <a:tc>
                  <a:txBody>
                    <a:bodyPr/>
                    <a:lstStyle/>
                    <a:p>
                      <a:pPr>
                        <a:lnSpc>
                          <a:spcPct val="107000"/>
                        </a:lnSpc>
                        <a:spcAft>
                          <a:spcPts val="800"/>
                        </a:spcAft>
                      </a:pPr>
                      <a:r>
                        <a:rPr lang="en-GB" sz="1400" b="1" dirty="0">
                          <a:effectLst/>
                        </a:rPr>
                        <a:t>Equipment – Mechanical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Cost  (£ million)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Lead Time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1940255"/>
                  </a:ext>
                </a:extLst>
              </a:tr>
              <a:tr h="390450">
                <a:tc>
                  <a:txBody>
                    <a:bodyPr/>
                    <a:lstStyle/>
                    <a:p>
                      <a:pPr>
                        <a:lnSpc>
                          <a:spcPct val="107000"/>
                        </a:lnSpc>
                        <a:spcAft>
                          <a:spcPts val="800"/>
                        </a:spcAft>
                      </a:pPr>
                      <a:r>
                        <a:rPr lang="en-GB" sz="1400" b="0" dirty="0">
                          <a:effectLst/>
                        </a:rPr>
                        <a:t>Shell &amp; Tube Exchangers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£0.75 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30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72130"/>
                  </a:ext>
                </a:extLst>
              </a:tr>
              <a:tr h="390450">
                <a:tc>
                  <a:txBody>
                    <a:bodyPr/>
                    <a:lstStyle/>
                    <a:p>
                      <a:pPr>
                        <a:lnSpc>
                          <a:spcPct val="107000"/>
                        </a:lnSpc>
                        <a:spcAft>
                          <a:spcPts val="800"/>
                        </a:spcAft>
                      </a:pPr>
                      <a:r>
                        <a:rPr lang="en-GB" sz="1400" b="0" dirty="0">
                          <a:effectLst/>
                        </a:rPr>
                        <a:t>Air Cooled Heat Exchangers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£3.2 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54-60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6950895"/>
                  </a:ext>
                </a:extLst>
              </a:tr>
              <a:tr h="390450">
                <a:tc>
                  <a:txBody>
                    <a:bodyPr/>
                    <a:lstStyle/>
                    <a:p>
                      <a:pPr>
                        <a:lnSpc>
                          <a:spcPct val="107000"/>
                        </a:lnSpc>
                        <a:spcAft>
                          <a:spcPts val="800"/>
                        </a:spcAft>
                      </a:pPr>
                      <a:r>
                        <a:rPr lang="en-GB" sz="1400" b="0" dirty="0">
                          <a:effectLst/>
                        </a:rPr>
                        <a:t>Electrical Heater Exchangers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£0.42 m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36-40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7323033"/>
                  </a:ext>
                </a:extLst>
              </a:tr>
              <a:tr h="390450">
                <a:tc>
                  <a:txBody>
                    <a:bodyPr/>
                    <a:lstStyle/>
                    <a:p>
                      <a:pPr>
                        <a:lnSpc>
                          <a:spcPct val="107000"/>
                        </a:lnSpc>
                        <a:spcAft>
                          <a:spcPts val="800"/>
                        </a:spcAft>
                      </a:pPr>
                      <a:r>
                        <a:rPr lang="en-GB" sz="1400" b="0" dirty="0">
                          <a:effectLst/>
                        </a:rPr>
                        <a:t>Fans (Centrifugal)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£0.99-£2.6 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34-52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2169147"/>
                  </a:ext>
                </a:extLst>
              </a:tr>
              <a:tr h="390450">
                <a:tc>
                  <a:txBody>
                    <a:bodyPr/>
                    <a:lstStyle/>
                    <a:p>
                      <a:pPr>
                        <a:lnSpc>
                          <a:spcPct val="107000"/>
                        </a:lnSpc>
                        <a:spcAft>
                          <a:spcPts val="800"/>
                        </a:spcAft>
                      </a:pPr>
                      <a:r>
                        <a:rPr lang="en-GB" sz="1400" b="0" dirty="0">
                          <a:effectLst/>
                        </a:rPr>
                        <a:t>Centrifugal Circulation Pumps (API 610)</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£1.2 - £1.9 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42 - 52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5498679"/>
                  </a:ext>
                </a:extLst>
              </a:tr>
              <a:tr h="390450">
                <a:tc>
                  <a:txBody>
                    <a:bodyPr/>
                    <a:lstStyle/>
                    <a:p>
                      <a:pPr>
                        <a:lnSpc>
                          <a:spcPct val="107000"/>
                        </a:lnSpc>
                        <a:spcAft>
                          <a:spcPts val="800"/>
                        </a:spcAft>
                      </a:pPr>
                      <a:r>
                        <a:rPr lang="en-GB" sz="1400" b="0" dirty="0">
                          <a:effectLst/>
                        </a:rPr>
                        <a:t>Manual Valves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£3.2 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16-30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9427953"/>
                  </a:ext>
                </a:extLst>
              </a:tr>
              <a:tr h="390450">
                <a:tc>
                  <a:txBody>
                    <a:bodyPr/>
                    <a:lstStyle/>
                    <a:p>
                      <a:pPr>
                        <a:lnSpc>
                          <a:spcPct val="107000"/>
                        </a:lnSpc>
                        <a:spcAft>
                          <a:spcPts val="800"/>
                        </a:spcAft>
                      </a:pPr>
                      <a:r>
                        <a:rPr lang="en-GB" sz="1400" b="0" dirty="0">
                          <a:effectLst/>
                        </a:rPr>
                        <a:t>Piping Bulks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£1.2 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14-18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952290"/>
                  </a:ext>
                </a:extLst>
              </a:tr>
              <a:tr h="265545">
                <a:tc>
                  <a:txBody>
                    <a:bodyPr/>
                    <a:lstStyle/>
                    <a:p>
                      <a:pPr>
                        <a:lnSpc>
                          <a:spcPct val="107000"/>
                        </a:lnSpc>
                        <a:spcAft>
                          <a:spcPts val="8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2921687"/>
                  </a:ext>
                </a:extLst>
              </a:tr>
            </a:tbl>
          </a:graphicData>
        </a:graphic>
      </p:graphicFrame>
      <p:graphicFrame>
        <p:nvGraphicFramePr>
          <p:cNvPr id="8" name="Table 7">
            <a:extLst>
              <a:ext uri="{FF2B5EF4-FFF2-40B4-BE49-F238E27FC236}">
                <a16:creationId xmlns:a16="http://schemas.microsoft.com/office/drawing/2014/main" id="{BD3CA589-CE4E-B6B0-801B-C89FCCCBFB1B}"/>
              </a:ext>
            </a:extLst>
          </p:cNvPr>
          <p:cNvGraphicFramePr>
            <a:graphicFrameLocks noGrp="1"/>
          </p:cNvGraphicFramePr>
          <p:nvPr>
            <p:extLst>
              <p:ext uri="{D42A27DB-BD31-4B8C-83A1-F6EECF244321}">
                <p14:modId xmlns:p14="http://schemas.microsoft.com/office/powerpoint/2010/main" val="513376948"/>
              </p:ext>
            </p:extLst>
          </p:nvPr>
        </p:nvGraphicFramePr>
        <p:xfrm>
          <a:off x="6554880" y="1890035"/>
          <a:ext cx="4989851" cy="2715386"/>
        </p:xfrm>
        <a:graphic>
          <a:graphicData uri="http://schemas.openxmlformats.org/drawingml/2006/table">
            <a:tbl>
              <a:tblPr firstCol="1" bandRow="1">
                <a:tableStyleId>{5C22544A-7EE6-4342-B048-85BDC9FD1C3A}</a:tableStyleId>
              </a:tblPr>
              <a:tblGrid>
                <a:gridCol w="2503624">
                  <a:extLst>
                    <a:ext uri="{9D8B030D-6E8A-4147-A177-3AD203B41FA5}">
                      <a16:colId xmlns:a16="http://schemas.microsoft.com/office/drawing/2014/main" val="1964662185"/>
                    </a:ext>
                  </a:extLst>
                </a:gridCol>
                <a:gridCol w="1459470">
                  <a:extLst>
                    <a:ext uri="{9D8B030D-6E8A-4147-A177-3AD203B41FA5}">
                      <a16:colId xmlns:a16="http://schemas.microsoft.com/office/drawing/2014/main" val="2145298291"/>
                    </a:ext>
                  </a:extLst>
                </a:gridCol>
                <a:gridCol w="1026757">
                  <a:extLst>
                    <a:ext uri="{9D8B030D-6E8A-4147-A177-3AD203B41FA5}">
                      <a16:colId xmlns:a16="http://schemas.microsoft.com/office/drawing/2014/main" val="1801504742"/>
                    </a:ext>
                  </a:extLst>
                </a:gridCol>
              </a:tblGrid>
              <a:tr h="406783">
                <a:tc>
                  <a:txBody>
                    <a:bodyPr/>
                    <a:lstStyle/>
                    <a:p>
                      <a:pPr>
                        <a:lnSpc>
                          <a:spcPct val="107000"/>
                        </a:lnSpc>
                        <a:spcAft>
                          <a:spcPts val="800"/>
                        </a:spcAft>
                      </a:pPr>
                      <a:r>
                        <a:rPr lang="en-GB" sz="1400" dirty="0">
                          <a:effectLst/>
                        </a:rPr>
                        <a:t>Equipment - Electrical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Cost  (£ million)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Lead Time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7080561"/>
                  </a:ext>
                </a:extLst>
              </a:tr>
              <a:tr h="463398">
                <a:tc>
                  <a:txBody>
                    <a:bodyPr/>
                    <a:lstStyle/>
                    <a:p>
                      <a:pPr>
                        <a:lnSpc>
                          <a:spcPct val="107000"/>
                        </a:lnSpc>
                        <a:spcAft>
                          <a:spcPts val="800"/>
                        </a:spcAft>
                      </a:pPr>
                      <a:r>
                        <a:rPr lang="en-GB" sz="1400" b="0" dirty="0">
                          <a:effectLst/>
                        </a:rPr>
                        <a:t>Transformers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£1.6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26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579540"/>
                  </a:ext>
                </a:extLst>
              </a:tr>
              <a:tr h="463398">
                <a:tc>
                  <a:txBody>
                    <a:bodyPr/>
                    <a:lstStyle/>
                    <a:p>
                      <a:pPr>
                        <a:lnSpc>
                          <a:spcPct val="107000"/>
                        </a:lnSpc>
                        <a:spcAft>
                          <a:spcPts val="800"/>
                        </a:spcAft>
                      </a:pPr>
                      <a:r>
                        <a:rPr lang="en-GB" sz="1400" b="0" dirty="0">
                          <a:effectLst/>
                        </a:rPr>
                        <a:t>LV Switchgear - 400V</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£0.6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26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0022174"/>
                  </a:ext>
                </a:extLst>
              </a:tr>
              <a:tr h="455011">
                <a:tc>
                  <a:txBody>
                    <a:bodyPr/>
                    <a:lstStyle/>
                    <a:p>
                      <a:pPr>
                        <a:lnSpc>
                          <a:spcPct val="107000"/>
                        </a:lnSpc>
                        <a:spcAft>
                          <a:spcPts val="800"/>
                        </a:spcAft>
                      </a:pPr>
                      <a:r>
                        <a:rPr lang="en-GB" sz="1400" b="0" dirty="0">
                          <a:effectLst/>
                        </a:rPr>
                        <a:t>HV Switchgear - 33kV, 11k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£1,92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26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5107329"/>
                  </a:ext>
                </a:extLst>
              </a:tr>
              <a:tr h="463398">
                <a:tc>
                  <a:txBody>
                    <a:bodyPr/>
                    <a:lstStyle/>
                    <a:p>
                      <a:pPr>
                        <a:lnSpc>
                          <a:spcPct val="107000"/>
                        </a:lnSpc>
                        <a:spcAft>
                          <a:spcPts val="800"/>
                        </a:spcAft>
                      </a:pPr>
                      <a:r>
                        <a:rPr lang="en-GB" sz="1400" b="0" dirty="0">
                          <a:effectLst/>
                        </a:rPr>
                        <a:t>UPS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£0.81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22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8806797"/>
                  </a:ext>
                </a:extLst>
              </a:tr>
              <a:tr h="463398">
                <a:tc>
                  <a:txBody>
                    <a:bodyPr/>
                    <a:lstStyle/>
                    <a:p>
                      <a:pPr>
                        <a:lnSpc>
                          <a:spcPct val="107000"/>
                        </a:lnSpc>
                        <a:spcAft>
                          <a:spcPts val="800"/>
                        </a:spcAft>
                      </a:pPr>
                      <a:r>
                        <a:rPr lang="en-GB" sz="1400" b="0" dirty="0">
                          <a:effectLst/>
                        </a:rPr>
                        <a:t>Power Management System</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£0.4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35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9554853"/>
                  </a:ext>
                </a:extLst>
              </a:tr>
            </a:tbl>
          </a:graphicData>
        </a:graphic>
      </p:graphicFrame>
      <p:graphicFrame>
        <p:nvGraphicFramePr>
          <p:cNvPr id="9" name="Table 8">
            <a:extLst>
              <a:ext uri="{FF2B5EF4-FFF2-40B4-BE49-F238E27FC236}">
                <a16:creationId xmlns:a16="http://schemas.microsoft.com/office/drawing/2014/main" id="{D30592C6-60A6-45BB-82D1-52A8CAB73E3A}"/>
              </a:ext>
            </a:extLst>
          </p:cNvPr>
          <p:cNvGraphicFramePr>
            <a:graphicFrameLocks noGrp="1"/>
          </p:cNvGraphicFramePr>
          <p:nvPr>
            <p:extLst>
              <p:ext uri="{D42A27DB-BD31-4B8C-83A1-F6EECF244321}">
                <p14:modId xmlns:p14="http://schemas.microsoft.com/office/powerpoint/2010/main" val="2529356814"/>
              </p:ext>
            </p:extLst>
          </p:nvPr>
        </p:nvGraphicFramePr>
        <p:xfrm>
          <a:off x="2394067" y="4628556"/>
          <a:ext cx="6891372" cy="2210586"/>
        </p:xfrm>
        <a:graphic>
          <a:graphicData uri="http://schemas.openxmlformats.org/drawingml/2006/table">
            <a:tbl>
              <a:tblPr firstCol="1" bandRow="1">
                <a:tableStyleId>{5C22544A-7EE6-4342-B048-85BDC9FD1C3A}</a:tableStyleId>
              </a:tblPr>
              <a:tblGrid>
                <a:gridCol w="3997343">
                  <a:extLst>
                    <a:ext uri="{9D8B030D-6E8A-4147-A177-3AD203B41FA5}">
                      <a16:colId xmlns:a16="http://schemas.microsoft.com/office/drawing/2014/main" val="10612693"/>
                    </a:ext>
                  </a:extLst>
                </a:gridCol>
                <a:gridCol w="1582381">
                  <a:extLst>
                    <a:ext uri="{9D8B030D-6E8A-4147-A177-3AD203B41FA5}">
                      <a16:colId xmlns:a16="http://schemas.microsoft.com/office/drawing/2014/main" val="140336749"/>
                    </a:ext>
                  </a:extLst>
                </a:gridCol>
                <a:gridCol w="1311648">
                  <a:extLst>
                    <a:ext uri="{9D8B030D-6E8A-4147-A177-3AD203B41FA5}">
                      <a16:colId xmlns:a16="http://schemas.microsoft.com/office/drawing/2014/main" val="1937217830"/>
                    </a:ext>
                  </a:extLst>
                </a:gridCol>
              </a:tblGrid>
              <a:tr h="368431">
                <a:tc>
                  <a:txBody>
                    <a:bodyPr/>
                    <a:lstStyle/>
                    <a:p>
                      <a:pPr>
                        <a:lnSpc>
                          <a:spcPct val="107000"/>
                        </a:lnSpc>
                        <a:spcAft>
                          <a:spcPts val="800"/>
                        </a:spcAft>
                      </a:pPr>
                      <a:r>
                        <a:rPr lang="en-GB" sz="1400" dirty="0">
                          <a:effectLst/>
                        </a:rPr>
                        <a:t>Equipment – Control &amp; Instrumentation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Cost  (£ million)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Lead Time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4717812"/>
                  </a:ext>
                </a:extLst>
              </a:tr>
              <a:tr h="368431">
                <a:tc>
                  <a:txBody>
                    <a:bodyPr/>
                    <a:lstStyle/>
                    <a:p>
                      <a:pPr>
                        <a:lnSpc>
                          <a:spcPct val="107000"/>
                        </a:lnSpc>
                        <a:spcAft>
                          <a:spcPts val="800"/>
                        </a:spcAft>
                      </a:pPr>
                      <a:r>
                        <a:rPr lang="en-GB" sz="1400" b="0" dirty="0">
                          <a:effectLst/>
                        </a:rPr>
                        <a:t>CCTV</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£0.18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32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7152299"/>
                  </a:ext>
                </a:extLst>
              </a:tr>
              <a:tr h="368431">
                <a:tc>
                  <a:txBody>
                    <a:bodyPr/>
                    <a:lstStyle/>
                    <a:p>
                      <a:pPr>
                        <a:lnSpc>
                          <a:spcPct val="107000"/>
                        </a:lnSpc>
                        <a:spcAft>
                          <a:spcPts val="800"/>
                        </a:spcAft>
                      </a:pPr>
                      <a:r>
                        <a:rPr lang="en-GB" sz="1400" b="0" dirty="0">
                          <a:effectLst/>
                        </a:rPr>
                        <a:t>Integrated Control &amp; Safety System</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£0.59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25 weeks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0972210"/>
                  </a:ext>
                </a:extLst>
              </a:tr>
              <a:tr h="368431">
                <a:tc>
                  <a:txBody>
                    <a:bodyPr/>
                    <a:lstStyle/>
                    <a:p>
                      <a:pPr>
                        <a:lnSpc>
                          <a:spcPct val="107000"/>
                        </a:lnSpc>
                        <a:spcAft>
                          <a:spcPts val="800"/>
                        </a:spcAft>
                      </a:pPr>
                      <a:r>
                        <a:rPr lang="en-GB" sz="1400" b="0">
                          <a:effectLst/>
                        </a:rPr>
                        <a:t>Continuous Emissions Monitoring System</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£1.03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16-18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2923075"/>
                  </a:ext>
                </a:extLst>
              </a:tr>
              <a:tr h="368431">
                <a:tc>
                  <a:txBody>
                    <a:bodyPr/>
                    <a:lstStyle/>
                    <a:p>
                      <a:pPr>
                        <a:lnSpc>
                          <a:spcPct val="107000"/>
                        </a:lnSpc>
                        <a:spcAft>
                          <a:spcPts val="800"/>
                        </a:spcAft>
                      </a:pPr>
                      <a:r>
                        <a:rPr lang="en-GB" sz="1400" b="0">
                          <a:effectLst/>
                        </a:rPr>
                        <a:t>Control Valves</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£0.56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24-28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5847437"/>
                  </a:ext>
                </a:extLst>
              </a:tr>
              <a:tr h="368431">
                <a:tc>
                  <a:txBody>
                    <a:bodyPr/>
                    <a:lstStyle/>
                    <a:p>
                      <a:pPr>
                        <a:lnSpc>
                          <a:spcPct val="107000"/>
                        </a:lnSpc>
                        <a:spcAft>
                          <a:spcPts val="800"/>
                        </a:spcAft>
                      </a:pPr>
                      <a:r>
                        <a:rPr lang="en-GB" sz="1400" b="0" dirty="0">
                          <a:effectLst/>
                        </a:rPr>
                        <a:t>ESD Valves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£0.59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28 weeks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9824185"/>
                  </a:ext>
                </a:extLst>
              </a:tr>
            </a:tbl>
          </a:graphicData>
        </a:graphic>
      </p:graphicFrame>
    </p:spTree>
    <p:extLst>
      <p:ext uri="{BB962C8B-B14F-4D97-AF65-F5344CB8AC3E}">
        <p14:creationId xmlns:p14="http://schemas.microsoft.com/office/powerpoint/2010/main" val="139294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5CAA-144D-3AA9-C435-7756F4FEAFBB}"/>
              </a:ext>
            </a:extLst>
          </p:cNvPr>
          <p:cNvSpPr>
            <a:spLocks noGrp="1"/>
          </p:cNvSpPr>
          <p:nvPr>
            <p:ph type="title"/>
          </p:nvPr>
        </p:nvSpPr>
        <p:spPr/>
        <p:txBody>
          <a:bodyPr/>
          <a:lstStyle/>
          <a:p>
            <a:r>
              <a:rPr lang="en-GB" dirty="0"/>
              <a:t>The competition for skills</a:t>
            </a:r>
          </a:p>
        </p:txBody>
      </p:sp>
      <p:sp>
        <p:nvSpPr>
          <p:cNvPr id="3" name="Text Placeholder 2">
            <a:extLst>
              <a:ext uri="{FF2B5EF4-FFF2-40B4-BE49-F238E27FC236}">
                <a16:creationId xmlns:a16="http://schemas.microsoft.com/office/drawing/2014/main" id="{D1AF9D86-84CE-9738-838E-C968C67DB758}"/>
              </a:ext>
            </a:extLst>
          </p:cNvPr>
          <p:cNvSpPr>
            <a:spLocks noGrp="1"/>
          </p:cNvSpPr>
          <p:nvPr>
            <p:ph type="body" sz="quarter" idx="10"/>
          </p:nvPr>
        </p:nvSpPr>
        <p:spPr/>
        <p:txBody>
          <a:bodyPr/>
          <a:lstStyle/>
          <a:p>
            <a:r>
              <a:rPr lang="en-GB" dirty="0"/>
              <a:t>Job market is very competitive</a:t>
            </a:r>
          </a:p>
          <a:p>
            <a:pPr lvl="1"/>
            <a:r>
              <a:rPr lang="en-GB" dirty="0"/>
              <a:t>Engineering disciplines are often in demand; this changes with industry cycles</a:t>
            </a:r>
            <a:endParaRPr lang="en-GB" dirty="0">
              <a:highlight>
                <a:srgbClr val="FFFF00"/>
              </a:highlight>
            </a:endParaRPr>
          </a:p>
          <a:p>
            <a:r>
              <a:rPr lang="en-GB" dirty="0"/>
              <a:t>Large EPC companies re-hiring after big layoffs during 2020 (Covid)</a:t>
            </a:r>
          </a:p>
          <a:p>
            <a:pPr lvl="1"/>
            <a:r>
              <a:rPr lang="en-GB" dirty="0"/>
              <a:t>With crude price suppressed by low demand, much investment halted 2020</a:t>
            </a:r>
          </a:p>
          <a:p>
            <a:r>
              <a:rPr lang="en-GB" dirty="0"/>
              <a:t>Oil and gas projects competing with all forms of energy production</a:t>
            </a:r>
          </a:p>
          <a:p>
            <a:pPr lvl="1"/>
            <a:r>
              <a:rPr lang="en-GB" dirty="0"/>
              <a:t>Competition from Nuclear: Hinkley Point mega project attracting huge numbers</a:t>
            </a:r>
          </a:p>
          <a:p>
            <a:pPr lvl="1"/>
            <a:r>
              <a:rPr lang="en-GB" dirty="0"/>
              <a:t>New challenges from renewables, attractive due to sustainability</a:t>
            </a:r>
          </a:p>
        </p:txBody>
      </p:sp>
    </p:spTree>
    <p:extLst>
      <p:ext uri="{BB962C8B-B14F-4D97-AF65-F5344CB8AC3E}">
        <p14:creationId xmlns:p14="http://schemas.microsoft.com/office/powerpoint/2010/main" val="71534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4B95-0149-9584-ECA9-3BC26E9F7800}"/>
              </a:ext>
            </a:extLst>
          </p:cNvPr>
          <p:cNvSpPr>
            <a:spLocks noGrp="1"/>
          </p:cNvSpPr>
          <p:nvPr>
            <p:ph type="title"/>
          </p:nvPr>
        </p:nvSpPr>
        <p:spPr/>
        <p:txBody>
          <a:bodyPr/>
          <a:lstStyle/>
          <a:p>
            <a:r>
              <a:rPr lang="en-GB" dirty="0"/>
              <a:t>Refinery purchases - costs escalating</a:t>
            </a:r>
          </a:p>
        </p:txBody>
      </p:sp>
      <p:sp>
        <p:nvSpPr>
          <p:cNvPr id="3" name="Text Placeholder 2">
            <a:extLst>
              <a:ext uri="{FF2B5EF4-FFF2-40B4-BE49-F238E27FC236}">
                <a16:creationId xmlns:a16="http://schemas.microsoft.com/office/drawing/2014/main" id="{1B50270F-8652-E945-505D-70C6607CA1BE}"/>
              </a:ext>
            </a:extLst>
          </p:cNvPr>
          <p:cNvSpPr>
            <a:spLocks noGrp="1"/>
          </p:cNvSpPr>
          <p:nvPr>
            <p:ph type="body" sz="quarter" idx="10"/>
          </p:nvPr>
        </p:nvSpPr>
        <p:spPr>
          <a:xfrm>
            <a:off x="1178987" y="1866900"/>
            <a:ext cx="9944642" cy="3500438"/>
          </a:xfrm>
        </p:spPr>
        <p:txBody>
          <a:bodyPr/>
          <a:lstStyle/>
          <a:p>
            <a:r>
              <a:rPr lang="en-GB" dirty="0"/>
              <a:t>Exotic materials are much in demand, but in short supply</a:t>
            </a:r>
          </a:p>
          <a:p>
            <a:r>
              <a:rPr lang="en-GB" dirty="0"/>
              <a:t>Exchanger bundle replacement in Inconel 625, nickel based superalloy</a:t>
            </a:r>
          </a:p>
          <a:p>
            <a:pPr lvl="1"/>
            <a:r>
              <a:rPr lang="en-GB" dirty="0"/>
              <a:t>Sources in Europe are limited </a:t>
            </a:r>
          </a:p>
          <a:p>
            <a:pPr lvl="1"/>
            <a:r>
              <a:rPr lang="en-GB" dirty="0"/>
              <a:t>Even worldwide availability is challenged </a:t>
            </a:r>
          </a:p>
          <a:p>
            <a:r>
              <a:rPr lang="en-GB" dirty="0"/>
              <a:t>Price given by supplier in Feb = €1.1million</a:t>
            </a:r>
          </a:p>
          <a:p>
            <a:pPr lvl="1"/>
            <a:r>
              <a:rPr lang="en-GB" dirty="0"/>
              <a:t>3 new channels and 2 new bundles</a:t>
            </a:r>
          </a:p>
          <a:p>
            <a:r>
              <a:rPr lang="en-GB" dirty="0"/>
              <a:t>Price from same supplier in Oct = €1.5million</a:t>
            </a:r>
          </a:p>
          <a:p>
            <a:r>
              <a:rPr lang="en-GB" dirty="0"/>
              <a:t>Refinery stores stocks - increased book value </a:t>
            </a:r>
          </a:p>
          <a:p>
            <a:r>
              <a:rPr lang="en-GB" dirty="0"/>
              <a:t>Price of rare earths - impacts catalyst cost</a:t>
            </a:r>
          </a:p>
          <a:p>
            <a:endParaRPr lang="en-GB" dirty="0"/>
          </a:p>
        </p:txBody>
      </p:sp>
      <p:pic>
        <p:nvPicPr>
          <p:cNvPr id="5" name="Picture 4" descr="A picture containing text, screenshot, computer&#10;&#10;Description automatically generated">
            <a:extLst>
              <a:ext uri="{FF2B5EF4-FFF2-40B4-BE49-F238E27FC236}">
                <a16:creationId xmlns:a16="http://schemas.microsoft.com/office/drawing/2014/main" id="{E8BDC294-D710-8653-A6F4-CC3FFEC4AD51}"/>
              </a:ext>
            </a:extLst>
          </p:cNvPr>
          <p:cNvPicPr>
            <a:picLocks noChangeAspect="1"/>
          </p:cNvPicPr>
          <p:nvPr/>
        </p:nvPicPr>
        <p:blipFill rotWithShape="1">
          <a:blip r:embed="rId3"/>
          <a:srcRect l="9316" t="15286" r="60730" b="10835"/>
          <a:stretch/>
        </p:blipFill>
        <p:spPr bwMode="auto">
          <a:xfrm>
            <a:off x="7508547" y="2937903"/>
            <a:ext cx="3943350" cy="27355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00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814D-5B63-C66E-CB68-2939BC6EB797}"/>
              </a:ext>
            </a:extLst>
          </p:cNvPr>
          <p:cNvSpPr>
            <a:spLocks noGrp="1"/>
          </p:cNvSpPr>
          <p:nvPr>
            <p:ph type="title"/>
          </p:nvPr>
        </p:nvSpPr>
        <p:spPr/>
        <p:txBody>
          <a:bodyPr/>
          <a:lstStyle/>
          <a:p>
            <a:r>
              <a:rPr lang="en-GB" dirty="0"/>
              <a:t>What’s the direction of investment?</a:t>
            </a:r>
          </a:p>
        </p:txBody>
      </p:sp>
      <p:sp>
        <p:nvSpPr>
          <p:cNvPr id="3" name="Text Placeholder 2">
            <a:extLst>
              <a:ext uri="{FF2B5EF4-FFF2-40B4-BE49-F238E27FC236}">
                <a16:creationId xmlns:a16="http://schemas.microsoft.com/office/drawing/2014/main" id="{4F22B13C-364A-9A51-7F71-0D6772C0FB06}"/>
              </a:ext>
            </a:extLst>
          </p:cNvPr>
          <p:cNvSpPr>
            <a:spLocks noGrp="1"/>
          </p:cNvSpPr>
          <p:nvPr>
            <p:ph type="body" sz="quarter" idx="10"/>
          </p:nvPr>
        </p:nvSpPr>
        <p:spPr>
          <a:xfrm>
            <a:off x="1178987" y="1782059"/>
            <a:ext cx="9806516" cy="3500438"/>
          </a:xfrm>
        </p:spPr>
        <p:txBody>
          <a:bodyPr/>
          <a:lstStyle/>
          <a:p>
            <a:r>
              <a:rPr lang="en-GB" dirty="0"/>
              <a:t>Life extension for distillate producing units - the margin winners</a:t>
            </a:r>
          </a:p>
          <a:p>
            <a:pPr lvl="1"/>
            <a:r>
              <a:rPr lang="en-GB" dirty="0"/>
              <a:t>Less complex refineries with a lower cost base have a window of opportunity to squeeze every last drop out of hydrotreaters and any distillate-making units </a:t>
            </a:r>
          </a:p>
          <a:p>
            <a:r>
              <a:rPr lang="en-GB" dirty="0"/>
              <a:t>Cost of reducing sulphur to European diesel specs is high </a:t>
            </a:r>
          </a:p>
          <a:p>
            <a:pPr lvl="1"/>
            <a:r>
              <a:rPr lang="en-GB" dirty="0"/>
              <a:t>Saudi crude contains more S, cost of H</a:t>
            </a:r>
            <a:r>
              <a:rPr lang="en-GB" baseline="-25000" dirty="0"/>
              <a:t>2</a:t>
            </a:r>
            <a:r>
              <a:rPr lang="en-GB" dirty="0"/>
              <a:t> to hydrotreat driven by cost of </a:t>
            </a:r>
            <a:r>
              <a:rPr lang="en-GB" dirty="0" err="1"/>
              <a:t>nat</a:t>
            </a:r>
            <a:r>
              <a:rPr lang="en-GB" dirty="0"/>
              <a:t> gas </a:t>
            </a:r>
          </a:p>
          <a:p>
            <a:r>
              <a:rPr lang="en-GB" dirty="0"/>
              <a:t>Projects to conserve energy, projects to reduce carbon footprint</a:t>
            </a:r>
          </a:p>
          <a:p>
            <a:pPr lvl="1"/>
            <a:r>
              <a:rPr lang="en-GB" dirty="0"/>
              <a:t>Investment in hydrogen for refinery use and for sale into other networks</a:t>
            </a:r>
          </a:p>
          <a:p>
            <a:r>
              <a:rPr lang="en-GB" dirty="0"/>
              <a:t>Majors and smaller oil &amp; gas are moving fast towards energy transition</a:t>
            </a:r>
          </a:p>
          <a:p>
            <a:pPr lvl="1"/>
            <a:r>
              <a:rPr lang="en-GB" dirty="0"/>
              <a:t>Projects for increasing bio-fuels, waste oil and alternative fuels into distillates</a:t>
            </a:r>
          </a:p>
          <a:p>
            <a:endParaRPr lang="en-GB" dirty="0"/>
          </a:p>
        </p:txBody>
      </p:sp>
    </p:spTree>
    <p:extLst>
      <p:ext uri="{BB962C8B-B14F-4D97-AF65-F5344CB8AC3E}">
        <p14:creationId xmlns:p14="http://schemas.microsoft.com/office/powerpoint/2010/main" val="283227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59D7-A55E-26FD-E5C5-DAFD87C69F27}"/>
              </a:ext>
            </a:extLst>
          </p:cNvPr>
          <p:cNvSpPr>
            <a:spLocks noGrp="1"/>
          </p:cNvSpPr>
          <p:nvPr>
            <p:ph type="title"/>
          </p:nvPr>
        </p:nvSpPr>
        <p:spPr/>
        <p:txBody>
          <a:bodyPr/>
          <a:lstStyle/>
          <a:p>
            <a:r>
              <a:rPr lang="en-GB" dirty="0"/>
              <a:t>Future Energy </a:t>
            </a:r>
          </a:p>
        </p:txBody>
      </p:sp>
      <p:sp>
        <p:nvSpPr>
          <p:cNvPr id="3" name="Text Placeholder 2">
            <a:extLst>
              <a:ext uri="{FF2B5EF4-FFF2-40B4-BE49-F238E27FC236}">
                <a16:creationId xmlns:a16="http://schemas.microsoft.com/office/drawing/2014/main" id="{912C47FA-8EAD-DDBA-FE5C-061E20D7CF94}"/>
              </a:ext>
            </a:extLst>
          </p:cNvPr>
          <p:cNvSpPr>
            <a:spLocks noGrp="1"/>
          </p:cNvSpPr>
          <p:nvPr>
            <p:ph type="body" sz="quarter" idx="10"/>
          </p:nvPr>
        </p:nvSpPr>
        <p:spPr>
          <a:xfrm>
            <a:off x="1178987" y="1866900"/>
            <a:ext cx="8323232" cy="3500438"/>
          </a:xfrm>
        </p:spPr>
        <p:txBody>
          <a:bodyPr/>
          <a:lstStyle/>
          <a:p>
            <a:r>
              <a:rPr lang="en-GB" dirty="0"/>
              <a:t>BP announced plan to become a net zero company by 2050</a:t>
            </a:r>
          </a:p>
          <a:p>
            <a:pPr lvl="1"/>
            <a:r>
              <a:rPr lang="en-GB" dirty="0"/>
              <a:t>Includes net zero on carbon in oil &amp; gas production</a:t>
            </a:r>
          </a:p>
          <a:p>
            <a:pPr lvl="1"/>
            <a:r>
              <a:rPr lang="en-GB" dirty="0"/>
              <a:t>Measuring and reducing methane intensity of </a:t>
            </a:r>
            <a:r>
              <a:rPr lang="en-GB" dirty="0" err="1"/>
              <a:t>O&amp;G</a:t>
            </a:r>
            <a:r>
              <a:rPr lang="en-GB" dirty="0"/>
              <a:t> sites</a:t>
            </a:r>
          </a:p>
          <a:p>
            <a:r>
              <a:rPr lang="en-GB" dirty="0"/>
              <a:t>Total, in May 2022 - plan to be carbon neutral by 2050</a:t>
            </a:r>
          </a:p>
          <a:p>
            <a:pPr lvl="1"/>
            <a:r>
              <a:rPr lang="en-GB" dirty="0"/>
              <a:t>Reduce emissions from industrial assets by 40% by 2030</a:t>
            </a:r>
          </a:p>
          <a:p>
            <a:pPr lvl="1"/>
            <a:r>
              <a:rPr lang="en-GB" dirty="0"/>
              <a:t>Re-branded for move to renewables (e.g. FLOW in Celtic sea)</a:t>
            </a:r>
          </a:p>
          <a:p>
            <a:r>
              <a:rPr lang="en-GB" dirty="0"/>
              <a:t>Varo investing $3.5 billion in next four years</a:t>
            </a:r>
          </a:p>
          <a:p>
            <a:pPr lvl="1"/>
            <a:r>
              <a:rPr lang="en-GB" dirty="0"/>
              <a:t>Net zero by 2040; 40 % reduction of emissions by 2030</a:t>
            </a:r>
          </a:p>
          <a:p>
            <a:pPr lvl="1"/>
            <a:r>
              <a:rPr lang="en-GB" dirty="0"/>
              <a:t>70% of investments in renewable; hydrogen; biofuels</a:t>
            </a:r>
          </a:p>
        </p:txBody>
      </p:sp>
      <p:pic>
        <p:nvPicPr>
          <p:cNvPr id="7" name="Picture 6">
            <a:extLst>
              <a:ext uri="{FF2B5EF4-FFF2-40B4-BE49-F238E27FC236}">
                <a16:creationId xmlns:a16="http://schemas.microsoft.com/office/drawing/2014/main" id="{59182046-86AF-C065-4092-B95552E96861}"/>
              </a:ext>
            </a:extLst>
          </p:cNvPr>
          <p:cNvPicPr>
            <a:picLocks noChangeAspect="1"/>
          </p:cNvPicPr>
          <p:nvPr/>
        </p:nvPicPr>
        <p:blipFill>
          <a:blip r:embed="rId3"/>
          <a:stretch>
            <a:fillRect/>
          </a:stretch>
        </p:blipFill>
        <p:spPr>
          <a:xfrm>
            <a:off x="9943099" y="1118558"/>
            <a:ext cx="1639302" cy="1917397"/>
          </a:xfrm>
          <a:prstGeom prst="rect">
            <a:avLst/>
          </a:prstGeom>
        </p:spPr>
      </p:pic>
      <p:pic>
        <p:nvPicPr>
          <p:cNvPr id="8" name="Picture 7">
            <a:extLst>
              <a:ext uri="{FF2B5EF4-FFF2-40B4-BE49-F238E27FC236}">
                <a16:creationId xmlns:a16="http://schemas.microsoft.com/office/drawing/2014/main" id="{06FD5B22-38F6-0997-AB24-8D683C23A015}"/>
              </a:ext>
            </a:extLst>
          </p:cNvPr>
          <p:cNvPicPr>
            <a:picLocks noChangeAspect="1"/>
          </p:cNvPicPr>
          <p:nvPr/>
        </p:nvPicPr>
        <p:blipFill>
          <a:blip r:embed="rId4"/>
          <a:stretch>
            <a:fillRect/>
          </a:stretch>
        </p:blipFill>
        <p:spPr>
          <a:xfrm>
            <a:off x="9502219" y="3035955"/>
            <a:ext cx="2080182" cy="1667447"/>
          </a:xfrm>
          <a:prstGeom prst="rect">
            <a:avLst/>
          </a:prstGeom>
        </p:spPr>
      </p:pic>
      <p:pic>
        <p:nvPicPr>
          <p:cNvPr id="10" name="Picture 9">
            <a:extLst>
              <a:ext uri="{FF2B5EF4-FFF2-40B4-BE49-F238E27FC236}">
                <a16:creationId xmlns:a16="http://schemas.microsoft.com/office/drawing/2014/main" id="{6D23249E-B8F5-3CEC-5D16-E8576081A0B7}"/>
              </a:ext>
            </a:extLst>
          </p:cNvPr>
          <p:cNvPicPr>
            <a:picLocks noChangeAspect="1"/>
          </p:cNvPicPr>
          <p:nvPr/>
        </p:nvPicPr>
        <p:blipFill>
          <a:blip r:embed="rId5"/>
          <a:stretch>
            <a:fillRect/>
          </a:stretch>
        </p:blipFill>
        <p:spPr>
          <a:xfrm>
            <a:off x="8316686" y="4673599"/>
            <a:ext cx="3265715" cy="1143000"/>
          </a:xfrm>
          <a:prstGeom prst="rect">
            <a:avLst/>
          </a:prstGeom>
        </p:spPr>
      </p:pic>
    </p:spTree>
    <p:extLst>
      <p:ext uri="{BB962C8B-B14F-4D97-AF65-F5344CB8AC3E}">
        <p14:creationId xmlns:p14="http://schemas.microsoft.com/office/powerpoint/2010/main" val="221920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Text Placeholder 2"/>
          <p:cNvSpPr>
            <a:spLocks noGrp="1"/>
          </p:cNvSpPr>
          <p:nvPr>
            <p:ph type="body" sz="quarter" idx="10"/>
          </p:nvPr>
        </p:nvSpPr>
        <p:spPr>
          <a:xfrm>
            <a:off x="1177972" y="1678781"/>
            <a:ext cx="9806516" cy="3500438"/>
          </a:xfrm>
        </p:spPr>
        <p:txBody>
          <a:bodyPr/>
          <a:lstStyle/>
          <a:p>
            <a:r>
              <a:rPr lang="en-US" dirty="0"/>
              <a:t>Refining margins returning cash, allowing more investments</a:t>
            </a:r>
          </a:p>
          <a:p>
            <a:pPr lvl="1"/>
            <a:r>
              <a:rPr lang="en-US" dirty="0"/>
              <a:t>Crude prices are high, gas price high but distillate shortages drive margins</a:t>
            </a:r>
          </a:p>
          <a:p>
            <a:pPr lvl="1"/>
            <a:r>
              <a:rPr lang="en-US" dirty="0"/>
              <a:t>Geo-political events disrupting market and impacting prices</a:t>
            </a:r>
          </a:p>
          <a:p>
            <a:pPr lvl="1"/>
            <a:r>
              <a:rPr lang="en-US" dirty="0"/>
              <a:t>Impact of long-term investment decision in western refining </a:t>
            </a:r>
          </a:p>
          <a:p>
            <a:r>
              <a:rPr lang="en-US" dirty="0"/>
              <a:t>Engineering, construction capacity - can it meet high demand?</a:t>
            </a:r>
          </a:p>
          <a:p>
            <a:pPr lvl="1"/>
            <a:r>
              <a:rPr lang="en-US" dirty="0"/>
              <a:t>Disruption to global trade of material, specialist parts, rare metals</a:t>
            </a:r>
          </a:p>
          <a:p>
            <a:pPr lvl="1"/>
            <a:r>
              <a:rPr lang="en-US" dirty="0"/>
              <a:t>Impact of energy prices on base commodities from nickel to steel </a:t>
            </a:r>
          </a:p>
          <a:p>
            <a:pPr lvl="1"/>
            <a:r>
              <a:rPr lang="en-US" dirty="0"/>
              <a:t>Changing picture - makes investment decisions more difficult</a:t>
            </a:r>
          </a:p>
        </p:txBody>
      </p:sp>
    </p:spTree>
    <p:extLst>
      <p:ext uri="{BB962C8B-B14F-4D97-AF65-F5344CB8AC3E}">
        <p14:creationId xmlns:p14="http://schemas.microsoft.com/office/powerpoint/2010/main" val="407397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5D1E-5AC7-180F-37F3-A8827E7F7EE5}"/>
              </a:ext>
            </a:extLst>
          </p:cNvPr>
          <p:cNvSpPr>
            <a:spLocks noGrp="1"/>
          </p:cNvSpPr>
          <p:nvPr>
            <p:ph type="title"/>
          </p:nvPr>
        </p:nvSpPr>
        <p:spPr>
          <a:xfrm>
            <a:off x="1178987" y="358349"/>
            <a:ext cx="10404429" cy="1143000"/>
          </a:xfrm>
        </p:spPr>
        <p:txBody>
          <a:bodyPr>
            <a:normAutofit/>
          </a:bodyPr>
          <a:lstStyle/>
          <a:p>
            <a:r>
              <a:rPr lang="en-GB" dirty="0"/>
              <a:t>Refining - a low margin activity?</a:t>
            </a:r>
          </a:p>
        </p:txBody>
      </p:sp>
      <p:sp>
        <p:nvSpPr>
          <p:cNvPr id="3" name="Text Placeholder 2">
            <a:extLst>
              <a:ext uri="{FF2B5EF4-FFF2-40B4-BE49-F238E27FC236}">
                <a16:creationId xmlns:a16="http://schemas.microsoft.com/office/drawing/2014/main" id="{2120E752-6666-DA5B-C24F-93762A2F6B04}"/>
              </a:ext>
            </a:extLst>
          </p:cNvPr>
          <p:cNvSpPr>
            <a:spLocks noGrp="1"/>
          </p:cNvSpPr>
          <p:nvPr>
            <p:ph type="body" sz="quarter" idx="10"/>
          </p:nvPr>
        </p:nvSpPr>
        <p:spPr>
          <a:xfrm>
            <a:off x="924464" y="1678781"/>
            <a:ext cx="3393012" cy="3817046"/>
          </a:xfrm>
        </p:spPr>
        <p:txBody>
          <a:bodyPr/>
          <a:lstStyle/>
          <a:p>
            <a:r>
              <a:rPr lang="en-GB" sz="2000" dirty="0"/>
              <a:t>Refining tends to be low margin compared with the upstream </a:t>
            </a:r>
            <a:r>
              <a:rPr lang="en-GB" sz="2000" dirty="0" err="1"/>
              <a:t>O&amp;G</a:t>
            </a:r>
            <a:r>
              <a:rPr lang="en-GB" sz="2000" dirty="0"/>
              <a:t> business</a:t>
            </a:r>
          </a:p>
          <a:p>
            <a:endParaRPr lang="en-GB" sz="2000" dirty="0"/>
          </a:p>
          <a:p>
            <a:r>
              <a:rPr lang="en-GB" sz="2000" dirty="0"/>
              <a:t>Historically in range of $2 to $10/</a:t>
            </a:r>
            <a:r>
              <a:rPr lang="en-GB" sz="2000" dirty="0" err="1"/>
              <a:t>bbl</a:t>
            </a:r>
            <a:r>
              <a:rPr lang="en-GB" sz="2000" dirty="0"/>
              <a:t>, depending on size, complexity and efficiency</a:t>
            </a:r>
          </a:p>
          <a:p>
            <a:endParaRPr lang="en-GB" sz="2000" dirty="0"/>
          </a:p>
          <a:p>
            <a:r>
              <a:rPr lang="en-GB" sz="2000" dirty="0"/>
              <a:t>Solomon Associates data based on global surveys over many years</a:t>
            </a:r>
            <a:endParaRPr lang="en-GB" sz="1600" dirty="0">
              <a:highlight>
                <a:srgbClr val="FFFF00"/>
              </a:highlight>
            </a:endParaRPr>
          </a:p>
          <a:p>
            <a:endParaRPr lang="en-GB" sz="2000" dirty="0"/>
          </a:p>
          <a:p>
            <a:endParaRPr lang="en-GB" sz="2000" dirty="0"/>
          </a:p>
          <a:p>
            <a:pPr indent="-285750"/>
            <a:endParaRPr lang="en-GB" dirty="0"/>
          </a:p>
          <a:p>
            <a:pPr indent="-285750"/>
            <a:endParaRPr lang="en-GB" sz="1800" dirty="0"/>
          </a:p>
        </p:txBody>
      </p:sp>
      <p:pic>
        <p:nvPicPr>
          <p:cNvPr id="6" name="Picture 5">
            <a:extLst>
              <a:ext uri="{FF2B5EF4-FFF2-40B4-BE49-F238E27FC236}">
                <a16:creationId xmlns:a16="http://schemas.microsoft.com/office/drawing/2014/main" id="{DEA7819A-1AE4-B2C7-97D4-F6C7C34D60FC}"/>
              </a:ext>
            </a:extLst>
          </p:cNvPr>
          <p:cNvPicPr>
            <a:picLocks noChangeAspect="1"/>
          </p:cNvPicPr>
          <p:nvPr/>
        </p:nvPicPr>
        <p:blipFill rotWithShape="1">
          <a:blip r:embed="rId3"/>
          <a:srcRect t="-2319" r="11625"/>
          <a:stretch/>
        </p:blipFill>
        <p:spPr>
          <a:xfrm>
            <a:off x="4222226" y="1362173"/>
            <a:ext cx="7831322" cy="5436779"/>
          </a:xfrm>
          <a:prstGeom prst="rect">
            <a:avLst/>
          </a:prstGeom>
          <a:ln>
            <a:solidFill>
              <a:srgbClr val="FF0000"/>
            </a:solidFill>
          </a:ln>
        </p:spPr>
      </p:pic>
    </p:spTree>
    <p:extLst>
      <p:ext uri="{BB962C8B-B14F-4D97-AF65-F5344CB8AC3E}">
        <p14:creationId xmlns:p14="http://schemas.microsoft.com/office/powerpoint/2010/main" val="378921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8A02-9D04-F576-C05C-30FB9222A04E}"/>
              </a:ext>
            </a:extLst>
          </p:cNvPr>
          <p:cNvSpPr>
            <a:spLocks noGrp="1"/>
          </p:cNvSpPr>
          <p:nvPr>
            <p:ph type="title"/>
          </p:nvPr>
        </p:nvSpPr>
        <p:spPr/>
        <p:txBody>
          <a:bodyPr/>
          <a:lstStyle/>
          <a:p>
            <a:r>
              <a:rPr lang="en-GB" dirty="0"/>
              <a:t>European diesel shortage – market impact</a:t>
            </a:r>
          </a:p>
        </p:txBody>
      </p:sp>
      <p:sp>
        <p:nvSpPr>
          <p:cNvPr id="3" name="Text Placeholder 2">
            <a:extLst>
              <a:ext uri="{FF2B5EF4-FFF2-40B4-BE49-F238E27FC236}">
                <a16:creationId xmlns:a16="http://schemas.microsoft.com/office/drawing/2014/main" id="{6664C369-12B8-F31F-0CD0-1007682FB0BC}"/>
              </a:ext>
            </a:extLst>
          </p:cNvPr>
          <p:cNvSpPr>
            <a:spLocks noGrp="1"/>
          </p:cNvSpPr>
          <p:nvPr>
            <p:ph type="body" sz="quarter" idx="10"/>
          </p:nvPr>
        </p:nvSpPr>
        <p:spPr/>
        <p:txBody>
          <a:bodyPr/>
          <a:lstStyle/>
          <a:p>
            <a:r>
              <a:rPr lang="en-GB" sz="2000" dirty="0"/>
              <a:t>Benchmark European distillate crack hits a high of $77/</a:t>
            </a:r>
            <a:r>
              <a:rPr lang="en-GB" sz="2000" dirty="0" err="1"/>
              <a:t>bbl</a:t>
            </a:r>
            <a:r>
              <a:rPr lang="en-GB" sz="2000" dirty="0"/>
              <a:t> on 11</a:t>
            </a:r>
            <a:r>
              <a:rPr lang="en-GB" sz="2000" baseline="30000" dirty="0"/>
              <a:t>th</a:t>
            </a:r>
            <a:r>
              <a:rPr lang="en-GB" sz="2000" dirty="0"/>
              <a:t> Oct. </a:t>
            </a:r>
          </a:p>
          <a:p>
            <a:pPr algn="r"/>
            <a:r>
              <a:rPr lang="en-GB" sz="1800" dirty="0"/>
              <a:t>(</a:t>
            </a:r>
            <a:r>
              <a:rPr lang="en-GB" sz="1600" i="1" dirty="0"/>
              <a:t>Reuters report on longer term market shortage, exacerbated by strikes in French refineries</a:t>
            </a:r>
            <a:r>
              <a:rPr lang="en-GB" sz="1600" dirty="0"/>
              <a:t>)</a:t>
            </a:r>
          </a:p>
          <a:p>
            <a:r>
              <a:rPr lang="en-GB" sz="1800" dirty="0"/>
              <a:t> </a:t>
            </a:r>
            <a:r>
              <a:rPr lang="en-GB" sz="2000" dirty="0"/>
              <a:t>Distillate shortage in Europe in driving the higher margins </a:t>
            </a:r>
          </a:p>
        </p:txBody>
      </p:sp>
      <p:pic>
        <p:nvPicPr>
          <p:cNvPr id="5" name="Picture 4">
            <a:extLst>
              <a:ext uri="{FF2B5EF4-FFF2-40B4-BE49-F238E27FC236}">
                <a16:creationId xmlns:a16="http://schemas.microsoft.com/office/drawing/2014/main" id="{3B1B7815-41F3-A311-C91F-C579F75B0E4E}"/>
              </a:ext>
            </a:extLst>
          </p:cNvPr>
          <p:cNvPicPr>
            <a:picLocks noChangeAspect="1"/>
          </p:cNvPicPr>
          <p:nvPr/>
        </p:nvPicPr>
        <p:blipFill rotWithShape="1">
          <a:blip r:embed="rId3"/>
          <a:srcRect t="25016"/>
          <a:stretch/>
        </p:blipFill>
        <p:spPr>
          <a:xfrm>
            <a:off x="803551" y="3214540"/>
            <a:ext cx="9142396" cy="3643460"/>
          </a:xfrm>
          <a:prstGeom prst="rect">
            <a:avLst/>
          </a:prstGeom>
        </p:spPr>
      </p:pic>
    </p:spTree>
    <p:extLst>
      <p:ext uri="{BB962C8B-B14F-4D97-AF65-F5344CB8AC3E}">
        <p14:creationId xmlns:p14="http://schemas.microsoft.com/office/powerpoint/2010/main" val="271947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B836-F716-FB3E-D752-C0A92A447E83}"/>
              </a:ext>
            </a:extLst>
          </p:cNvPr>
          <p:cNvSpPr>
            <a:spLocks noGrp="1"/>
          </p:cNvSpPr>
          <p:nvPr>
            <p:ph type="title"/>
          </p:nvPr>
        </p:nvSpPr>
        <p:spPr/>
        <p:txBody>
          <a:bodyPr/>
          <a:lstStyle/>
          <a:p>
            <a:r>
              <a:rPr lang="en-GB" dirty="0"/>
              <a:t>Refining Margin = Outputs - Inputs</a:t>
            </a:r>
          </a:p>
        </p:txBody>
      </p:sp>
      <p:sp>
        <p:nvSpPr>
          <p:cNvPr id="3" name="Text Placeholder 2">
            <a:extLst>
              <a:ext uri="{FF2B5EF4-FFF2-40B4-BE49-F238E27FC236}">
                <a16:creationId xmlns:a16="http://schemas.microsoft.com/office/drawing/2014/main" id="{E8C647BA-02BB-0261-B8AD-C4ECBD3DDCE3}"/>
              </a:ext>
            </a:extLst>
          </p:cNvPr>
          <p:cNvSpPr>
            <a:spLocks noGrp="1"/>
          </p:cNvSpPr>
          <p:nvPr>
            <p:ph type="body" sz="quarter" idx="10"/>
          </p:nvPr>
        </p:nvSpPr>
        <p:spPr>
          <a:xfrm>
            <a:off x="6278881" y="1978660"/>
            <a:ext cx="2590800" cy="3500438"/>
          </a:xfrm>
        </p:spPr>
        <p:txBody>
          <a:bodyPr/>
          <a:lstStyle/>
          <a:p>
            <a:r>
              <a:rPr lang="en-GB" sz="1800" dirty="0"/>
              <a:t>Inputs:</a:t>
            </a:r>
          </a:p>
          <a:p>
            <a:r>
              <a:rPr lang="en-GB" sz="1800" b="1" dirty="0"/>
              <a:t>Crude oil</a:t>
            </a:r>
          </a:p>
          <a:p>
            <a:endParaRPr lang="en-GB" sz="1800" dirty="0"/>
          </a:p>
          <a:p>
            <a:r>
              <a:rPr lang="en-GB" sz="1800" dirty="0"/>
              <a:t>Intermediate products</a:t>
            </a:r>
          </a:p>
          <a:p>
            <a:r>
              <a:rPr lang="en-GB" sz="1800" b="1" dirty="0"/>
              <a:t>Natural gas </a:t>
            </a:r>
          </a:p>
          <a:p>
            <a:r>
              <a:rPr lang="en-GB" sz="1800" dirty="0"/>
              <a:t>Electricity</a:t>
            </a:r>
          </a:p>
          <a:p>
            <a:r>
              <a:rPr lang="en-GB" sz="1800" dirty="0"/>
              <a:t>Labour</a:t>
            </a:r>
          </a:p>
          <a:p>
            <a:r>
              <a:rPr lang="en-GB" sz="1800" dirty="0"/>
              <a:t>Services</a:t>
            </a:r>
          </a:p>
          <a:p>
            <a:r>
              <a:rPr lang="en-GB" sz="1800" dirty="0"/>
              <a:t>Materials </a:t>
            </a:r>
          </a:p>
          <a:p>
            <a:r>
              <a:rPr lang="en-GB" sz="1800" dirty="0"/>
              <a:t>Equipment</a:t>
            </a:r>
          </a:p>
          <a:p>
            <a:endParaRPr lang="en-GB" sz="1800" dirty="0"/>
          </a:p>
          <a:p>
            <a:endParaRPr lang="en-GB" sz="1800" dirty="0"/>
          </a:p>
          <a:p>
            <a:endParaRPr lang="en-GB" sz="1800" dirty="0"/>
          </a:p>
        </p:txBody>
      </p:sp>
      <p:pic>
        <p:nvPicPr>
          <p:cNvPr id="1026" name="Picture 2" descr="Insurance for Middle East Oil Shipments Soars to More Than $500,000">
            <a:extLst>
              <a:ext uri="{FF2B5EF4-FFF2-40B4-BE49-F238E27FC236}">
                <a16:creationId xmlns:a16="http://schemas.microsoft.com/office/drawing/2014/main" id="{A889DA87-07FA-6135-A313-2C594C4811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3"/>
          <a:stretch/>
        </p:blipFill>
        <p:spPr bwMode="auto">
          <a:xfrm>
            <a:off x="1177972" y="1978660"/>
            <a:ext cx="4547782" cy="3500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50548B2D-B2E8-E6BD-D5ED-C7757E189CAB}"/>
              </a:ext>
            </a:extLst>
          </p:cNvPr>
          <p:cNvSpPr txBox="1">
            <a:spLocks/>
          </p:cNvSpPr>
          <p:nvPr/>
        </p:nvSpPr>
        <p:spPr>
          <a:xfrm>
            <a:off x="8991601" y="1996440"/>
            <a:ext cx="2590800" cy="3500438"/>
          </a:xfrm>
          <a:prstGeom prst="rect">
            <a:avLst/>
          </a:prstGeom>
        </p:spPr>
        <p:txBody>
          <a:bodyPr vert="horz"/>
          <a:lstStyle>
            <a:lvl1pPr marL="0" indent="0" algn="l" defTabSz="457200" rtl="0" eaLnBrk="1" latinLnBrk="0" hangingPunct="1">
              <a:spcBef>
                <a:spcPct val="20000"/>
              </a:spcBef>
              <a:buFont typeface="Arial"/>
              <a:buNone/>
              <a:defRPr sz="2400" b="0" i="0" kern="1200">
                <a:solidFill>
                  <a:srgbClr val="1A2145"/>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1A214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1A214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1A2145"/>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rgbClr val="1A214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Outputs:</a:t>
            </a:r>
          </a:p>
          <a:p>
            <a:r>
              <a:rPr lang="en-GB" sz="1800" b="1" dirty="0"/>
              <a:t>Finished products</a:t>
            </a:r>
          </a:p>
          <a:p>
            <a:endParaRPr lang="en-GB" sz="1800" dirty="0"/>
          </a:p>
          <a:p>
            <a:r>
              <a:rPr lang="en-GB" sz="1800" dirty="0"/>
              <a:t>Petrochemical feed</a:t>
            </a:r>
          </a:p>
          <a:p>
            <a:r>
              <a:rPr lang="en-GB" sz="1800" dirty="0"/>
              <a:t>Intermediate products</a:t>
            </a:r>
          </a:p>
          <a:p>
            <a:r>
              <a:rPr lang="en-GB" sz="1800" dirty="0"/>
              <a:t>Electricity</a:t>
            </a:r>
          </a:p>
          <a:p>
            <a:r>
              <a:rPr lang="en-GB" sz="1800" dirty="0"/>
              <a:t>Waste Heat (rarely)</a:t>
            </a:r>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142469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5F5E-9506-6BB2-C786-8062F27C1D54}"/>
              </a:ext>
            </a:extLst>
          </p:cNvPr>
          <p:cNvSpPr>
            <a:spLocks noGrp="1"/>
          </p:cNvSpPr>
          <p:nvPr>
            <p:ph type="title"/>
          </p:nvPr>
        </p:nvSpPr>
        <p:spPr/>
        <p:txBody>
          <a:bodyPr/>
          <a:lstStyle/>
          <a:p>
            <a:r>
              <a:rPr lang="en-GB" dirty="0"/>
              <a:t>Crude price</a:t>
            </a:r>
          </a:p>
        </p:txBody>
      </p:sp>
      <p:sp>
        <p:nvSpPr>
          <p:cNvPr id="3" name="Text Placeholder 2">
            <a:extLst>
              <a:ext uri="{FF2B5EF4-FFF2-40B4-BE49-F238E27FC236}">
                <a16:creationId xmlns:a16="http://schemas.microsoft.com/office/drawing/2014/main" id="{AD75F23F-1E8C-C23A-E31B-8D7512F5BA82}"/>
              </a:ext>
            </a:extLst>
          </p:cNvPr>
          <p:cNvSpPr>
            <a:spLocks noGrp="1"/>
          </p:cNvSpPr>
          <p:nvPr>
            <p:ph type="body" sz="quarter" idx="10"/>
          </p:nvPr>
        </p:nvSpPr>
        <p:spPr>
          <a:xfrm>
            <a:off x="1178987" y="1866899"/>
            <a:ext cx="3421293" cy="2610833"/>
          </a:xfrm>
        </p:spPr>
        <p:txBody>
          <a:bodyPr/>
          <a:lstStyle/>
          <a:p>
            <a:r>
              <a:rPr lang="en-GB" dirty="0"/>
              <a:t>Since January 2022 </a:t>
            </a:r>
          </a:p>
          <a:p>
            <a:pPr marL="457200" lvl="1" indent="0">
              <a:buNone/>
            </a:pPr>
            <a:r>
              <a:rPr lang="en-GB" dirty="0"/>
              <a:t>Brent price climbed by almost 60%</a:t>
            </a:r>
          </a:p>
          <a:p>
            <a:pPr marL="457200" lvl="1" indent="0">
              <a:buNone/>
            </a:pPr>
            <a:r>
              <a:rPr lang="en-GB" dirty="0"/>
              <a:t>Boycott of Russian crude impacts supply</a:t>
            </a:r>
          </a:p>
          <a:p>
            <a:pPr marL="457200" lvl="1" indent="0">
              <a:buNone/>
            </a:pPr>
            <a:r>
              <a:rPr lang="en-GB" dirty="0"/>
              <a:t>5</a:t>
            </a:r>
            <a:r>
              <a:rPr lang="en-GB" baseline="30000" dirty="0"/>
              <a:t>th</a:t>
            </a:r>
            <a:r>
              <a:rPr lang="en-GB" dirty="0"/>
              <a:t> Dec no Russ crude import to EU by sea</a:t>
            </a:r>
          </a:p>
          <a:p>
            <a:endParaRPr lang="en-GB" dirty="0"/>
          </a:p>
        </p:txBody>
      </p:sp>
      <p:pic>
        <p:nvPicPr>
          <p:cNvPr id="5" name="Picture 4">
            <a:extLst>
              <a:ext uri="{FF2B5EF4-FFF2-40B4-BE49-F238E27FC236}">
                <a16:creationId xmlns:a16="http://schemas.microsoft.com/office/drawing/2014/main" id="{4AC07FDE-4E76-E743-9277-51EECB72EC9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1475" t="11415"/>
          <a:stretch/>
        </p:blipFill>
        <p:spPr>
          <a:xfrm>
            <a:off x="6904062" y="4553573"/>
            <a:ext cx="5185134" cy="2304427"/>
          </a:xfrm>
          <a:prstGeom prst="rect">
            <a:avLst/>
          </a:prstGeom>
          <a:ln w="12700">
            <a:solidFill>
              <a:schemeClr val="tx2">
                <a:lumMod val="40000"/>
                <a:lumOff val="60000"/>
              </a:schemeClr>
            </a:solidFill>
          </a:ln>
        </p:spPr>
      </p:pic>
      <p:pic>
        <p:nvPicPr>
          <p:cNvPr id="6" name="Picture 5">
            <a:extLst>
              <a:ext uri="{FF2B5EF4-FFF2-40B4-BE49-F238E27FC236}">
                <a16:creationId xmlns:a16="http://schemas.microsoft.com/office/drawing/2014/main" id="{8DFAD94F-9E29-CA0A-1F86-24256469D55B}"/>
              </a:ext>
            </a:extLst>
          </p:cNvPr>
          <p:cNvPicPr>
            <a:picLocks noChangeAspect="1"/>
          </p:cNvPicPr>
          <p:nvPr/>
        </p:nvPicPr>
        <p:blipFill>
          <a:blip r:embed="rId5"/>
          <a:stretch>
            <a:fillRect/>
          </a:stretch>
        </p:blipFill>
        <p:spPr>
          <a:xfrm>
            <a:off x="4723985" y="457823"/>
            <a:ext cx="7105650" cy="4095750"/>
          </a:xfrm>
          <a:prstGeom prst="rect">
            <a:avLst/>
          </a:prstGeom>
          <a:ln w="12700">
            <a:solidFill>
              <a:schemeClr val="accent1"/>
            </a:solidFill>
          </a:ln>
        </p:spPr>
      </p:pic>
      <p:sp>
        <p:nvSpPr>
          <p:cNvPr id="8" name="TextBox 7">
            <a:extLst>
              <a:ext uri="{FF2B5EF4-FFF2-40B4-BE49-F238E27FC236}">
                <a16:creationId xmlns:a16="http://schemas.microsoft.com/office/drawing/2014/main" id="{24803FA9-F525-B743-B305-D31FF752A6BF}"/>
              </a:ext>
            </a:extLst>
          </p:cNvPr>
          <p:cNvSpPr txBox="1"/>
          <p:nvPr/>
        </p:nvSpPr>
        <p:spPr>
          <a:xfrm>
            <a:off x="1169701" y="4903210"/>
            <a:ext cx="5726090" cy="98488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Energy security back at top of the policy agenda</a:t>
            </a:r>
          </a:p>
          <a:p>
            <a:r>
              <a:rPr lang="en-GB" sz="2000" dirty="0">
                <a:latin typeface="Arial" panose="020B0604020202020204" pitchFamily="34" charset="0"/>
                <a:cs typeface="Arial" panose="020B0604020202020204" pitchFamily="34" charset="0"/>
              </a:rPr>
              <a:t>Share prices of oil majors recovering </a:t>
            </a:r>
          </a:p>
          <a:p>
            <a:endParaRPr lang="en-GB" dirty="0"/>
          </a:p>
        </p:txBody>
      </p:sp>
    </p:spTree>
    <p:extLst>
      <p:ext uri="{BB962C8B-B14F-4D97-AF65-F5344CB8AC3E}">
        <p14:creationId xmlns:p14="http://schemas.microsoft.com/office/powerpoint/2010/main" val="310759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93D7-EE54-18BD-B591-B57E04894DF2}"/>
              </a:ext>
            </a:extLst>
          </p:cNvPr>
          <p:cNvSpPr>
            <a:spLocks noGrp="1"/>
          </p:cNvSpPr>
          <p:nvPr>
            <p:ph type="title"/>
          </p:nvPr>
        </p:nvSpPr>
        <p:spPr/>
        <p:txBody>
          <a:bodyPr/>
          <a:lstStyle/>
          <a:p>
            <a:r>
              <a:rPr lang="en-GB" dirty="0"/>
              <a:t>Natural gas -  a strategy defining cost </a:t>
            </a:r>
          </a:p>
        </p:txBody>
      </p:sp>
      <p:sp>
        <p:nvSpPr>
          <p:cNvPr id="3" name="Text Placeholder 2">
            <a:extLst>
              <a:ext uri="{FF2B5EF4-FFF2-40B4-BE49-F238E27FC236}">
                <a16:creationId xmlns:a16="http://schemas.microsoft.com/office/drawing/2014/main" id="{C09D5213-5EEF-AB99-83D9-037380FC6D86}"/>
              </a:ext>
            </a:extLst>
          </p:cNvPr>
          <p:cNvSpPr>
            <a:spLocks noGrp="1"/>
          </p:cNvSpPr>
          <p:nvPr>
            <p:ph type="body" sz="quarter" idx="10"/>
          </p:nvPr>
        </p:nvSpPr>
        <p:spPr>
          <a:xfrm>
            <a:off x="1009306" y="1860960"/>
            <a:ext cx="3553466" cy="3500438"/>
          </a:xfrm>
        </p:spPr>
        <p:txBody>
          <a:bodyPr/>
          <a:lstStyle/>
          <a:p>
            <a:r>
              <a:rPr lang="en-GB" dirty="0"/>
              <a:t>Normal range of UK gas:</a:t>
            </a:r>
          </a:p>
          <a:p>
            <a:pPr lvl="1"/>
            <a:r>
              <a:rPr lang="en-GB" dirty="0"/>
              <a:t>25-85 pence/ therm</a:t>
            </a:r>
          </a:p>
          <a:p>
            <a:r>
              <a:rPr lang="en-GB" dirty="0"/>
              <a:t>August ‘22 peak price:</a:t>
            </a:r>
          </a:p>
          <a:p>
            <a:pPr lvl="1"/>
            <a:r>
              <a:rPr lang="en-GB" dirty="0"/>
              <a:t>640 pence/ therm</a:t>
            </a:r>
          </a:p>
          <a:p>
            <a:r>
              <a:rPr lang="en-GB" dirty="0"/>
              <a:t>Now at 185 pence/therm </a:t>
            </a:r>
          </a:p>
          <a:p>
            <a:pPr lvl="1"/>
            <a:r>
              <a:rPr lang="en-GB" dirty="0"/>
              <a:t>Impact on refining margin around 3 $/</a:t>
            </a:r>
            <a:r>
              <a:rPr lang="en-GB" dirty="0" err="1"/>
              <a:t>bbl</a:t>
            </a:r>
            <a:endParaRPr lang="en-GB" dirty="0"/>
          </a:p>
          <a:p>
            <a:pPr lvl="1"/>
            <a:r>
              <a:rPr lang="en-GB" dirty="0"/>
              <a:t>Max vaporisation of LPG to offset </a:t>
            </a:r>
            <a:r>
              <a:rPr lang="en-GB" dirty="0" err="1"/>
              <a:t>nat</a:t>
            </a:r>
            <a:r>
              <a:rPr lang="en-GB" dirty="0"/>
              <a:t> gas </a:t>
            </a:r>
          </a:p>
          <a:p>
            <a:pPr lvl="1"/>
            <a:r>
              <a:rPr lang="en-GB" dirty="0"/>
              <a:t>Makes H</a:t>
            </a:r>
            <a:r>
              <a:rPr lang="en-GB" baseline="-25000" dirty="0"/>
              <a:t>2</a:t>
            </a:r>
            <a:r>
              <a:rPr lang="en-GB" dirty="0"/>
              <a:t> cost high</a:t>
            </a:r>
          </a:p>
        </p:txBody>
      </p:sp>
      <p:pic>
        <p:nvPicPr>
          <p:cNvPr id="5" name="Picture 4">
            <a:extLst>
              <a:ext uri="{FF2B5EF4-FFF2-40B4-BE49-F238E27FC236}">
                <a16:creationId xmlns:a16="http://schemas.microsoft.com/office/drawing/2014/main" id="{A9FF8927-6972-A048-83C2-ADCDC34AE83D}"/>
              </a:ext>
            </a:extLst>
          </p:cNvPr>
          <p:cNvPicPr>
            <a:picLocks noChangeAspect="1"/>
          </p:cNvPicPr>
          <p:nvPr/>
        </p:nvPicPr>
        <p:blipFill>
          <a:blip r:embed="rId3"/>
          <a:stretch>
            <a:fillRect/>
          </a:stretch>
        </p:blipFill>
        <p:spPr>
          <a:xfrm>
            <a:off x="4732453" y="1603784"/>
            <a:ext cx="6991350" cy="4264254"/>
          </a:xfrm>
          <a:prstGeom prst="rect">
            <a:avLst/>
          </a:prstGeom>
        </p:spPr>
      </p:pic>
    </p:spTree>
    <p:extLst>
      <p:ext uri="{BB962C8B-B14F-4D97-AF65-F5344CB8AC3E}">
        <p14:creationId xmlns:p14="http://schemas.microsoft.com/office/powerpoint/2010/main" val="357655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CCAD-900D-EB52-A6FE-F7131115E19C}"/>
              </a:ext>
            </a:extLst>
          </p:cNvPr>
          <p:cNvSpPr>
            <a:spLocks noGrp="1"/>
          </p:cNvSpPr>
          <p:nvPr>
            <p:ph type="title"/>
          </p:nvPr>
        </p:nvSpPr>
        <p:spPr/>
        <p:txBody>
          <a:bodyPr/>
          <a:lstStyle/>
          <a:p>
            <a:r>
              <a:rPr lang="en-GB" dirty="0"/>
              <a:t>Despite high costs, margins are strong</a:t>
            </a:r>
          </a:p>
        </p:txBody>
      </p:sp>
      <p:sp>
        <p:nvSpPr>
          <p:cNvPr id="3" name="Text Placeholder 2">
            <a:extLst>
              <a:ext uri="{FF2B5EF4-FFF2-40B4-BE49-F238E27FC236}">
                <a16:creationId xmlns:a16="http://schemas.microsoft.com/office/drawing/2014/main" id="{2144B280-969F-A824-D868-CB24C7FDAA9E}"/>
              </a:ext>
            </a:extLst>
          </p:cNvPr>
          <p:cNvSpPr>
            <a:spLocks noGrp="1"/>
          </p:cNvSpPr>
          <p:nvPr>
            <p:ph type="body" sz="quarter" idx="10"/>
          </p:nvPr>
        </p:nvSpPr>
        <p:spPr/>
        <p:txBody>
          <a:bodyPr/>
          <a:lstStyle/>
          <a:p>
            <a:r>
              <a:rPr lang="en-GB" dirty="0"/>
              <a:t>Refiners making money even with rise in prices of crude and energy </a:t>
            </a:r>
          </a:p>
          <a:p>
            <a:pPr lvl="1"/>
            <a:r>
              <a:rPr lang="en-GB" dirty="0"/>
              <a:t>US majors saw high margins further buoyed by recent unplanned outages </a:t>
            </a:r>
          </a:p>
          <a:p>
            <a:pPr lvl="1"/>
            <a:r>
              <a:rPr lang="en-GB" dirty="0"/>
              <a:t>European margins reported as high as $60/</a:t>
            </a:r>
            <a:r>
              <a:rPr lang="en-GB" dirty="0" err="1"/>
              <a:t>bbl</a:t>
            </a:r>
            <a:r>
              <a:rPr lang="en-GB" dirty="0"/>
              <a:t> + for short periods in summer</a:t>
            </a:r>
          </a:p>
          <a:p>
            <a:pPr marL="914400" lvl="2" indent="0">
              <a:buNone/>
            </a:pPr>
            <a:r>
              <a:rPr lang="en-GB" dirty="0"/>
              <a:t>Total’s refineries in Q2 earned 14 times as much as Q2 of 2021</a:t>
            </a:r>
          </a:p>
          <a:p>
            <a:r>
              <a:rPr lang="en-GB" dirty="0"/>
              <a:t> </a:t>
            </a:r>
          </a:p>
          <a:p>
            <a:endParaRPr lang="en-GB" dirty="0"/>
          </a:p>
        </p:txBody>
      </p:sp>
      <p:pic>
        <p:nvPicPr>
          <p:cNvPr id="5" name="Picture 4">
            <a:extLst>
              <a:ext uri="{FF2B5EF4-FFF2-40B4-BE49-F238E27FC236}">
                <a16:creationId xmlns:a16="http://schemas.microsoft.com/office/drawing/2014/main" id="{5207ED16-2D24-7A1D-F50E-56272BC5915A}"/>
              </a:ext>
            </a:extLst>
          </p:cNvPr>
          <p:cNvPicPr>
            <a:picLocks noChangeAspect="1"/>
          </p:cNvPicPr>
          <p:nvPr/>
        </p:nvPicPr>
        <p:blipFill>
          <a:blip r:embed="rId3"/>
          <a:stretch>
            <a:fillRect/>
          </a:stretch>
        </p:blipFill>
        <p:spPr>
          <a:xfrm>
            <a:off x="361951" y="3817322"/>
            <a:ext cx="3138232" cy="2688307"/>
          </a:xfrm>
          <a:prstGeom prst="rect">
            <a:avLst/>
          </a:prstGeom>
        </p:spPr>
      </p:pic>
      <p:graphicFrame>
        <p:nvGraphicFramePr>
          <p:cNvPr id="7" name="Table 6">
            <a:extLst>
              <a:ext uri="{FF2B5EF4-FFF2-40B4-BE49-F238E27FC236}">
                <a16:creationId xmlns:a16="http://schemas.microsoft.com/office/drawing/2014/main" id="{FB7E4832-F3F7-2230-589A-42520E8A7625}"/>
              </a:ext>
            </a:extLst>
          </p:cNvPr>
          <p:cNvGraphicFramePr>
            <a:graphicFrameLocks noGrp="1"/>
          </p:cNvGraphicFramePr>
          <p:nvPr>
            <p:extLst>
              <p:ext uri="{D42A27DB-BD31-4B8C-83A1-F6EECF244321}">
                <p14:modId xmlns:p14="http://schemas.microsoft.com/office/powerpoint/2010/main" val="1888635953"/>
              </p:ext>
            </p:extLst>
          </p:nvPr>
        </p:nvGraphicFramePr>
        <p:xfrm>
          <a:off x="3500183" y="3817322"/>
          <a:ext cx="6842058" cy="2688305"/>
        </p:xfrm>
        <a:graphic>
          <a:graphicData uri="http://schemas.openxmlformats.org/drawingml/2006/table">
            <a:tbl>
              <a:tblPr firstCol="1" bandRow="1">
                <a:tableStyleId>{5C22544A-7EE6-4342-B048-85BDC9FD1C3A}</a:tableStyleId>
              </a:tblPr>
              <a:tblGrid>
                <a:gridCol w="1569335">
                  <a:extLst>
                    <a:ext uri="{9D8B030D-6E8A-4147-A177-3AD203B41FA5}">
                      <a16:colId xmlns:a16="http://schemas.microsoft.com/office/drawing/2014/main" val="3194829914"/>
                    </a:ext>
                  </a:extLst>
                </a:gridCol>
                <a:gridCol w="1379093">
                  <a:extLst>
                    <a:ext uri="{9D8B030D-6E8A-4147-A177-3AD203B41FA5}">
                      <a16:colId xmlns:a16="http://schemas.microsoft.com/office/drawing/2014/main" val="2318189395"/>
                    </a:ext>
                  </a:extLst>
                </a:gridCol>
                <a:gridCol w="1431481">
                  <a:extLst>
                    <a:ext uri="{9D8B030D-6E8A-4147-A177-3AD203B41FA5}">
                      <a16:colId xmlns:a16="http://schemas.microsoft.com/office/drawing/2014/main" val="1736837016"/>
                    </a:ext>
                  </a:extLst>
                </a:gridCol>
                <a:gridCol w="1214374">
                  <a:extLst>
                    <a:ext uri="{9D8B030D-6E8A-4147-A177-3AD203B41FA5}">
                      <a16:colId xmlns:a16="http://schemas.microsoft.com/office/drawing/2014/main" val="3837788067"/>
                    </a:ext>
                  </a:extLst>
                </a:gridCol>
                <a:gridCol w="1247775">
                  <a:extLst>
                    <a:ext uri="{9D8B030D-6E8A-4147-A177-3AD203B41FA5}">
                      <a16:colId xmlns:a16="http://schemas.microsoft.com/office/drawing/2014/main" val="3794662266"/>
                    </a:ext>
                  </a:extLst>
                </a:gridCol>
              </a:tblGrid>
              <a:tr h="544719">
                <a:tc rowSpan="2">
                  <a:txBody>
                    <a:bodyPr/>
                    <a:lstStyle/>
                    <a:p>
                      <a:pPr>
                        <a:lnSpc>
                          <a:spcPct val="107000"/>
                        </a:lnSpc>
                        <a:spcAft>
                          <a:spcPts val="800"/>
                        </a:spcAft>
                      </a:pPr>
                      <a:r>
                        <a:rPr lang="en-GB" sz="2000" dirty="0">
                          <a:effectLst/>
                        </a:rPr>
                        <a:t>Refining Margins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2022</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a:effectLst/>
                        </a:rPr>
                        <a:t>2021</a:t>
                      </a: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2022</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2021</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619544"/>
                  </a:ext>
                </a:extLst>
              </a:tr>
              <a:tr h="545998">
                <a:tc vMerge="1">
                  <a:txBody>
                    <a:bodyPr/>
                    <a:lstStyle/>
                    <a:p>
                      <a:endParaRPr lang="en-GB"/>
                    </a:p>
                  </a:txBody>
                  <a:tcPr/>
                </a:tc>
                <a:tc>
                  <a:txBody>
                    <a:bodyPr/>
                    <a:lstStyle/>
                    <a:p>
                      <a:pPr>
                        <a:lnSpc>
                          <a:spcPct val="107000"/>
                        </a:lnSpc>
                        <a:spcAft>
                          <a:spcPts val="800"/>
                        </a:spcAft>
                      </a:pPr>
                      <a:r>
                        <a:rPr lang="en-GB" sz="1800" b="0" dirty="0">
                          <a:effectLst/>
                        </a:rPr>
                        <a:t>Apr-May-Jun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 </a:t>
                      </a:r>
                      <a:r>
                        <a:rPr lang="en-GB" sz="1800" b="0" kern="1200" dirty="0">
                          <a:solidFill>
                            <a:schemeClr val="dk1"/>
                          </a:solidFill>
                          <a:effectLst/>
                          <a:latin typeface="+mn-lt"/>
                          <a:ea typeface="+mn-ea"/>
                          <a:cs typeface="+mn-cs"/>
                        </a:rPr>
                        <a:t>Apr-May-Jun</a:t>
                      </a:r>
                    </a:p>
                  </a:txBody>
                  <a:tcPr marL="68580" marR="68580" marT="0" marB="0"/>
                </a:tc>
                <a:tc>
                  <a:txBody>
                    <a:bodyPr/>
                    <a:lstStyle/>
                    <a:p>
                      <a:pPr>
                        <a:lnSpc>
                          <a:spcPct val="107000"/>
                        </a:lnSpc>
                        <a:spcAft>
                          <a:spcPts val="800"/>
                        </a:spcAft>
                      </a:pPr>
                      <a:r>
                        <a:rPr lang="en-GB" sz="1800" b="0" dirty="0">
                          <a:effectLst/>
                        </a:rPr>
                        <a:t>Jan to Jun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Jan to Jun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7379591"/>
                  </a:ext>
                </a:extLst>
              </a:tr>
              <a:tr h="545998">
                <a:tc>
                  <a:txBody>
                    <a:bodyPr/>
                    <a:lstStyle/>
                    <a:p>
                      <a:pPr>
                        <a:lnSpc>
                          <a:spcPct val="107000"/>
                        </a:lnSpc>
                        <a:spcAft>
                          <a:spcPts val="800"/>
                        </a:spcAft>
                      </a:pPr>
                      <a:r>
                        <a:rPr lang="en-GB" sz="2000" dirty="0">
                          <a:effectLst/>
                        </a:rPr>
                        <a:t> Valero in </a:t>
                      </a:r>
                      <a:r>
                        <a:rPr lang="en-GB" sz="2000" dirty="0" err="1">
                          <a:effectLst/>
                        </a:rPr>
                        <a:t>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a:effectLst/>
                        </a:rPr>
                        <a:t>30 $/bbl</a:t>
                      </a: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$7.95 $/</a:t>
                      </a:r>
                      <a:r>
                        <a:rPr lang="en-GB" sz="1800" b="0" dirty="0" err="1">
                          <a:effectLst/>
                        </a:rPr>
                        <a:t>bbl</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22 $/</a:t>
                      </a:r>
                      <a:r>
                        <a:rPr lang="en-GB" sz="1800" b="0" dirty="0" err="1">
                          <a:effectLst/>
                        </a:rPr>
                        <a:t>bbl</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$7.54 $/</a:t>
                      </a:r>
                      <a:r>
                        <a:rPr lang="en-GB" sz="1800" b="0" dirty="0" err="1">
                          <a:effectLst/>
                        </a:rPr>
                        <a:t>bbl</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774184"/>
                  </a:ext>
                </a:extLst>
              </a:tr>
              <a:tr h="331897">
                <a:tc>
                  <a:txBody>
                    <a:bodyPr/>
                    <a:lstStyle/>
                    <a:p>
                      <a:pP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a:effectLst/>
                        </a:rPr>
                        <a:t> </a:t>
                      </a: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103895"/>
                  </a:ext>
                </a:extLst>
              </a:tr>
              <a:tr h="719693">
                <a:tc>
                  <a:txBody>
                    <a:bodyPr/>
                    <a:lstStyle/>
                    <a:p>
                      <a:pPr>
                        <a:lnSpc>
                          <a:spcPct val="107000"/>
                        </a:lnSpc>
                        <a:spcAft>
                          <a:spcPts val="800"/>
                        </a:spcAft>
                      </a:pPr>
                      <a:r>
                        <a:rPr lang="en-GB" sz="2000">
                          <a:effectLst/>
                        </a:rPr>
                        <a:t>Total Energies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a:effectLst/>
                        </a:rPr>
                        <a:t>20.4 $/bbl</a:t>
                      </a: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1.4 $/</a:t>
                      </a:r>
                      <a:r>
                        <a:rPr lang="en-GB" sz="1800" b="0" dirty="0" err="1">
                          <a:effectLst/>
                        </a:rPr>
                        <a:t>bbl</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effectLst/>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904070"/>
                  </a:ext>
                </a:extLst>
              </a:tr>
            </a:tbl>
          </a:graphicData>
        </a:graphic>
      </p:graphicFrame>
    </p:spTree>
    <p:extLst>
      <p:ext uri="{BB962C8B-B14F-4D97-AF65-F5344CB8AC3E}">
        <p14:creationId xmlns:p14="http://schemas.microsoft.com/office/powerpoint/2010/main" val="385665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66EA-55B2-A71C-CEA9-32DCDF848EAD}"/>
              </a:ext>
            </a:extLst>
          </p:cNvPr>
          <p:cNvSpPr>
            <a:spLocks noGrp="1"/>
          </p:cNvSpPr>
          <p:nvPr>
            <p:ph type="title"/>
          </p:nvPr>
        </p:nvSpPr>
        <p:spPr/>
        <p:txBody>
          <a:bodyPr/>
          <a:lstStyle/>
          <a:p>
            <a:r>
              <a:rPr lang="en-GB" dirty="0"/>
              <a:t>Why have margins increased?</a:t>
            </a:r>
          </a:p>
        </p:txBody>
      </p:sp>
      <p:sp>
        <p:nvSpPr>
          <p:cNvPr id="8" name="Text Placeholder 7">
            <a:extLst>
              <a:ext uri="{FF2B5EF4-FFF2-40B4-BE49-F238E27FC236}">
                <a16:creationId xmlns:a16="http://schemas.microsoft.com/office/drawing/2014/main" id="{27B4EDC2-6514-1D80-536A-43F517AD23B4}"/>
              </a:ext>
            </a:extLst>
          </p:cNvPr>
          <p:cNvSpPr>
            <a:spLocks noGrp="1"/>
          </p:cNvSpPr>
          <p:nvPr>
            <p:ph type="body" sz="quarter" idx="10"/>
          </p:nvPr>
        </p:nvSpPr>
        <p:spPr>
          <a:xfrm>
            <a:off x="952108" y="1772632"/>
            <a:ext cx="3698448" cy="3921158"/>
          </a:xfrm>
        </p:spPr>
        <p:txBody>
          <a:bodyPr/>
          <a:lstStyle/>
          <a:p>
            <a:r>
              <a:rPr lang="en-GB" dirty="0"/>
              <a:t>Europe and US capacity reduced in recent years.</a:t>
            </a:r>
          </a:p>
          <a:p>
            <a:endParaRPr lang="en-GB" dirty="0"/>
          </a:p>
          <a:p>
            <a:r>
              <a:rPr lang="en-GB" dirty="0"/>
              <a:t>Boycott of Russian refined products and some crude imports.</a:t>
            </a:r>
          </a:p>
          <a:p>
            <a:endParaRPr lang="en-GB" dirty="0"/>
          </a:p>
          <a:p>
            <a:r>
              <a:rPr lang="en-GB" dirty="0"/>
              <a:t>Chinese export policies - change. Abnormal global crude &amp; product flows.</a:t>
            </a:r>
          </a:p>
          <a:p>
            <a:endParaRPr lang="en-GB" dirty="0"/>
          </a:p>
        </p:txBody>
      </p:sp>
      <p:pic>
        <p:nvPicPr>
          <p:cNvPr id="7" name="Picture 6" descr="A high angle view of a factory&#10;&#10;Description automatically generated with medium confidence">
            <a:extLst>
              <a:ext uri="{FF2B5EF4-FFF2-40B4-BE49-F238E27FC236}">
                <a16:creationId xmlns:a16="http://schemas.microsoft.com/office/drawing/2014/main" id="{8E8A9E75-7AEB-E8B5-B7F4-7C368C6445C9}"/>
              </a:ext>
            </a:extLst>
          </p:cNvPr>
          <p:cNvPicPr>
            <a:picLocks noChangeAspect="1"/>
          </p:cNvPicPr>
          <p:nvPr/>
        </p:nvPicPr>
        <p:blipFill>
          <a:blip r:embed="rId3"/>
          <a:stretch>
            <a:fillRect/>
          </a:stretch>
        </p:blipFill>
        <p:spPr>
          <a:xfrm>
            <a:off x="4650555" y="1238839"/>
            <a:ext cx="7253812" cy="5440359"/>
          </a:xfrm>
          <a:prstGeom prst="rect">
            <a:avLst/>
          </a:prstGeom>
        </p:spPr>
      </p:pic>
    </p:spTree>
    <p:extLst>
      <p:ext uri="{BB962C8B-B14F-4D97-AF65-F5344CB8AC3E}">
        <p14:creationId xmlns:p14="http://schemas.microsoft.com/office/powerpoint/2010/main" val="262305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BF4094A1577B44B901CB93D465EEAB" ma:contentTypeVersion="12" ma:contentTypeDescription="Crée un document." ma:contentTypeScope="" ma:versionID="7c2bf79b7b74345bad9511cea15ad952">
  <xsd:schema xmlns:xsd="http://www.w3.org/2001/XMLSchema" xmlns:xs="http://www.w3.org/2001/XMLSchema" xmlns:p="http://schemas.microsoft.com/office/2006/metadata/properties" xmlns:ns3="1273e7dc-a0ea-48bf-a477-ec1d49322e4b" xmlns:ns4="5032b306-5ad9-414e-af7b-243106229cb1" targetNamespace="http://schemas.microsoft.com/office/2006/metadata/properties" ma:root="true" ma:fieldsID="be6d7d2e1193df856d37979bceb222e4" ns3:_="" ns4:_="">
    <xsd:import namespace="1273e7dc-a0ea-48bf-a477-ec1d49322e4b"/>
    <xsd:import namespace="5032b306-5ad9-414e-af7b-243106229cb1"/>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3e7dc-a0ea-48bf-a477-ec1d49322e4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32b306-5ad9-414e-af7b-243106229cb1"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SharingHintHash" ma:index="15"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DocumentLibraryPermissions xmlns="1273e7dc-a0ea-48bf-a477-ec1d49322e4b" xsi:nil="true"/>
    <MigrationWizIdPermissions xmlns="1273e7dc-a0ea-48bf-a477-ec1d49322e4b" xsi:nil="true"/>
    <MigrationWizId xmlns="1273e7dc-a0ea-48bf-a477-ec1d49322e4b" xsi:nil="true"/>
    <MigrationWizIdPermissionLevels xmlns="1273e7dc-a0ea-48bf-a477-ec1d49322e4b" xsi:nil="true"/>
    <MigrationWizIdSecurityGroups xmlns="1273e7dc-a0ea-48bf-a477-ec1d49322e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28BC2-8031-4C6A-A6C0-8DE5B66F94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3e7dc-a0ea-48bf-a477-ec1d49322e4b"/>
    <ds:schemaRef ds:uri="5032b306-5ad9-414e-af7b-243106229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34EA16-B912-44A7-B1BA-E4E198700B73}">
  <ds:schemaRefs>
    <ds:schemaRef ds:uri="http://purl.org/dc/terms/"/>
    <ds:schemaRef ds:uri="http://schemas.openxmlformats.org/package/2006/metadata/core-properties"/>
    <ds:schemaRef ds:uri="1273e7dc-a0ea-48bf-a477-ec1d49322e4b"/>
    <ds:schemaRef ds:uri="http://schemas.microsoft.com/office/2006/documentManagement/types"/>
    <ds:schemaRef ds:uri="http://schemas.microsoft.com/office/infopath/2007/PartnerControls"/>
    <ds:schemaRef ds:uri="http://purl.org/dc/elements/1.1/"/>
    <ds:schemaRef ds:uri="http://schemas.microsoft.com/office/2006/metadata/properties"/>
    <ds:schemaRef ds:uri="5032b306-5ad9-414e-af7b-243106229cb1"/>
    <ds:schemaRef ds:uri="http://www.w3.org/XML/1998/namespace"/>
    <ds:schemaRef ds:uri="http://purl.org/dc/dcmitype/"/>
  </ds:schemaRefs>
</ds:datastoreItem>
</file>

<file path=customXml/itemProps3.xml><?xml version="1.0" encoding="utf-8"?>
<ds:datastoreItem xmlns:ds="http://schemas.openxmlformats.org/officeDocument/2006/customXml" ds:itemID="{A39758BC-1679-4E08-A6C5-83A1DFAC36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4878</TotalTime>
  <Words>4006</Words>
  <Application>Microsoft Office PowerPoint</Application>
  <PresentationFormat>Widescreen</PresentationFormat>
  <Paragraphs>448</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Roboto</vt:lpstr>
      <vt:lpstr>Office Theme</vt:lpstr>
      <vt:lpstr>Custom Design</vt:lpstr>
      <vt:lpstr>1_Custom Design</vt:lpstr>
      <vt:lpstr>Downstream - volatility and inflation</vt:lpstr>
      <vt:lpstr>Contents</vt:lpstr>
      <vt:lpstr>Refining - a low margin activity?</vt:lpstr>
      <vt:lpstr>European diesel shortage – market impact</vt:lpstr>
      <vt:lpstr>Refining Margin = Outputs - Inputs</vt:lpstr>
      <vt:lpstr>Crude price</vt:lpstr>
      <vt:lpstr>Natural gas -  a strategy defining cost </vt:lpstr>
      <vt:lpstr>Despite high costs, margins are strong</vt:lpstr>
      <vt:lpstr>Why have margins increased?</vt:lpstr>
      <vt:lpstr>The Economist - three key factors </vt:lpstr>
      <vt:lpstr>Cost of investments</vt:lpstr>
      <vt:lpstr>Steel price increases in UK</vt:lpstr>
      <vt:lpstr>Inflation driving project costs up </vt:lpstr>
      <vt:lpstr>Engineered products - lead times</vt:lpstr>
      <vt:lpstr>The competition for skills</vt:lpstr>
      <vt:lpstr>Refinery purchases - costs escalating</vt:lpstr>
      <vt:lpstr>What’s the direction of investment?</vt:lpstr>
      <vt:lpstr>Future Energy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Davies</dc:creator>
  <cp:lastModifiedBy>Jean Martin</cp:lastModifiedBy>
  <cp:revision>171</cp:revision>
  <cp:lastPrinted>2022-10-31T12:30:13Z</cp:lastPrinted>
  <dcterms:created xsi:type="dcterms:W3CDTF">2015-09-16T10:54:42Z</dcterms:created>
  <dcterms:modified xsi:type="dcterms:W3CDTF">2022-10-31T12:42:38Z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0x01010002BF4094A1577B44B901CB93D465EEAB</vt:lpwstr>
  </property>
</Properties>
</file>