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358" r:id="rId6"/>
    <p:sldId id="370" r:id="rId7"/>
    <p:sldId id="340" r:id="rId8"/>
    <p:sldId id="331" r:id="rId9"/>
    <p:sldId id="338" r:id="rId10"/>
    <p:sldId id="354" r:id="rId11"/>
    <p:sldId id="2147377550" r:id="rId12"/>
    <p:sldId id="2147377547" r:id="rId13"/>
    <p:sldId id="346" r:id="rId14"/>
    <p:sldId id="2147377551" r:id="rId15"/>
    <p:sldId id="343" r:id="rId16"/>
    <p:sldId id="364" r:id="rId17"/>
    <p:sldId id="2147377545" r:id="rId18"/>
    <p:sldId id="369" r:id="rId19"/>
    <p:sldId id="2147377546" r:id="rId20"/>
    <p:sldId id="33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eur" initials="M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0" name="Author" initials="A" lastIdx="0" clrIdx="2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479"/>
    <a:srgbClr val="F66400"/>
    <a:srgbClr val="23C090"/>
    <a:srgbClr val="CC5300"/>
    <a:srgbClr val="008000"/>
    <a:srgbClr val="00817D"/>
    <a:srgbClr val="4BB0B9"/>
    <a:srgbClr val="E18554"/>
    <a:srgbClr val="67AE6E"/>
    <a:srgbClr val="1E4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49D51-0CBF-4209-AEF6-7D3A1F1B9998}" v="32" dt="2023-10-26T14:49:49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4" autoAdjust="0"/>
    <p:restoredTop sz="80000" autoAdjust="0"/>
  </p:normalViewPr>
  <p:slideViewPr>
    <p:cSldViewPr snapToGrid="0">
      <p:cViewPr varScale="1">
        <p:scale>
          <a:sx n="86" d="100"/>
          <a:sy n="86" d="100"/>
        </p:scale>
        <p:origin x="252" y="96"/>
      </p:cViewPr>
      <p:guideLst>
        <p:guide orient="horz" pos="2160"/>
        <p:guide pos="3840"/>
        <p:guide pos="483"/>
      </p:guideLst>
    </p:cSldViewPr>
  </p:slideViewPr>
  <p:outlineViewPr>
    <p:cViewPr>
      <p:scale>
        <a:sx n="33" d="100"/>
        <a:sy n="33" d="100"/>
      </p:scale>
      <p:origin x="0" y="-475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hXXps://engie.sharepoint.com/sites/CahierClimat2023/Shared%20Documents/General/Energy%20production%20decarboniz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>
                <a:solidFill>
                  <a:schemeClr val="bg1"/>
                </a:solidFill>
                <a:effectLst/>
              </a:rPr>
              <a:t>Emissions in Mt CO</a:t>
            </a:r>
            <a:r>
              <a:rPr lang="en-US" sz="1600" b="1" i="0" baseline="-15000">
                <a:solidFill>
                  <a:schemeClr val="bg1"/>
                </a:solidFill>
                <a:effectLst/>
              </a:rPr>
              <a:t>2</a:t>
            </a:r>
            <a:r>
              <a:rPr lang="en-US" sz="1600" b="1" i="0" baseline="0">
                <a:solidFill>
                  <a:schemeClr val="bg1"/>
                </a:solidFill>
                <a:effectLst/>
              </a:rPr>
              <a:t>e</a:t>
            </a:r>
            <a:endParaRPr lang="fr-FR" sz="1600" b="1">
              <a:solidFill>
                <a:schemeClr val="bg1"/>
              </a:solidFill>
              <a:effectLst/>
            </a:endParaRPr>
          </a:p>
        </c:rich>
      </c:tx>
      <c:layout>
        <c:manualLayout>
          <c:xMode val="edge"/>
          <c:yMode val="edge"/>
          <c:x val="0.20209618324190901"/>
          <c:y val="3.37605235805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655070266086195E-2"/>
          <c:y val="7.2818512185920004E-2"/>
          <c:w val="0.89540009338163395"/>
          <c:h val="0.70592331052392598"/>
        </c:manualLayout>
      </c:layout>
      <c:barChart>
        <c:barDir val="col"/>
        <c:grouping val="stack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8D-477F-9828-2520DFC1C83E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8D-477F-9828-2520DFC1C83E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8D-477F-9828-2520DFC1C83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8D-477F-9828-2520DFC1C83E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8D-477F-9828-2520DFC1C83E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8D-477F-9828-2520DFC1C83E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78D-477F-9828-2520DFC1C83E}"/>
              </c:ext>
            </c:extLst>
          </c:dPt>
          <c:dLbls>
            <c:dLbl>
              <c:idx val="0"/>
              <c:layout>
                <c:manualLayout>
                  <c:x val="0"/>
                  <c:y val="-0.381260096930532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8D-477F-9828-2520DFC1C83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8D-477F-9828-2520DFC1C8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8D-477F-9828-2520DFC1C83E}"/>
                </c:ext>
              </c:extLst>
            </c:dLbl>
            <c:dLbl>
              <c:idx val="3"/>
              <c:layout>
                <c:manualLayout>
                  <c:x val="-6.2763067085608E-17"/>
                  <c:y val="-0.23015840065302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8D-477F-9828-2520DFC1C8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8D-477F-9828-2520DFC1C83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78D-477F-9828-2520DFC1C83E}"/>
                </c:ext>
              </c:extLst>
            </c:dLbl>
            <c:dLbl>
              <c:idx val="6"/>
              <c:layout>
                <c:manualLayout>
                  <c:x val="0"/>
                  <c:y val="-0.17426886593295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78D-477F-9828-2520DFC1C83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78D-477F-9828-2520DFC1C83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'Production emissions v3'!$B$19:$B$27</c:f>
              <c:numCache>
                <c:formatCode>General</c:formatCode>
                <c:ptCount val="9"/>
                <c:pt idx="0">
                  <c:v>2017</c:v>
                </c:pt>
                <c:pt idx="3">
                  <c:v>2022</c:v>
                </c:pt>
                <c:pt idx="6">
                  <c:v>2030</c:v>
                </c:pt>
                <c:pt idx="8">
                  <c:v>2045</c:v>
                </c:pt>
              </c:numCache>
            </c:numRef>
          </c:cat>
          <c:val>
            <c:numRef>
              <c:f>'Production emissions v3'!$C$19:$C$27</c:f>
              <c:numCache>
                <c:formatCode>General</c:formatCode>
                <c:ptCount val="9"/>
                <c:pt idx="0" formatCode="0.0">
                  <c:v>106.5</c:v>
                </c:pt>
                <c:pt idx="1">
                  <c:v>78.2</c:v>
                </c:pt>
                <c:pt idx="2" formatCode="0.0">
                  <c:v>59.5</c:v>
                </c:pt>
                <c:pt idx="3">
                  <c:v>59.5</c:v>
                </c:pt>
                <c:pt idx="4" formatCode="0.0">
                  <c:v>51.6</c:v>
                </c:pt>
                <c:pt idx="5" formatCode="0.0">
                  <c:v>42.955599999999997</c:v>
                </c:pt>
                <c:pt idx="6" formatCode="0.0">
                  <c:v>43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78D-477F-9828-2520DFC1C83E}"/>
            </c:ext>
          </c:extLst>
        </c:ser>
        <c:ser>
          <c:idx val="2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78D-477F-9828-2520DFC1C83E}"/>
              </c:ext>
            </c:extLst>
          </c:dPt>
          <c:dPt>
            <c:idx val="2"/>
            <c:invertIfNegative val="0"/>
            <c:bubble3D val="0"/>
            <c:spPr>
              <a:solidFill>
                <a:srgbClr val="F4C8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78D-477F-9828-2520DFC1C83E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78D-477F-9828-2520DFC1C83E}"/>
              </c:ext>
            </c:extLst>
          </c:dPt>
          <c:dPt>
            <c:idx val="5"/>
            <c:invertIfNegative val="0"/>
            <c:bubble3D val="0"/>
            <c:spPr>
              <a:solidFill>
                <a:srgbClr val="F4C8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278D-477F-9828-2520DFC1C83E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278D-477F-9828-2520DFC1C83E}"/>
              </c:ext>
            </c:extLst>
          </c:dPt>
          <c:cat>
            <c:numRef>
              <c:f>'Production emissions v3'!$B$19:$B$27</c:f>
              <c:numCache>
                <c:formatCode>General</c:formatCode>
                <c:ptCount val="9"/>
                <c:pt idx="0">
                  <c:v>2017</c:v>
                </c:pt>
                <c:pt idx="3">
                  <c:v>2022</c:v>
                </c:pt>
                <c:pt idx="6">
                  <c:v>2030</c:v>
                </c:pt>
                <c:pt idx="8">
                  <c:v>2045</c:v>
                </c:pt>
              </c:numCache>
            </c:numRef>
          </c:cat>
          <c:val>
            <c:numRef>
              <c:f>'Production emissions v3'!$D$19:$D$27</c:f>
              <c:numCache>
                <c:formatCode>General</c:formatCode>
                <c:ptCount val="9"/>
                <c:pt idx="1">
                  <c:v>28.3</c:v>
                </c:pt>
                <c:pt idx="2" formatCode="0.0">
                  <c:v>18.7</c:v>
                </c:pt>
                <c:pt idx="4" formatCode="0.0">
                  <c:v>7.8999999999999986</c:v>
                </c:pt>
                <c:pt idx="5" formatCode="0.0">
                  <c:v>8.6443999999999992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278D-477F-9828-2520DFC1C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24533296"/>
        <c:axId val="2024536016"/>
      </c:barChart>
      <c:lineChart>
        <c:grouping val="standard"/>
        <c:varyColors val="0"/>
        <c:ser>
          <c:idx val="3"/>
          <c:order val="2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6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278D-477F-9828-2520DFC1C83E}"/>
              </c:ext>
            </c:extLst>
          </c:dPt>
          <c:dLbls>
            <c:dLbl>
              <c:idx val="6"/>
              <c:layout>
                <c:manualLayout>
                  <c:x val="-3.0990984828218399E-2"/>
                  <c:y val="-5.3403725960755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78D-477F-9828-2520DFC1C83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'Production emissions v3'!$B$19:$B$27</c:f>
              <c:numCache>
                <c:formatCode>General</c:formatCode>
                <c:ptCount val="9"/>
                <c:pt idx="0">
                  <c:v>2017</c:v>
                </c:pt>
                <c:pt idx="3">
                  <c:v>2022</c:v>
                </c:pt>
                <c:pt idx="6">
                  <c:v>2030</c:v>
                </c:pt>
                <c:pt idx="8">
                  <c:v>2045</c:v>
                </c:pt>
              </c:numCache>
            </c:numRef>
          </c:cat>
          <c:val>
            <c:numRef>
              <c:f>'Production emissions v3'!$E$19:$E$27</c:f>
              <c:numCache>
                <c:formatCode>General</c:formatCode>
                <c:ptCount val="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278D-477F-9828-2520DFC1C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4533296"/>
        <c:axId val="2024536016"/>
      </c:lineChart>
      <c:catAx>
        <c:axId val="202453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3E4D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4536016"/>
        <c:crosses val="autoZero"/>
        <c:auto val="1"/>
        <c:lblAlgn val="ctr"/>
        <c:lblOffset val="20"/>
        <c:noMultiLvlLbl val="0"/>
      </c:catAx>
      <c:valAx>
        <c:axId val="202453601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2024533296"/>
        <c:crosses val="autoZero"/>
        <c:crossBetween val="between"/>
      </c:valAx>
      <c:spPr>
        <a:solidFill>
          <a:srgbClr val="1B3E4D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0000">
        <a:alpha val="30196"/>
      </a:srgb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0.86058</cdr:x>
      <cdr:y>0.58096</cdr:y>
    </cdr:from>
    <cdr:to>
      <cdr:x>0.97284</cdr:x>
      <cdr:y>0.82188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E2235A90-AFD4-E771-F490-32FAF6EAFEBD}"/>
            </a:ext>
          </a:extLst>
        </cdr:cNvPr>
        <cdr:cNvSpPr txBox="1"/>
      </cdr:nvSpPr>
      <cdr:spPr>
        <a:xfrm xmlns:a="http://schemas.openxmlformats.org/drawingml/2006/main">
          <a:off x="3192725" y="1311279"/>
          <a:ext cx="416482" cy="5437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r-FR" sz="1200" b="1">
              <a:solidFill>
                <a:srgbClr val="23D2B5"/>
              </a:solidFill>
              <a:latin typeface="Arial" panose="020B0604020202020204" pitchFamily="34" charset="0"/>
            </a:rPr>
            <a:t>NET</a:t>
          </a:r>
        </a:p>
        <a:p xmlns:a="http://schemas.openxmlformats.org/drawingml/2006/main">
          <a:pPr algn="ctr"/>
          <a:r>
            <a:rPr lang="fr-FR" sz="1200" b="1">
              <a:solidFill>
                <a:srgbClr val="23D2B5"/>
              </a:solidFill>
              <a:latin typeface="Arial" panose="020B0604020202020204" pitchFamily="34" charset="0"/>
            </a:rPr>
            <a:t>ZERO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>
                <a:latin typeface="Arial" panose="020B0604020202020204" pitchFamily="34" charset="0"/>
              </a:rPr>
              <a:t>30/10/2023</a:t>
            </a:fld>
            <a:endParaRPr lang="fr-FR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>
                <a:latin typeface="Arial" panose="020B0604020202020204" pitchFamily="34" charset="0"/>
              </a:rPr>
              <a:t>‹#›</a:t>
            </a:fld>
            <a:endParaRPr 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64EAD26-5014-4118-B613-AF182E4393D3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AC4B3B3-6C2B-4D55-9F2F-72E962DCE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ie.com/sites/default/files/assets/documents/2023-06/WEB-Decarbonization%20pathways%20-%20EN%20v3-1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ie.com/sites/default/files/assets/documents/2023-06/WEB-Decarbonization%20pathways%20-%20EN%20v3-1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ie.com/sites/default/files/assets/documents/2023-06/WEB-Decarbonization%20pathways%20-%20EN%20v3-1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Real World of Energy Transition - Getting it done … this is exactly the purpose of ENGIE : ACT</a:t>
            </a:r>
          </a:p>
          <a:p>
            <a:r>
              <a:rPr lang="en-US" sz="1200" dirty="0"/>
              <a:t>ACT to accelerate the transition towards a carbon-neutral economy, through reduced energy consumption and more environmentally-friendly solutions.</a:t>
            </a:r>
          </a:p>
          <a:p>
            <a:r>
              <a:rPr lang="en-US" sz="1200" dirty="0"/>
              <a:t>Even if its still ongoing, this is our day-to-day reality because we work closely with all our counterparts to do it, and our actions are assessed over time.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98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/>
              <a:t>Extract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en-US" sz="1200" dirty="0"/>
              <a:t>ENGIE presents its 2050 energy transition scenario for Europe</a:t>
            </a:r>
            <a:endParaRPr lang="fr-FR" sz="1200" dirty="0"/>
          </a:p>
          <a:p>
            <a:r>
              <a:rPr lang="en-GB" dirty="0">
                <a:hlinkClick r:id="rId3"/>
              </a:rPr>
              <a:t>https://www.engie.com/sites/default/files/assets/documents/2023-06/WEB-Decarbonization pathways - EN v3-1.pdf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4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800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The Group is leveraging the strength of its integrated model to accelerate its growth in the energy transition: the goal is to develop a balanced energy mix underpinned by the entire energy value chain: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Renewable energy platforms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Infrastructures to ensure security of supply in Europe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A wide range of flexible production assets, key to managing the intermittence of the electricity production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Distributed energy infrastructures, developed and operated by ENGIE, to help customers meet their decarbonization targets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Energy management, to valorize ENGIE’s business portfolio and to provide risk management services and custom-made energy supply contracts to its customers</a:t>
            </a:r>
          </a:p>
          <a:p>
            <a:pPr algn="l"/>
            <a:br>
              <a:rPr lang="en-US" sz="2800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</a:br>
            <a:r>
              <a:rPr lang="en-US" sz="2800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Each of these elements makes a key contribution to enhancing ENGIE’s value proposition.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3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NETWORKS</a:t>
            </a:r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Gas</a:t>
            </a: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Historic record for our terminals in France with 95% </a:t>
            </a:r>
            <a:r>
              <a:rPr lang="en-US" sz="1000" b="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utilisation</a:t>
            </a: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rate 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GRTgaz</a:t>
            </a: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record high transit to Europe (~2x vs. 2021), including first-ever flows from France to Germany</a:t>
            </a:r>
          </a:p>
          <a:p>
            <a:pPr algn="l"/>
            <a:endParaRPr lang="en-US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Renewable Gas</a:t>
            </a: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520 GW of installed capacity at the end of 2022</a:t>
            </a:r>
          </a:p>
          <a:p>
            <a:pPr algn="l"/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 </a:t>
            </a:r>
            <a:r>
              <a:rPr lang="en-GB" sz="1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Transmitions</a:t>
            </a:r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Latin America commissioning of </a:t>
            </a:r>
            <a:r>
              <a:rPr lang="en-US" sz="1000" b="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Gralha</a:t>
            </a: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Azul (1,000 KM) and Novo Estado (1,800 KM) on time and on budget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RENEWABLES</a:t>
            </a:r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3.9 GW</a:t>
            </a:r>
            <a:r>
              <a:rPr lang="en-US" sz="1000" b="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added capacity</a:t>
            </a:r>
            <a:b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12M vs 3 GW in 2021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37,9 GW</a:t>
            </a:r>
            <a:r>
              <a:rPr lang="en-US" sz="1000" b="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installed capacity at the end of 2022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b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Signature of +2 GW 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 PPAs 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Winds awarded </a:t>
            </a:r>
            <a:b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GW of offshore wind projects (Scotland, New York, California)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SOLUTIONS</a:t>
            </a: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GW added </a:t>
            </a:r>
            <a:b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distributed energy infrastructure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On-site energy production contracts won for 250 MW of contracts in France, Spain, Italy and United Arab Emirates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 charging: </a:t>
            </a:r>
            <a:b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12k charging points awarded</a:t>
            </a:r>
          </a:p>
          <a:p>
            <a:pPr algn="l"/>
            <a:endParaRPr lang="en-US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FLEX GEN &amp; RETAIL </a:t>
            </a:r>
          </a:p>
          <a:p>
            <a:pPr algn="l"/>
            <a:r>
              <a:rPr lang="en-GB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en-GB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Flexible Generation </a:t>
            </a: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Strong performance in ancillary services ensuring system stability​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Acceleration of hydrogen projects ​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 of battery storage, and of Hazelwood (150 MW)​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 of 4 seawater desalination units​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US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Retail </a:t>
            </a:r>
            <a:endParaRPr lang="en-GB" sz="10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Supporting customers on 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affordability and making our portfolio more flexible (indexed offer, etc.)​</a:t>
            </a:r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GB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6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spc="-50" dirty="0">
                <a:solidFill>
                  <a:srgbClr val="FFFFFF"/>
                </a:solidFill>
                <a:latin typeface="Lato" panose="020F0502020204030203" pitchFamily="34" charset="0"/>
              </a:rPr>
              <a:t>Karstädt wind farm (Germany)</a:t>
            </a:r>
          </a:p>
          <a:p>
            <a:pPr algn="just"/>
            <a:r>
              <a:rPr lang="en-US" sz="1000" b="0" dirty="0">
                <a:solidFill>
                  <a:schemeClr val="bg1"/>
                </a:solidFill>
              </a:rPr>
              <a:t>The 20 end-of-life wind turbines, 99-meter-high have been replaced.</a:t>
            </a:r>
          </a:p>
          <a:p>
            <a:pPr algn="just"/>
            <a:r>
              <a:rPr lang="en-US" sz="1000" b="0" dirty="0">
                <a:solidFill>
                  <a:schemeClr val="bg1"/>
                </a:solidFill>
              </a:rPr>
              <a:t>Contribution to accelerate the energy transition within ENGIE.</a:t>
            </a:r>
          </a:p>
          <a:p>
            <a:pPr algn="just"/>
            <a:r>
              <a:rPr lang="en-US" sz="1000" b="0" dirty="0">
                <a:solidFill>
                  <a:schemeClr val="bg1"/>
                </a:solidFill>
              </a:rPr>
              <a:t>Provide energy to 26,000 four-person households.</a:t>
            </a:r>
            <a:endParaRPr lang="en-US" sz="11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ENGIEx</a:t>
            </a:r>
            <a:r>
              <a:rPr lang="en-GB" b="1" dirty="0"/>
              <a:t> Arkema in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bg1"/>
                </a:solidFill>
              </a:rPr>
              <a:t>ENGIE will provide Arkema with 3TWh of biomethane to support the Group in its decarbonization journey and further reduce very significantly the carbon footprint of its biobased high performance </a:t>
            </a:r>
            <a:r>
              <a:rPr lang="en-GB" sz="1200" b="0" dirty="0" err="1">
                <a:solidFill>
                  <a:schemeClr val="bg1"/>
                </a:solidFill>
              </a:rPr>
              <a:t>Rilsan</a:t>
            </a:r>
            <a:r>
              <a:rPr lang="en-GB" sz="1200" b="0" dirty="0">
                <a:solidFill>
                  <a:schemeClr val="bg1"/>
                </a:solidFill>
              </a:rPr>
              <a:t>® polyamide 11 and </a:t>
            </a:r>
            <a:r>
              <a:rPr lang="en-GB" sz="1200" b="0" dirty="0" err="1">
                <a:solidFill>
                  <a:schemeClr val="bg1"/>
                </a:solidFill>
              </a:rPr>
              <a:t>Pebax</a:t>
            </a:r>
            <a:r>
              <a:rPr lang="en-GB" sz="1200" b="0" dirty="0">
                <a:solidFill>
                  <a:schemeClr val="bg1"/>
                </a:solidFill>
              </a:rPr>
              <a:t>® </a:t>
            </a:r>
            <a:r>
              <a:rPr lang="en-GB" sz="1200" b="0" dirty="0" err="1">
                <a:solidFill>
                  <a:schemeClr val="bg1"/>
                </a:solidFill>
              </a:rPr>
              <a:t>Rnew</a:t>
            </a:r>
            <a:r>
              <a:rPr lang="en-GB" sz="1200" b="0" dirty="0">
                <a:solidFill>
                  <a:schemeClr val="bg1"/>
                </a:solidFill>
              </a:rPr>
              <a:t>® elastomers.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ENGIE X L’ORÉAL in Brazil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bg1"/>
                </a:solidFill>
              </a:rPr>
              <a:t>L’Oréal Brazil’s goal was to reduce CO2 emissions by 60% by 2020, compared with 2005 levels. By 2018 they had beaten this target with a 68% reduction in their emissions! In Brazil, ENGIE supplies </a:t>
            </a:r>
            <a:r>
              <a:rPr lang="en-GB" sz="1200" b="0" dirty="0" err="1">
                <a:solidFill>
                  <a:schemeClr val="bg1"/>
                </a:solidFill>
              </a:rPr>
              <a:t>L’oréal</a:t>
            </a:r>
            <a:r>
              <a:rPr lang="en-GB" sz="1200" b="0" dirty="0">
                <a:solidFill>
                  <a:schemeClr val="bg1"/>
                </a:solidFill>
              </a:rPr>
              <a:t> with solutions to achieve carbon neutrality by 2025.  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FFFFFF"/>
                </a:solidFill>
                <a:latin typeface="Lato" panose="020F0502020204030203" pitchFamily="34" charset="0"/>
              </a:rPr>
              <a:t>ENGIE x Microsoft in the US</a:t>
            </a:r>
          </a:p>
          <a:p>
            <a:pPr algn="just"/>
            <a:r>
              <a:rPr lang="en-US" sz="1200" b="0" i="0" dirty="0">
                <a:solidFill>
                  <a:schemeClr val="bg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Agreement to provide renewable energy to cover the consumption of select MS data centers in Texas.</a:t>
            </a:r>
          </a:p>
          <a:p>
            <a:pPr algn="just"/>
            <a:r>
              <a:rPr lang="en-US" sz="1200" b="0" i="0" dirty="0">
                <a:solidFill>
                  <a:schemeClr val="bg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Contribution to accelerate MS’s mission to transition to 100% carbon-free energy on an hourly basis by 2030.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81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4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07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/>
              <a:t>Extract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en-US" sz="1200" dirty="0"/>
              <a:t>ENGIE presents its 2050 energy transition scenario for Europe</a:t>
            </a:r>
            <a:endParaRPr lang="fr-FR" sz="1200" dirty="0"/>
          </a:p>
          <a:p>
            <a:r>
              <a:rPr lang="en-GB" dirty="0">
                <a:hlinkClick r:id="rId3"/>
              </a:rPr>
              <a:t>https://www.engie.com/sites/default/files/assets/documents/2023-06/WEB-Decarbonization pathways - EN v3-1.pdf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5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/>
              <a:t>Extract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en-US" sz="1200" dirty="0"/>
              <a:t>ENGIE presents its 2050 energy transition scenario for Europe</a:t>
            </a:r>
            <a:endParaRPr lang="fr-FR" sz="1200" dirty="0"/>
          </a:p>
          <a:p>
            <a:r>
              <a:rPr lang="en-GB" dirty="0">
                <a:hlinkClick r:id="rId3"/>
              </a:rPr>
              <a:t>https://www.engie.com/sites/default/files/assets/documents/2023-06/WEB-Decarbonization pathways - EN v3-1.pdf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0D41BE8-8A43-9C59-2B61-FF9816B889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1999" cy="5660019"/>
          </a:xfrm>
          <a:custGeom>
            <a:avLst/>
            <a:gdLst>
              <a:gd name="connsiteX0" fmla="*/ 0 w 12191999"/>
              <a:gd name="connsiteY0" fmla="*/ 0 h 5660019"/>
              <a:gd name="connsiteX1" fmla="*/ 12191999 w 12191999"/>
              <a:gd name="connsiteY1" fmla="*/ 0 h 5660019"/>
              <a:gd name="connsiteX2" fmla="*/ 12191999 w 12191999"/>
              <a:gd name="connsiteY2" fmla="*/ 5660019 h 5660019"/>
              <a:gd name="connsiteX3" fmla="*/ 9157061 w 12191999"/>
              <a:gd name="connsiteY3" fmla="*/ 5660019 h 5660019"/>
              <a:gd name="connsiteX4" fmla="*/ 9157061 w 12191999"/>
              <a:gd name="connsiteY4" fmla="*/ 5535909 h 5660019"/>
              <a:gd name="connsiteX5" fmla="*/ 9157061 w 12191999"/>
              <a:gd name="connsiteY5" fmla="*/ 5531453 h 5660019"/>
              <a:gd name="connsiteX6" fmla="*/ 0 w 12191999"/>
              <a:gd name="connsiteY6" fmla="*/ 5531453 h 566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660019">
                <a:moveTo>
                  <a:pt x="0" y="0"/>
                </a:moveTo>
                <a:lnTo>
                  <a:pt x="12191999" y="0"/>
                </a:lnTo>
                <a:lnTo>
                  <a:pt x="12191999" y="5660019"/>
                </a:lnTo>
                <a:lnTo>
                  <a:pt x="9157061" y="5660019"/>
                </a:lnTo>
                <a:lnTo>
                  <a:pt x="9157061" y="5535909"/>
                </a:lnTo>
                <a:lnTo>
                  <a:pt x="9157061" y="5531453"/>
                </a:lnTo>
                <a:lnTo>
                  <a:pt x="0" y="55314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pic>
        <p:nvPicPr>
          <p:cNvPr id="31" name="Espace réservé pour une image  7" hidden="1">
            <a:extLst>
              <a:ext uri="{FF2B5EF4-FFF2-40B4-BE49-F238E27FC236}">
                <a16:creationId xmlns:a16="http://schemas.microsoft.com/office/drawing/2014/main" id="{A9D91117-3FAA-A722-2D48-ED769EAA8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5830252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939663A-19FC-2E26-BFD7-001BCB6F202E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2457B7B-D4DC-87BD-36C3-09BC85C95B1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9409EEB-2B24-671F-9D08-0CB2DCE6DB52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88BB6D7-0E86-5ACA-93FE-CB7AFCFEB53D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3A3C3475-2D7E-112B-83AF-72D6F16A0AF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D1E2E9F-D102-66DC-DEC9-7B019685FE48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38F4442A-8287-7C7B-B30F-A03D059E68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C6C873A7-7F3F-70B1-D540-88404256E3EF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75ED30A4-2B2B-15DC-92A9-BF8C5B3208B8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AECC0020-9BB9-ECA0-93C4-4719328D853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20C0EA6-D328-3972-2E96-146BC3A2442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09AE5483-5762-2994-1BB7-81D1D80C9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3457" y="3662926"/>
            <a:ext cx="4853116" cy="40011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BA9BE4-F401-A855-74CD-A96F9CC4E41C}"/>
              </a:ext>
            </a:extLst>
          </p:cNvPr>
          <p:cNvSpPr/>
          <p:nvPr userDrawn="1"/>
        </p:nvSpPr>
        <p:spPr>
          <a:xfrm>
            <a:off x="0" y="5531452"/>
            <a:ext cx="9157061" cy="257138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0" name="Espace réservé du titre 1">
            <a:extLst>
              <a:ext uri="{FF2B5EF4-FFF2-40B4-BE49-F238E27FC236}">
                <a16:creationId xmlns:a16="http://schemas.microsoft.com/office/drawing/2014/main" id="{B1E9F394-917A-2DA6-48CB-7B4D1A56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1" name="ZoneTexte 28">
            <a:extLst>
              <a:ext uri="{FF2B5EF4-FFF2-40B4-BE49-F238E27FC236}">
                <a16:creationId xmlns:a16="http://schemas.microsoft.com/office/drawing/2014/main" id="{9B6BF4F4-740E-656B-68B5-CE72ED7155E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2" name="ZoneTexte 31">
            <a:extLst>
              <a:ext uri="{FF2B5EF4-FFF2-40B4-BE49-F238E27FC236}">
                <a16:creationId xmlns:a16="http://schemas.microsoft.com/office/drawing/2014/main" id="{7C77742A-0B49-83C3-8972-E7AA47806118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4" name="ZoneTexte 32">
            <a:extLst>
              <a:ext uri="{FF2B5EF4-FFF2-40B4-BE49-F238E27FC236}">
                <a16:creationId xmlns:a16="http://schemas.microsoft.com/office/drawing/2014/main" id="{40EECBC5-6BEC-5321-B97A-4354367D55B7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</p:spTree>
    <p:extLst>
      <p:ext uri="{BB962C8B-B14F-4D97-AF65-F5344CB8AC3E}">
        <p14:creationId xmlns:p14="http://schemas.microsoft.com/office/powerpoint/2010/main" val="3758357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323165"/>
          </a:xfrm>
          <a:prstGeom prst="rect">
            <a:avLst/>
          </a:prstGeo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 noProof="0"/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A5A32622-B564-4BD9-AB2D-57B896830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51A0B12F-415A-47B8-973A-DE7976E0C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48F5C4-3BCF-DBD4-4A17-FA8D6F1A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marR="0" algn="l" rtl="0"/>
            <a:endParaRPr lang="en-US" noProof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26472"/>
            <a:ext cx="5041271" cy="3231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 noProof="0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86667FA1-2289-422F-8547-DB882B381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C702A9F7-3E66-4CE5-B42A-A94AD35CB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7C879BD-4D37-AE0F-6AB2-C36DFC19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6">
            <a:extLst>
              <a:ext uri="{FF2B5EF4-FFF2-40B4-BE49-F238E27FC236}">
                <a16:creationId xmlns:a16="http://schemas.microsoft.com/office/drawing/2014/main" id="{771DAF3A-3448-42E1-A54E-69C43468E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9CBE67CA-84F4-45FA-800F-EBEB6707D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A914F7-A980-DC31-95F8-14CC5172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  <a:prstGeom prst="rect">
            <a:avLst/>
          </a:prstGeo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 noProof="0"/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B7E15896-7CD1-4C20-A6D3-1FEC18104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34AB3FA3-D038-41F0-9209-BABA17251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61D6AD-9329-A862-B27C-C1F1399EF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2" name="Espace réservé du numéro de diapositive 6">
            <a:extLst>
              <a:ext uri="{FF2B5EF4-FFF2-40B4-BE49-F238E27FC236}">
                <a16:creationId xmlns:a16="http://schemas.microsoft.com/office/drawing/2014/main" id="{EA5FEC26-F4C1-4DBB-9452-9B3788CF2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7FB35642-6C22-4A61-BA4A-BCD0D3D8C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DE1D89-8EA5-D42D-EA36-E52A58CF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6">
            <a:extLst>
              <a:ext uri="{FF2B5EF4-FFF2-40B4-BE49-F238E27FC236}">
                <a16:creationId xmlns:a16="http://schemas.microsoft.com/office/drawing/2014/main" id="{771DAF3A-3448-42E1-A54E-69C43468E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9CBE67CA-84F4-45FA-800F-EBEB6707D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0654371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62B8D8F-6BBE-C534-253D-A55EB7BB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Espace réservé du numéro de diapositive 6">
            <a:extLst>
              <a:ext uri="{FF2B5EF4-FFF2-40B4-BE49-F238E27FC236}">
                <a16:creationId xmlns:a16="http://schemas.microsoft.com/office/drawing/2014/main" id="{ED935233-556A-4673-8A86-B9788EC48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D8ED6195-BEA5-4C0A-90F0-E6FF05B2C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6D96B5E1-44FD-46DB-8148-8253FCB8F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403727C8-E764-4403-81A9-A567C3EED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716029-E1E3-CF74-F79E-9E30D343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093BD4-4D67-0EE9-E7A7-654A168147B5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6D96B5E1-44FD-46DB-8148-8253FCB8F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403727C8-E764-4403-81A9-A567C3EED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61751"/>
            <a:ext cx="3251199" cy="369332"/>
          </a:xfrm>
          <a:prstGeom prst="rect">
            <a:avLst/>
          </a:prstGeom>
          <a:noFill/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61751"/>
            <a:ext cx="3251199" cy="369332"/>
          </a:xfrm>
          <a:prstGeom prst="rect">
            <a:avLst/>
          </a:prstGeom>
          <a:noFill/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33236"/>
            <a:ext cx="3251199" cy="369332"/>
          </a:xfrm>
          <a:prstGeom prst="rect">
            <a:avLst/>
          </a:prstGeom>
          <a:noFill/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33236"/>
            <a:ext cx="3251199" cy="369332"/>
          </a:xfrm>
          <a:prstGeom prst="rect">
            <a:avLst/>
          </a:prstGeom>
          <a:noFill/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F6A0E5-1076-A11D-FE09-2BE1CE72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BC1E12-07E7-8C84-BDCD-2D028C6780BD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i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 noProof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5BADCD-7026-763E-6A76-E741F8E49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" y="0"/>
            <a:ext cx="12189820" cy="6858000"/>
          </a:xfrm>
          <a:prstGeom prst="rect">
            <a:avLst/>
          </a:prstGeom>
        </p:spPr>
      </p:pic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6301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3662926"/>
            <a:ext cx="4853116" cy="40011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pic>
        <p:nvPicPr>
          <p:cNvPr id="4" name="Image 15">
            <a:extLst>
              <a:ext uri="{FF2B5EF4-FFF2-40B4-BE49-F238E27FC236}">
                <a16:creationId xmlns:a16="http://schemas.microsoft.com/office/drawing/2014/main" id="{5D6BC43F-EE2C-126E-2140-C1B1C2AF5F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10" y="5929049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1AB69A-299B-AE4E-6FEF-F81257BFC3C2}"/>
              </a:ext>
            </a:extLst>
          </p:cNvPr>
          <p:cNvSpPr/>
          <p:nvPr userDrawn="1"/>
        </p:nvSpPr>
        <p:spPr>
          <a:xfrm>
            <a:off x="0" y="1358899"/>
            <a:ext cx="9157061" cy="241301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6027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in blu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 noProof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0D41BE8-8A43-9C59-2B61-FF9816B889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1999" cy="5660019"/>
          </a:xfrm>
          <a:custGeom>
            <a:avLst/>
            <a:gdLst>
              <a:gd name="connsiteX0" fmla="*/ 0 w 12191999"/>
              <a:gd name="connsiteY0" fmla="*/ 0 h 5660019"/>
              <a:gd name="connsiteX1" fmla="*/ 12191999 w 12191999"/>
              <a:gd name="connsiteY1" fmla="*/ 0 h 5660019"/>
              <a:gd name="connsiteX2" fmla="*/ 12191999 w 12191999"/>
              <a:gd name="connsiteY2" fmla="*/ 5660019 h 5660019"/>
              <a:gd name="connsiteX3" fmla="*/ 9157061 w 12191999"/>
              <a:gd name="connsiteY3" fmla="*/ 5660019 h 5660019"/>
              <a:gd name="connsiteX4" fmla="*/ 9157061 w 12191999"/>
              <a:gd name="connsiteY4" fmla="*/ 5535909 h 5660019"/>
              <a:gd name="connsiteX5" fmla="*/ 9157061 w 12191999"/>
              <a:gd name="connsiteY5" fmla="*/ 5531453 h 5660019"/>
              <a:gd name="connsiteX6" fmla="*/ 0 w 12191999"/>
              <a:gd name="connsiteY6" fmla="*/ 5531453 h 566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660019">
                <a:moveTo>
                  <a:pt x="0" y="0"/>
                </a:moveTo>
                <a:lnTo>
                  <a:pt x="12191999" y="0"/>
                </a:lnTo>
                <a:lnTo>
                  <a:pt x="12191999" y="5660019"/>
                </a:lnTo>
                <a:lnTo>
                  <a:pt x="9157061" y="5660019"/>
                </a:lnTo>
                <a:lnTo>
                  <a:pt x="9157061" y="5535909"/>
                </a:lnTo>
                <a:lnTo>
                  <a:pt x="9157061" y="5531453"/>
                </a:lnTo>
                <a:lnTo>
                  <a:pt x="0" y="55314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pic>
        <p:nvPicPr>
          <p:cNvPr id="31" name="Espace réservé pour une image  7" hidden="1">
            <a:extLst>
              <a:ext uri="{FF2B5EF4-FFF2-40B4-BE49-F238E27FC236}">
                <a16:creationId xmlns:a16="http://schemas.microsoft.com/office/drawing/2014/main" id="{A9D91117-3FAA-A722-2D48-ED769EAA8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5830252"/>
          </a:xfrm>
          <a:prstGeom prst="rect">
            <a:avLst/>
          </a:prstGeom>
        </p:spPr>
      </p:pic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09AE5483-5762-2994-1BB7-81D1D80C9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3457" y="3662926"/>
            <a:ext cx="4853116" cy="40011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BA9BE4-F401-A855-74CD-A96F9CC4E41C}"/>
              </a:ext>
            </a:extLst>
          </p:cNvPr>
          <p:cNvSpPr/>
          <p:nvPr userDrawn="1"/>
        </p:nvSpPr>
        <p:spPr>
          <a:xfrm>
            <a:off x="0" y="5531452"/>
            <a:ext cx="9157061" cy="257138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0" name="Espace réservé du titre 1">
            <a:extLst>
              <a:ext uri="{FF2B5EF4-FFF2-40B4-BE49-F238E27FC236}">
                <a16:creationId xmlns:a16="http://schemas.microsoft.com/office/drawing/2014/main" id="{B1E9F394-917A-2DA6-48CB-7B4D1A56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9A50465A-C65B-6381-96AE-7A33404055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164BCAB-561D-0BAD-6A23-B0AE863FC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AE403B34-EF8C-8142-AD29-5894EE326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776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  <a:prstGeom prst="rect">
            <a:avLst/>
          </a:prstGeom>
        </p:spPr>
        <p:txBody>
          <a:bodyPr wrap="none"/>
          <a:lstStyle>
            <a:lvl1pPr marL="0" indent="0" algn="r">
              <a:buNone/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  <a:prstGeom prst="rect">
            <a:avLst/>
          </a:prstGeo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  <a:prstGeom prst="rect">
            <a:avLst/>
          </a:prstGeom>
        </p:spPr>
        <p:txBody>
          <a:bodyPr wrap="none"/>
          <a:lstStyle>
            <a:lvl1pPr marL="0" indent="0" algn="r">
              <a:buNone/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  <a:prstGeom prst="rect">
            <a:avLst/>
          </a:prstGeo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  <a:prstGeom prst="rect">
            <a:avLst/>
          </a:prstGeom>
        </p:spPr>
        <p:txBody>
          <a:bodyPr wrap="none"/>
          <a:lstStyle>
            <a:lvl1pPr marL="0" indent="0" algn="r">
              <a:buNone/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  <a:prstGeom prst="rect">
            <a:avLst/>
          </a:prstGeo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  <a:prstGeom prst="rect">
            <a:avLst/>
          </a:prstGeom>
        </p:spPr>
        <p:txBody>
          <a:bodyPr wrap="none"/>
          <a:lstStyle>
            <a:lvl1pPr marL="0" indent="0" algn="r">
              <a:buNone/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  <a:prstGeom prst="rect">
            <a:avLst/>
          </a:prstGeo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  <a:prstGeom prst="rect">
            <a:avLst/>
          </a:prstGeom>
        </p:spPr>
        <p:txBody>
          <a:bodyPr wrap="none"/>
          <a:lstStyle>
            <a:lvl1pPr marL="0" indent="0" algn="r">
              <a:buNone/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  <a:prstGeom prst="rect">
            <a:avLst/>
          </a:prstGeo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  <a:prstGeom prst="rect">
            <a:avLst/>
          </a:prstGeom>
        </p:spPr>
        <p:txBody>
          <a:bodyPr wrap="none"/>
          <a:lstStyle>
            <a:lvl1pPr marL="0" indent="0" algn="r">
              <a:buNone/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  <a:prstGeom prst="rect">
            <a:avLst/>
          </a:prstGeo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  <a:prstGeom prst="rect">
            <a:avLst/>
          </a:prstGeom>
        </p:spPr>
        <p:txBody>
          <a:bodyPr wrap="none"/>
          <a:lstStyle>
            <a:lvl1pPr marL="0" indent="0" algn="r">
              <a:buNone/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  <a:prstGeom prst="rect">
            <a:avLst/>
          </a:prstGeo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  <a:prstGeom prst="rect">
            <a:avLst/>
          </a:prstGeom>
        </p:spPr>
        <p:txBody>
          <a:bodyPr wrap="none"/>
          <a:lstStyle>
            <a:lvl1pPr marL="0" indent="0" algn="r">
              <a:buNone/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  <a:prstGeom prst="rect">
            <a:avLst/>
          </a:prstGeo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Titre du chapitre</a:t>
            </a:r>
          </a:p>
        </p:txBody>
      </p:sp>
      <p:sp>
        <p:nvSpPr>
          <p:cNvPr id="42" name="Espace réservé du numéro de diapositive 6">
            <a:extLst>
              <a:ext uri="{FF2B5EF4-FFF2-40B4-BE49-F238E27FC236}">
                <a16:creationId xmlns:a16="http://schemas.microsoft.com/office/drawing/2014/main" id="{B78B2641-6475-4BDF-A0CD-80087E12D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3" name="Espace réservé du pied de page 4">
            <a:extLst>
              <a:ext uri="{FF2B5EF4-FFF2-40B4-BE49-F238E27FC236}">
                <a16:creationId xmlns:a16="http://schemas.microsoft.com/office/drawing/2014/main" id="{B728A726-E9B6-4A23-9D33-8DEF4EB8E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79688E9-79BF-4A24-6D97-49FD7BAB4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50072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 noProof="0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en-US" noProof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10" y="4858863"/>
            <a:ext cx="1438980" cy="517883"/>
          </a:xfrm>
          <a:prstGeom prst="rect">
            <a:avLst/>
          </a:prstGeom>
          <a:ln>
            <a:noFill/>
          </a:ln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406F2EC-59B7-0A55-07ED-BC6A4E4F9FD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99101E9-AD68-B805-9D0F-3CFC9513ED91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8EED50D-7A06-C155-B9DB-ECF66E66A698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954AB03-5503-3B44-895E-933216A5102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298575F0-BC01-E2E1-97E1-76C5F684F937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AB568B84-1BFE-C30B-D503-DADE3C903D4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2B57D558-4AA8-8485-16E8-A646AEA2563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19959674-2363-A1E8-69B3-A3B368D171C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259BEDD-CAB9-937D-D228-8FC60878342E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D0BDAE4-0C76-9960-F00F-4DDEB9D01670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924AA522-C6AE-B706-58CC-C4595C48A77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1" name="ZoneTexte 28">
            <a:extLst>
              <a:ext uri="{FF2B5EF4-FFF2-40B4-BE49-F238E27FC236}">
                <a16:creationId xmlns:a16="http://schemas.microsoft.com/office/drawing/2014/main" id="{CC2FA09A-2074-FE3C-DF4C-80C84CBC2CF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2" name="ZoneTexte 31">
            <a:extLst>
              <a:ext uri="{FF2B5EF4-FFF2-40B4-BE49-F238E27FC236}">
                <a16:creationId xmlns:a16="http://schemas.microsoft.com/office/drawing/2014/main" id="{4D9C6B23-0BDC-75DF-DA37-8BA296DB7098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3" name="ZoneTexte 32">
            <a:extLst>
              <a:ext uri="{FF2B5EF4-FFF2-40B4-BE49-F238E27FC236}">
                <a16:creationId xmlns:a16="http://schemas.microsoft.com/office/drawing/2014/main" id="{3E2D81FB-703F-2607-48E8-B1473A91E614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74CF265-7DCC-E39B-6872-649E10D3F8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2398612"/>
              <a:gd name="connsiteX1" fmla="*/ 11822112 w 11822112"/>
              <a:gd name="connsiteY1" fmla="*/ 0 h 2398612"/>
              <a:gd name="connsiteX2" fmla="*/ 11822112 w 11822112"/>
              <a:gd name="connsiteY2" fmla="*/ 2398612 h 2398612"/>
              <a:gd name="connsiteX3" fmla="*/ 2678113 w 11822112"/>
              <a:gd name="connsiteY3" fmla="*/ 2398612 h 2398612"/>
              <a:gd name="connsiteX4" fmla="*/ 2678113 w 11822112"/>
              <a:gd name="connsiteY4" fmla="*/ 2182906 h 2398612"/>
              <a:gd name="connsiteX5" fmla="*/ 0 w 11822112"/>
              <a:gd name="connsiteY5" fmla="*/ 2182906 h 239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2398612">
                <a:moveTo>
                  <a:pt x="0" y="0"/>
                </a:moveTo>
                <a:lnTo>
                  <a:pt x="11822112" y="0"/>
                </a:lnTo>
                <a:lnTo>
                  <a:pt x="11822112" y="2398612"/>
                </a:lnTo>
                <a:lnTo>
                  <a:pt x="2678113" y="2398612"/>
                </a:lnTo>
                <a:lnTo>
                  <a:pt x="2678113" y="2182906"/>
                </a:lnTo>
                <a:lnTo>
                  <a:pt x="0" y="218290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10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 noProof="0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en-US" noProof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F9E5E44-8880-EA8A-2E29-7BA51031CD6A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11E63A0-45E3-D421-4C26-001E37B0498A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32A89F2-A28A-42A9-E608-FFB7A7B19BF7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7B75EFE5-7D16-EA58-5381-2960996E495A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D484F199-3024-799E-609A-E23AD706C76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54DE412-0A63-659B-E92F-F4FF69025CB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E6C3EEB6-E842-D0A3-CEB4-0E61AC4E2657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8B54066C-D607-F6EA-AF63-62542051FC0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6C173C9-24C4-E4B7-88B5-52553BD971CE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A63BE74-1625-661C-889E-AA0BF019313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AF1AEF1E-4004-B638-F909-727D33E642C7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3975D4B-C20A-B1EA-3E64-B6C592000F75}"/>
              </a:ext>
            </a:extLst>
          </p:cNvPr>
          <p:cNvSpPr/>
          <p:nvPr userDrawn="1"/>
        </p:nvSpPr>
        <p:spPr>
          <a:xfrm>
            <a:off x="0" y="2550072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ZoneTexte 28">
            <a:extLst>
              <a:ext uri="{FF2B5EF4-FFF2-40B4-BE49-F238E27FC236}">
                <a16:creationId xmlns:a16="http://schemas.microsoft.com/office/drawing/2014/main" id="{14894F3E-A4C5-ED77-A00C-715753BD489A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41" name="ZoneTexte 31">
            <a:extLst>
              <a:ext uri="{FF2B5EF4-FFF2-40B4-BE49-F238E27FC236}">
                <a16:creationId xmlns:a16="http://schemas.microsoft.com/office/drawing/2014/main" id="{E3B0F82E-8828-856A-A90A-E4B3C3F2ED6C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42" name="ZoneTexte 32">
            <a:extLst>
              <a:ext uri="{FF2B5EF4-FFF2-40B4-BE49-F238E27FC236}">
                <a16:creationId xmlns:a16="http://schemas.microsoft.com/office/drawing/2014/main" id="{FE413C2A-043D-EF9C-3BE0-D3BDC7874989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0" spc="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A0CE82-9BA8-FE4B-922F-4307484EA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7087BC61-DD5F-CC48-A9C8-4935BD253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  <a:prstGeom prst="rect">
            <a:avLst/>
          </a:prstGeo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 noProof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266F0082-75C7-43AB-A93C-FAC93872E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2AE5FA14-EDFA-4E6D-8622-5B6342EAD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2015A8-D1D7-D435-9311-AD713DA8D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323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prstGeom prst="rect">
            <a:avLst/>
          </a:prstGeom>
          <a:noFill/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3CE617F6-2273-40C6-8A42-4C55849B0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18A11A81-9EC8-45AA-A8C7-E859A9102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E9BE4B-EE61-53BD-CBBC-154396B0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265293"/>
            <a:ext cx="11334750" cy="457818"/>
          </a:xfrm>
        </p:spPr>
        <p:txBody>
          <a:bodyPr anchor="t" anchorCtr="0"/>
          <a:lstStyle>
            <a:lvl1pPr>
              <a:lnSpc>
                <a:spcPct val="95000"/>
              </a:lnSpc>
              <a:defRPr sz="25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 noProof="0"/>
          </a:p>
        </p:txBody>
      </p:sp>
      <p:sp>
        <p:nvSpPr>
          <p:cNvPr id="12" name="Espace réservé du numéro de diapositive 6">
            <a:extLst>
              <a:ext uri="{FF2B5EF4-FFF2-40B4-BE49-F238E27FC236}">
                <a16:creationId xmlns:a16="http://schemas.microsoft.com/office/drawing/2014/main" id="{7D3C9B20-CA11-45F1-A045-8D8E4A788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44922129-C692-4C4A-989F-75782A47D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22D519-4894-E9B9-C63A-D182981F5E46}"/>
              </a:ext>
            </a:extLst>
          </p:cNvPr>
          <p:cNvSpPr/>
          <p:nvPr userDrawn="1"/>
        </p:nvSpPr>
        <p:spPr>
          <a:xfrm>
            <a:off x="0" y="5799043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endParaRPr lang="en-US" noProof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22878" y="6397471"/>
            <a:ext cx="2760691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ENGIE JULY 2023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82617-B9FE-4114-BEC5-BAE77308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7" r:id="rId2"/>
    <p:sldLayoutId id="2147483653" r:id="rId3"/>
    <p:sldLayoutId id="2147483681" r:id="rId4"/>
    <p:sldLayoutId id="2147483682" r:id="rId5"/>
    <p:sldLayoutId id="214748368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73" r:id="rId12"/>
    <p:sldLayoutId id="2147483662" r:id="rId13"/>
    <p:sldLayoutId id="2147483663" r:id="rId14"/>
    <p:sldLayoutId id="2147483676" r:id="rId15"/>
    <p:sldLayoutId id="2147483665" r:id="rId16"/>
    <p:sldLayoutId id="2147483664" r:id="rId17"/>
    <p:sldLayoutId id="2147483675" r:id="rId18"/>
    <p:sldLayoutId id="2147483671" r:id="rId19"/>
    <p:sldLayoutId id="2147483672" r:id="rId20"/>
    <p:sldLayoutId id="2147483694" r:id="rId2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BD7590-72BB-1152-C0A9-C89C473F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13" y="240448"/>
            <a:ext cx="11650288" cy="1121269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sz="4000" dirty="0"/>
              <a:t>The Real World of Energy Transition - Getting it done</a:t>
            </a:r>
            <a:endParaRPr lang="fr-FR" sz="4000" spc="-150" dirty="0">
              <a:latin typeface="+mn-l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A89580-5B62-B5B8-5303-01E2D1A9BB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2031" y="3581400"/>
            <a:ext cx="3794143" cy="954107"/>
          </a:xfrm>
        </p:spPr>
        <p:txBody>
          <a:bodyPr/>
          <a:lstStyle/>
          <a:p>
            <a:r>
              <a:rPr lang="fr-FR" b="1" dirty="0">
                <a:solidFill>
                  <a:srgbClr val="1E4071"/>
                </a:solidFill>
              </a:rPr>
              <a:t>Suresh Bhaskar</a:t>
            </a:r>
            <a:br>
              <a:rPr lang="fr-FR" dirty="0">
                <a:solidFill>
                  <a:srgbClr val="1E4071"/>
                </a:solidFill>
              </a:rPr>
            </a:br>
            <a:r>
              <a:rPr lang="fr-FR" sz="1800" i="1" dirty="0">
                <a:solidFill>
                  <a:srgbClr val="1E4071"/>
                </a:solidFill>
              </a:rPr>
              <a:t>Managing Director for Renewables </a:t>
            </a:r>
            <a:br>
              <a:rPr lang="fr-FR" sz="1800" i="1" dirty="0">
                <a:solidFill>
                  <a:srgbClr val="1E4071"/>
                </a:solidFill>
              </a:rPr>
            </a:br>
            <a:r>
              <a:rPr lang="fr-FR" sz="1800" i="1" dirty="0">
                <a:solidFill>
                  <a:srgbClr val="1E4071"/>
                </a:solidFill>
              </a:rPr>
              <a:t>in UK &amp; Ireland, ENGIE</a:t>
            </a:r>
            <a:endParaRPr lang="fr-FR" i="1" dirty="0">
              <a:solidFill>
                <a:srgbClr val="1E407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4DE4FF-C976-8C66-5D6C-663C72E950E8}"/>
              </a:ext>
            </a:extLst>
          </p:cNvPr>
          <p:cNvSpPr txBox="1"/>
          <p:nvPr/>
        </p:nvSpPr>
        <p:spPr>
          <a:xfrm>
            <a:off x="325813" y="1627902"/>
            <a:ext cx="8945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-150" dirty="0">
                <a:solidFill>
                  <a:schemeClr val="bg1"/>
                </a:solidFill>
                <a:ea typeface="+mj-ea"/>
                <a:cs typeface="+mj-cs"/>
              </a:rPr>
              <a:t>ENERGY TRANSITION FROM THE PERSPECTIVE OF THE DEVELOPER</a:t>
            </a:r>
            <a:endParaRPr lang="fr-FR" sz="2000" spc="-150" dirty="0" err="1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04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928C4E-5DF4-E2A6-241F-3CA189B42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10</a:t>
            </a:fld>
            <a:endParaRPr lang="en-US" noProof="0"/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B877B490-C56E-FC17-FEC8-67C07C452895}"/>
              </a:ext>
            </a:extLst>
          </p:cNvPr>
          <p:cNvGrpSpPr/>
          <p:nvPr/>
        </p:nvGrpSpPr>
        <p:grpSpPr>
          <a:xfrm>
            <a:off x="6211499" y="3662183"/>
            <a:ext cx="2583180" cy="2189045"/>
            <a:chOff x="6224015" y="3438071"/>
            <a:chExt cx="2583180" cy="218904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A844137F-0845-E353-FEE7-A68199C7BA4F}"/>
                </a:ext>
              </a:extLst>
            </p:cNvPr>
            <p:cNvSpPr/>
            <p:nvPr/>
          </p:nvSpPr>
          <p:spPr>
            <a:xfrm>
              <a:off x="6224015" y="3438071"/>
              <a:ext cx="2583180" cy="2189045"/>
            </a:xfrm>
            <a:custGeom>
              <a:avLst/>
              <a:gdLst/>
              <a:ahLst/>
              <a:cxnLst/>
              <a:rect l="l" t="t" r="r" b="b"/>
              <a:pathLst>
                <a:path w="2583179" h="2115820">
                  <a:moveTo>
                    <a:pt x="0" y="2115312"/>
                  </a:moveTo>
                  <a:lnTo>
                    <a:pt x="2583180" y="2115312"/>
                  </a:lnTo>
                  <a:lnTo>
                    <a:pt x="2583180" y="0"/>
                  </a:lnTo>
                  <a:lnTo>
                    <a:pt x="0" y="0"/>
                  </a:lnTo>
                  <a:lnTo>
                    <a:pt x="0" y="2115312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07FC4FD4-4F74-3F82-FE18-A729F4D1DF35}"/>
                </a:ext>
              </a:extLst>
            </p:cNvPr>
            <p:cNvSpPr/>
            <p:nvPr/>
          </p:nvSpPr>
          <p:spPr>
            <a:xfrm>
              <a:off x="6387084" y="3832859"/>
              <a:ext cx="1056640" cy="1412875"/>
            </a:xfrm>
            <a:custGeom>
              <a:avLst/>
              <a:gdLst/>
              <a:ahLst/>
              <a:cxnLst/>
              <a:rect l="l" t="t" r="r" b="b"/>
              <a:pathLst>
                <a:path w="1056640" h="1412875">
                  <a:moveTo>
                    <a:pt x="307848" y="0"/>
                  </a:moveTo>
                  <a:lnTo>
                    <a:pt x="0" y="0"/>
                  </a:lnTo>
                  <a:lnTo>
                    <a:pt x="0" y="1412748"/>
                  </a:lnTo>
                  <a:lnTo>
                    <a:pt x="307848" y="1412748"/>
                  </a:lnTo>
                  <a:lnTo>
                    <a:pt x="307848" y="0"/>
                  </a:lnTo>
                  <a:close/>
                </a:path>
                <a:path w="1056640" h="1412875">
                  <a:moveTo>
                    <a:pt x="1056132" y="1139952"/>
                  </a:moveTo>
                  <a:lnTo>
                    <a:pt x="746760" y="1139952"/>
                  </a:lnTo>
                  <a:lnTo>
                    <a:pt x="746760" y="1412748"/>
                  </a:lnTo>
                  <a:lnTo>
                    <a:pt x="1056132" y="1412748"/>
                  </a:lnTo>
                  <a:lnTo>
                    <a:pt x="1056132" y="1139952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BC231AE-E713-EDD9-25CF-71A00E57957D}"/>
                </a:ext>
              </a:extLst>
            </p:cNvPr>
            <p:cNvSpPr/>
            <p:nvPr/>
          </p:nvSpPr>
          <p:spPr>
            <a:xfrm>
              <a:off x="7880603" y="5044440"/>
              <a:ext cx="309880" cy="201295"/>
            </a:xfrm>
            <a:custGeom>
              <a:avLst/>
              <a:gdLst/>
              <a:ahLst/>
              <a:cxnLst/>
              <a:rect l="l" t="t" r="r" b="b"/>
              <a:pathLst>
                <a:path w="309879" h="201295">
                  <a:moveTo>
                    <a:pt x="309372" y="0"/>
                  </a:moveTo>
                  <a:lnTo>
                    <a:pt x="0" y="0"/>
                  </a:lnTo>
                  <a:lnTo>
                    <a:pt x="0" y="201167"/>
                  </a:lnTo>
                  <a:lnTo>
                    <a:pt x="309372" y="201167"/>
                  </a:lnTo>
                  <a:lnTo>
                    <a:pt x="309372" y="0"/>
                  </a:lnTo>
                  <a:close/>
                </a:path>
              </a:pathLst>
            </a:custGeom>
            <a:solidFill>
              <a:srgbClr val="00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ADB07C8A-3EFF-91E1-FFD9-16CC9E58E424}"/>
                </a:ext>
              </a:extLst>
            </p:cNvPr>
            <p:cNvSpPr/>
            <p:nvPr/>
          </p:nvSpPr>
          <p:spPr>
            <a:xfrm>
              <a:off x="7507223" y="5010912"/>
              <a:ext cx="309880" cy="234950"/>
            </a:xfrm>
            <a:custGeom>
              <a:avLst/>
              <a:gdLst/>
              <a:ahLst/>
              <a:cxnLst/>
              <a:rect l="l" t="t" r="r" b="b"/>
              <a:pathLst>
                <a:path w="309879" h="234950">
                  <a:moveTo>
                    <a:pt x="309372" y="0"/>
                  </a:moveTo>
                  <a:lnTo>
                    <a:pt x="0" y="0"/>
                  </a:lnTo>
                  <a:lnTo>
                    <a:pt x="0" y="234696"/>
                  </a:lnTo>
                  <a:lnTo>
                    <a:pt x="309372" y="234696"/>
                  </a:lnTo>
                  <a:lnTo>
                    <a:pt x="30937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7">
            <a:extLst>
              <a:ext uri="{FF2B5EF4-FFF2-40B4-BE49-F238E27FC236}">
                <a16:creationId xmlns:a16="http://schemas.microsoft.com/office/drawing/2014/main" id="{FC63798B-44E3-4D51-49F6-E4E7D0F9C3B0}"/>
              </a:ext>
            </a:extLst>
          </p:cNvPr>
          <p:cNvGrpSpPr/>
          <p:nvPr/>
        </p:nvGrpSpPr>
        <p:grpSpPr>
          <a:xfrm>
            <a:off x="536320" y="1367735"/>
            <a:ext cx="2610553" cy="4465966"/>
            <a:chOff x="535490" y="1365503"/>
            <a:chExt cx="2610553" cy="4465966"/>
          </a:xfrm>
        </p:grpSpPr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BAE46C26-3110-834A-66F7-882BBEE49872}"/>
                </a:ext>
              </a:extLst>
            </p:cNvPr>
            <p:cNvSpPr/>
            <p:nvPr/>
          </p:nvSpPr>
          <p:spPr>
            <a:xfrm>
              <a:off x="535490" y="3687074"/>
              <a:ext cx="2595880" cy="2144395"/>
            </a:xfrm>
            <a:custGeom>
              <a:avLst/>
              <a:gdLst/>
              <a:ahLst/>
              <a:cxnLst/>
              <a:rect l="l" t="t" r="r" b="b"/>
              <a:pathLst>
                <a:path w="2595880" h="2144395">
                  <a:moveTo>
                    <a:pt x="2595372" y="0"/>
                  </a:moveTo>
                  <a:lnTo>
                    <a:pt x="0" y="0"/>
                  </a:lnTo>
                  <a:lnTo>
                    <a:pt x="0" y="2144268"/>
                  </a:lnTo>
                  <a:lnTo>
                    <a:pt x="2595372" y="2144268"/>
                  </a:lnTo>
                  <a:lnTo>
                    <a:pt x="259537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3D198540-C381-C831-56F6-DD2D965A92AE}"/>
                </a:ext>
              </a:extLst>
            </p:cNvPr>
            <p:cNvSpPr/>
            <p:nvPr/>
          </p:nvSpPr>
          <p:spPr>
            <a:xfrm>
              <a:off x="557783" y="1389887"/>
              <a:ext cx="2588260" cy="2113915"/>
            </a:xfrm>
            <a:custGeom>
              <a:avLst/>
              <a:gdLst/>
              <a:ahLst/>
              <a:cxnLst/>
              <a:rect l="l" t="t" r="r" b="b"/>
              <a:pathLst>
                <a:path w="2588260" h="2113915">
                  <a:moveTo>
                    <a:pt x="2587752" y="0"/>
                  </a:moveTo>
                  <a:lnTo>
                    <a:pt x="0" y="0"/>
                  </a:lnTo>
                  <a:lnTo>
                    <a:pt x="0" y="2113788"/>
                  </a:lnTo>
                  <a:lnTo>
                    <a:pt x="2587752" y="2113788"/>
                  </a:lnTo>
                  <a:lnTo>
                    <a:pt x="2587752" y="0"/>
                  </a:lnTo>
                  <a:close/>
                </a:path>
              </a:pathLst>
            </a:custGeom>
            <a:solidFill>
              <a:srgbClr val="1A2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ECE9C935-3C54-267E-3E5E-85757B0F031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3" y="1365503"/>
              <a:ext cx="2587752" cy="1301496"/>
            </a:xfrm>
            <a:prstGeom prst="rect">
              <a:avLst/>
            </a:prstGeom>
          </p:spPr>
        </p:pic>
      </p:grpSp>
      <p:sp>
        <p:nvSpPr>
          <p:cNvPr id="16" name="object 12">
            <a:extLst>
              <a:ext uri="{FF2B5EF4-FFF2-40B4-BE49-F238E27FC236}">
                <a16:creationId xmlns:a16="http://schemas.microsoft.com/office/drawing/2014/main" id="{222C9FBB-025D-BC63-CBB2-04F05B6E3D0B}"/>
              </a:ext>
            </a:extLst>
          </p:cNvPr>
          <p:cNvSpPr/>
          <p:nvPr/>
        </p:nvSpPr>
        <p:spPr>
          <a:xfrm>
            <a:off x="9076943" y="3662184"/>
            <a:ext cx="2583180" cy="2171518"/>
          </a:xfrm>
          <a:custGeom>
            <a:avLst/>
            <a:gdLst/>
            <a:ahLst/>
            <a:cxnLst/>
            <a:rect l="l" t="t" r="r" b="b"/>
            <a:pathLst>
              <a:path w="2583179" h="2144395">
                <a:moveTo>
                  <a:pt x="2583179" y="0"/>
                </a:moveTo>
                <a:lnTo>
                  <a:pt x="0" y="0"/>
                </a:lnTo>
                <a:lnTo>
                  <a:pt x="0" y="2144268"/>
                </a:lnTo>
                <a:lnTo>
                  <a:pt x="2583179" y="2144268"/>
                </a:lnTo>
                <a:lnTo>
                  <a:pt x="258317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BA6E7A1D-E46E-6E6D-D0C9-98119ADBA57B}"/>
              </a:ext>
            </a:extLst>
          </p:cNvPr>
          <p:cNvSpPr/>
          <p:nvPr/>
        </p:nvSpPr>
        <p:spPr>
          <a:xfrm>
            <a:off x="9064752" y="1389888"/>
            <a:ext cx="2588260" cy="1948180"/>
          </a:xfrm>
          <a:custGeom>
            <a:avLst/>
            <a:gdLst/>
            <a:ahLst/>
            <a:cxnLst/>
            <a:rect l="l" t="t" r="r" b="b"/>
            <a:pathLst>
              <a:path w="2588259" h="1948179">
                <a:moveTo>
                  <a:pt x="2587752" y="0"/>
                </a:moveTo>
                <a:lnTo>
                  <a:pt x="0" y="0"/>
                </a:lnTo>
                <a:lnTo>
                  <a:pt x="0" y="1947672"/>
                </a:lnTo>
                <a:lnTo>
                  <a:pt x="2587752" y="1947672"/>
                </a:lnTo>
                <a:lnTo>
                  <a:pt x="2587752" y="0"/>
                </a:lnTo>
                <a:close/>
              </a:path>
            </a:pathLst>
          </a:custGeom>
          <a:solidFill>
            <a:srgbClr val="1A23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5">
            <a:extLst>
              <a:ext uri="{FF2B5EF4-FFF2-40B4-BE49-F238E27FC236}">
                <a16:creationId xmlns:a16="http://schemas.microsoft.com/office/drawing/2014/main" id="{C33B8B75-6BAF-6325-FFBE-1B0E7A29639F}"/>
              </a:ext>
            </a:extLst>
          </p:cNvPr>
          <p:cNvGrpSpPr/>
          <p:nvPr/>
        </p:nvGrpSpPr>
        <p:grpSpPr>
          <a:xfrm>
            <a:off x="3393947" y="1382267"/>
            <a:ext cx="2589530" cy="4493852"/>
            <a:chOff x="3393947" y="1382267"/>
            <a:chExt cx="2589530" cy="4493852"/>
          </a:xfrm>
        </p:grpSpPr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4B68E991-CE00-F674-5756-4A818B268843}"/>
                </a:ext>
              </a:extLst>
            </p:cNvPr>
            <p:cNvSpPr/>
            <p:nvPr/>
          </p:nvSpPr>
          <p:spPr>
            <a:xfrm>
              <a:off x="3394963" y="3687074"/>
              <a:ext cx="2588260" cy="2189045"/>
            </a:xfrm>
            <a:custGeom>
              <a:avLst/>
              <a:gdLst/>
              <a:ahLst/>
              <a:cxnLst/>
              <a:rect l="l" t="t" r="r" b="b"/>
              <a:pathLst>
                <a:path w="2588260" h="2123440">
                  <a:moveTo>
                    <a:pt x="0" y="2122932"/>
                  </a:moveTo>
                  <a:lnTo>
                    <a:pt x="2587752" y="2122932"/>
                  </a:lnTo>
                  <a:lnTo>
                    <a:pt x="2587752" y="0"/>
                  </a:lnTo>
                  <a:lnTo>
                    <a:pt x="0" y="0"/>
                  </a:lnTo>
                  <a:lnTo>
                    <a:pt x="0" y="2122932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EAD40311-EE93-0AC9-9AA4-49A046E6D971}"/>
                </a:ext>
              </a:extLst>
            </p:cNvPr>
            <p:cNvSpPr/>
            <p:nvPr/>
          </p:nvSpPr>
          <p:spPr>
            <a:xfrm>
              <a:off x="3393947" y="1402079"/>
              <a:ext cx="2589530" cy="2113915"/>
            </a:xfrm>
            <a:custGeom>
              <a:avLst/>
              <a:gdLst/>
              <a:ahLst/>
              <a:cxnLst/>
              <a:rect l="l" t="t" r="r" b="b"/>
              <a:pathLst>
                <a:path w="2589529" h="2113915">
                  <a:moveTo>
                    <a:pt x="2589276" y="0"/>
                  </a:moveTo>
                  <a:lnTo>
                    <a:pt x="0" y="0"/>
                  </a:lnTo>
                  <a:lnTo>
                    <a:pt x="0" y="2113788"/>
                  </a:lnTo>
                  <a:lnTo>
                    <a:pt x="2589276" y="2113788"/>
                  </a:lnTo>
                  <a:lnTo>
                    <a:pt x="2589276" y="0"/>
                  </a:lnTo>
                  <a:close/>
                </a:path>
              </a:pathLst>
            </a:custGeom>
            <a:solidFill>
              <a:srgbClr val="1A2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A34F8587-5127-B485-2D4D-4C2C878592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3947" y="1382267"/>
              <a:ext cx="2589276" cy="1271015"/>
            </a:xfrm>
            <a:prstGeom prst="rect">
              <a:avLst/>
            </a:prstGeom>
          </p:spPr>
        </p:pic>
      </p:grpSp>
      <p:sp>
        <p:nvSpPr>
          <p:cNvPr id="23" name="object 19">
            <a:extLst>
              <a:ext uri="{FF2B5EF4-FFF2-40B4-BE49-F238E27FC236}">
                <a16:creationId xmlns:a16="http://schemas.microsoft.com/office/drawing/2014/main" id="{41E1B5CD-677B-69F7-DADF-7D50D75021C6}"/>
              </a:ext>
            </a:extLst>
          </p:cNvPr>
          <p:cNvSpPr txBox="1"/>
          <p:nvPr/>
        </p:nvSpPr>
        <p:spPr>
          <a:xfrm>
            <a:off x="3381345" y="2748418"/>
            <a:ext cx="2588260" cy="628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685" marR="556895" algn="just">
              <a:lnSpc>
                <a:spcPct val="95100"/>
              </a:lnSpc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Share</a:t>
            </a:r>
            <a:r>
              <a:rPr sz="15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renewables </a:t>
            </a:r>
            <a:r>
              <a:rPr sz="1400" spc="60" dirty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1400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Arial Narrow"/>
                <a:cs typeface="Arial Narrow"/>
              </a:rPr>
              <a:t>total</a:t>
            </a:r>
            <a:r>
              <a:rPr sz="1400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 Narrow"/>
                <a:cs typeface="Arial Narrow"/>
              </a:rPr>
              <a:t>power</a:t>
            </a:r>
            <a:r>
              <a:rPr sz="1400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Arial Narrow"/>
                <a:cs typeface="Arial Narrow"/>
              </a:rPr>
              <a:t>generation </a:t>
            </a:r>
            <a:r>
              <a:rPr sz="1400" spc="95" dirty="0">
                <a:solidFill>
                  <a:srgbClr val="FFFFFF"/>
                </a:solidFill>
                <a:latin typeface="Arial Narrow"/>
                <a:cs typeface="Arial Narrow"/>
              </a:rPr>
              <a:t>capacity</a:t>
            </a:r>
            <a:endParaRPr sz="1400" dirty="0">
              <a:latin typeface="Arial Narrow"/>
              <a:cs typeface="Arial Narrow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A5F6E2FF-4235-D076-75C9-922B4876D586}"/>
              </a:ext>
            </a:extLst>
          </p:cNvPr>
          <p:cNvSpPr txBox="1"/>
          <p:nvPr/>
        </p:nvSpPr>
        <p:spPr>
          <a:xfrm>
            <a:off x="501326" y="2833999"/>
            <a:ext cx="2595880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6370" marR="904240">
              <a:lnSpc>
                <a:spcPts val="1939"/>
              </a:lnSpc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GHG</a:t>
            </a:r>
            <a:r>
              <a:rPr sz="1275" baseline="32679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75" spc="97" baseline="326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emissions</a:t>
            </a:r>
            <a:endParaRPr sz="1500" dirty="0">
              <a:latin typeface="Arial"/>
              <a:cs typeface="Arial"/>
            </a:endParaRPr>
          </a:p>
          <a:p>
            <a:pPr marL="166370">
              <a:lnSpc>
                <a:spcPts val="1639"/>
              </a:lnSpc>
            </a:pPr>
            <a:r>
              <a:rPr sz="1400" spc="95" dirty="0">
                <a:solidFill>
                  <a:srgbClr val="FFFFFF"/>
                </a:solidFill>
                <a:latin typeface="Arial Narrow"/>
                <a:cs typeface="Arial Narrow"/>
              </a:rPr>
              <a:t>from</a:t>
            </a:r>
            <a:r>
              <a:rPr sz="1400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Arial Narrow"/>
                <a:cs typeface="Arial Narrow"/>
              </a:rPr>
              <a:t>energy</a:t>
            </a:r>
            <a:r>
              <a:rPr sz="1400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Arial Narrow"/>
                <a:cs typeface="Arial Narrow"/>
              </a:rPr>
              <a:t>production</a:t>
            </a:r>
            <a:endParaRPr sz="1400" dirty="0">
              <a:latin typeface="Arial Narrow"/>
              <a:cs typeface="Arial Narrow"/>
            </a:endParaRPr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F1DD48D1-D1C9-E257-76A5-72E27D0ECB9D}"/>
              </a:ext>
            </a:extLst>
          </p:cNvPr>
          <p:cNvSpPr txBox="1"/>
          <p:nvPr/>
        </p:nvSpPr>
        <p:spPr>
          <a:xfrm>
            <a:off x="506962" y="5942160"/>
            <a:ext cx="221869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GB" sz="800" spc="55" dirty="0">
                <a:solidFill>
                  <a:srgbClr val="35393C"/>
                </a:solidFill>
                <a:latin typeface="Arial"/>
                <a:cs typeface="Arial"/>
              </a:rPr>
              <a:t>1 </a:t>
            </a:r>
            <a:r>
              <a:rPr sz="800" spc="55" dirty="0">
                <a:solidFill>
                  <a:srgbClr val="35393C"/>
                </a:solidFill>
                <a:latin typeface="Arial Narrow"/>
                <a:cs typeface="Arial Narrow"/>
              </a:rPr>
              <a:t>Greenhouse</a:t>
            </a:r>
            <a:r>
              <a:rPr sz="800" spc="25" dirty="0">
                <a:solidFill>
                  <a:srgbClr val="35393C"/>
                </a:solidFill>
                <a:latin typeface="Arial Narrow"/>
                <a:cs typeface="Arial Narrow"/>
              </a:rPr>
              <a:t> </a:t>
            </a:r>
            <a:r>
              <a:rPr sz="800" spc="50" dirty="0">
                <a:solidFill>
                  <a:srgbClr val="35393C"/>
                </a:solidFill>
                <a:latin typeface="Arial Narrow"/>
                <a:cs typeface="Arial Narrow"/>
              </a:rPr>
              <a:t>gases,</a:t>
            </a:r>
            <a:r>
              <a:rPr sz="800" spc="45" dirty="0">
                <a:solidFill>
                  <a:srgbClr val="35393C"/>
                </a:solidFill>
                <a:latin typeface="Arial Narrow"/>
                <a:cs typeface="Arial Narrow"/>
              </a:rPr>
              <a:t> </a:t>
            </a:r>
            <a:r>
              <a:rPr sz="800" spc="65" dirty="0">
                <a:solidFill>
                  <a:srgbClr val="35393C"/>
                </a:solidFill>
                <a:latin typeface="Arial Narrow"/>
                <a:cs typeface="Arial Narrow"/>
              </a:rPr>
              <a:t>Scope1</a:t>
            </a:r>
            <a:r>
              <a:rPr sz="800" spc="15" dirty="0">
                <a:solidFill>
                  <a:srgbClr val="35393C"/>
                </a:solidFill>
                <a:latin typeface="Arial Narrow"/>
                <a:cs typeface="Arial Narrow"/>
              </a:rPr>
              <a:t> </a:t>
            </a:r>
            <a:r>
              <a:rPr sz="800" spc="60" dirty="0">
                <a:solidFill>
                  <a:srgbClr val="35393C"/>
                </a:solidFill>
                <a:latin typeface="Arial Narrow"/>
                <a:cs typeface="Arial Narrow"/>
              </a:rPr>
              <a:t>and</a:t>
            </a:r>
            <a:r>
              <a:rPr sz="800" spc="30" dirty="0">
                <a:solidFill>
                  <a:srgbClr val="35393C"/>
                </a:solidFill>
                <a:latin typeface="Arial Narrow"/>
                <a:cs typeface="Arial Narrow"/>
              </a:rPr>
              <a:t> </a:t>
            </a:r>
            <a:r>
              <a:rPr sz="800" spc="80" dirty="0">
                <a:solidFill>
                  <a:srgbClr val="35393C"/>
                </a:solidFill>
                <a:latin typeface="Arial Narrow"/>
                <a:cs typeface="Arial Narrow"/>
              </a:rPr>
              <a:t>3</a:t>
            </a:r>
            <a:r>
              <a:rPr sz="800" spc="35" dirty="0">
                <a:solidFill>
                  <a:srgbClr val="35393C"/>
                </a:solidFill>
                <a:latin typeface="Arial Narrow"/>
                <a:cs typeface="Arial Narrow"/>
              </a:rPr>
              <a:t> </a:t>
            </a:r>
            <a:r>
              <a:rPr sz="800" spc="75" dirty="0">
                <a:solidFill>
                  <a:srgbClr val="35393C"/>
                </a:solidFill>
                <a:latin typeface="Arial Narrow"/>
                <a:cs typeface="Arial Narrow"/>
              </a:rPr>
              <a:t>(MtCO</a:t>
            </a:r>
            <a:r>
              <a:rPr sz="750" spc="112" baseline="-22222" dirty="0">
                <a:solidFill>
                  <a:srgbClr val="35393C"/>
                </a:solidFill>
                <a:latin typeface="Arial Narrow"/>
                <a:cs typeface="Arial Narrow"/>
              </a:rPr>
              <a:t>2</a:t>
            </a:r>
            <a:r>
              <a:rPr sz="750" spc="187" baseline="-22222" dirty="0">
                <a:solidFill>
                  <a:srgbClr val="35393C"/>
                </a:solidFill>
                <a:latin typeface="Arial Narrow"/>
                <a:cs typeface="Arial Narrow"/>
              </a:rPr>
              <a:t> </a:t>
            </a:r>
            <a:r>
              <a:rPr sz="800" spc="30" dirty="0">
                <a:solidFill>
                  <a:srgbClr val="35393C"/>
                </a:solidFill>
                <a:latin typeface="Arial Narrow"/>
                <a:cs typeface="Arial Narrow"/>
              </a:rPr>
              <a:t>eq)</a:t>
            </a:r>
            <a:endParaRPr sz="800" dirty="0">
              <a:latin typeface="Arial Narrow"/>
              <a:cs typeface="Arial Narrow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CABBA902-347E-5758-C034-8778070E9742}"/>
              </a:ext>
            </a:extLst>
          </p:cNvPr>
          <p:cNvSpPr txBox="1"/>
          <p:nvPr/>
        </p:nvSpPr>
        <p:spPr>
          <a:xfrm>
            <a:off x="9261982" y="2754007"/>
            <a:ext cx="1708785" cy="433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5"/>
              </a:lnSpc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countries</a:t>
            </a:r>
            <a:endParaRPr sz="1500">
              <a:latin typeface="Arial"/>
              <a:cs typeface="Arial"/>
            </a:endParaRPr>
          </a:p>
          <a:p>
            <a:pPr>
              <a:lnSpc>
                <a:spcPts val="1639"/>
              </a:lnSpc>
            </a:pPr>
            <a:r>
              <a:rPr sz="1400" spc="60" dirty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1400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  <a:r>
              <a:rPr sz="14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 Narrow"/>
                <a:cs typeface="Arial Narrow"/>
              </a:rPr>
              <a:t>management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896E2931-824C-83D2-8DA6-F77A5C72A0DA}"/>
              </a:ext>
            </a:extLst>
          </p:cNvPr>
          <p:cNvSpPr/>
          <p:nvPr/>
        </p:nvSpPr>
        <p:spPr>
          <a:xfrm>
            <a:off x="9064752" y="2633472"/>
            <a:ext cx="2588260" cy="861060"/>
          </a:xfrm>
          <a:custGeom>
            <a:avLst/>
            <a:gdLst/>
            <a:ahLst/>
            <a:cxnLst/>
            <a:rect l="l" t="t" r="r" b="b"/>
            <a:pathLst>
              <a:path w="2588259" h="861060">
                <a:moveTo>
                  <a:pt x="2587752" y="0"/>
                </a:moveTo>
                <a:lnTo>
                  <a:pt x="0" y="0"/>
                </a:lnTo>
                <a:lnTo>
                  <a:pt x="0" y="861060"/>
                </a:lnTo>
                <a:lnTo>
                  <a:pt x="2587752" y="861060"/>
                </a:lnTo>
                <a:lnTo>
                  <a:pt x="2587752" y="0"/>
                </a:lnTo>
                <a:close/>
              </a:path>
            </a:pathLst>
          </a:custGeom>
          <a:solidFill>
            <a:srgbClr val="1A235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0F00249A-6F29-D9CF-C4AC-DF8728D14378}"/>
              </a:ext>
            </a:extLst>
          </p:cNvPr>
          <p:cNvSpPr txBox="1"/>
          <p:nvPr/>
        </p:nvSpPr>
        <p:spPr>
          <a:xfrm>
            <a:off x="9083564" y="2754285"/>
            <a:ext cx="25831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1575"/>
              </a:spcBef>
            </a:pPr>
            <a:r>
              <a:rPr lang="en-GB" sz="1500" b="1" dirty="0">
                <a:solidFill>
                  <a:srgbClr val="FFFFFF"/>
                </a:solidFill>
                <a:latin typeface="Arial"/>
                <a:cs typeface="Arial"/>
              </a:rPr>
              <a:t>Women in Group Management </a:t>
            </a:r>
            <a:endParaRPr sz="1500" dirty="0">
              <a:latin typeface="Arial"/>
              <a:cs typeface="Arial"/>
            </a:endParaRPr>
          </a:p>
          <a:p>
            <a:pPr marL="144780">
              <a:lnSpc>
                <a:spcPts val="1639"/>
              </a:lnSpc>
            </a:pPr>
            <a:endParaRPr sz="1400" dirty="0">
              <a:latin typeface="Arial"/>
              <a:cs typeface="Arial"/>
            </a:endParaRPr>
          </a:p>
        </p:txBody>
      </p:sp>
      <p:grpSp>
        <p:nvGrpSpPr>
          <p:cNvPr id="31" name="object 28">
            <a:extLst>
              <a:ext uri="{FF2B5EF4-FFF2-40B4-BE49-F238E27FC236}">
                <a16:creationId xmlns:a16="http://schemas.microsoft.com/office/drawing/2014/main" id="{CD108D22-B421-5F7C-769F-6E468018DD52}"/>
              </a:ext>
            </a:extLst>
          </p:cNvPr>
          <p:cNvGrpSpPr/>
          <p:nvPr/>
        </p:nvGrpSpPr>
        <p:grpSpPr>
          <a:xfrm>
            <a:off x="732720" y="3994488"/>
            <a:ext cx="1207135" cy="1461770"/>
            <a:chOff x="745236" y="3770376"/>
            <a:chExt cx="1207135" cy="1461770"/>
          </a:xfrm>
        </p:grpSpPr>
        <p:sp>
          <p:nvSpPr>
            <p:cNvPr id="32" name="object 29">
              <a:extLst>
                <a:ext uri="{FF2B5EF4-FFF2-40B4-BE49-F238E27FC236}">
                  <a16:creationId xmlns:a16="http://schemas.microsoft.com/office/drawing/2014/main" id="{032B106C-D1C7-0EF1-3856-91E7D4160EDE}"/>
                </a:ext>
              </a:extLst>
            </p:cNvPr>
            <p:cNvSpPr/>
            <p:nvPr/>
          </p:nvSpPr>
          <p:spPr>
            <a:xfrm>
              <a:off x="1697736" y="4821936"/>
              <a:ext cx="254635" cy="410209"/>
            </a:xfrm>
            <a:custGeom>
              <a:avLst/>
              <a:gdLst/>
              <a:ahLst/>
              <a:cxnLst/>
              <a:rect l="l" t="t" r="r" b="b"/>
              <a:pathLst>
                <a:path w="254635" h="410210">
                  <a:moveTo>
                    <a:pt x="254507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254507" y="409956"/>
                  </a:lnTo>
                  <a:lnTo>
                    <a:pt x="254507" y="0"/>
                  </a:lnTo>
                  <a:close/>
                </a:path>
              </a:pathLst>
            </a:custGeom>
            <a:solidFill>
              <a:srgbClr val="00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0">
              <a:extLst>
                <a:ext uri="{FF2B5EF4-FFF2-40B4-BE49-F238E27FC236}">
                  <a16:creationId xmlns:a16="http://schemas.microsoft.com/office/drawing/2014/main" id="{01366CF7-781D-0D9D-F990-B419EFDE326C}"/>
                </a:ext>
              </a:extLst>
            </p:cNvPr>
            <p:cNvSpPr/>
            <p:nvPr/>
          </p:nvSpPr>
          <p:spPr>
            <a:xfrm>
              <a:off x="745236" y="3770375"/>
              <a:ext cx="1207135" cy="1461770"/>
            </a:xfrm>
            <a:custGeom>
              <a:avLst/>
              <a:gdLst/>
              <a:ahLst/>
              <a:cxnLst/>
              <a:rect l="l" t="t" r="r" b="b"/>
              <a:pathLst>
                <a:path w="1207135" h="1461770">
                  <a:moveTo>
                    <a:pt x="252984" y="0"/>
                  </a:moveTo>
                  <a:lnTo>
                    <a:pt x="0" y="0"/>
                  </a:lnTo>
                  <a:lnTo>
                    <a:pt x="0" y="1461528"/>
                  </a:lnTo>
                  <a:lnTo>
                    <a:pt x="252984" y="1461528"/>
                  </a:lnTo>
                  <a:lnTo>
                    <a:pt x="252984" y="0"/>
                  </a:lnTo>
                  <a:close/>
                </a:path>
                <a:path w="1207135" h="1461770">
                  <a:moveTo>
                    <a:pt x="888479" y="573024"/>
                  </a:moveTo>
                  <a:lnTo>
                    <a:pt x="633984" y="573024"/>
                  </a:lnTo>
                  <a:lnTo>
                    <a:pt x="633984" y="1461528"/>
                  </a:lnTo>
                  <a:lnTo>
                    <a:pt x="888479" y="1461528"/>
                  </a:lnTo>
                  <a:lnTo>
                    <a:pt x="888479" y="573024"/>
                  </a:lnTo>
                  <a:close/>
                </a:path>
                <a:path w="1207135" h="1461770">
                  <a:moveTo>
                    <a:pt x="1207008" y="641604"/>
                  </a:moveTo>
                  <a:lnTo>
                    <a:pt x="952500" y="641604"/>
                  </a:lnTo>
                  <a:lnTo>
                    <a:pt x="952500" y="1051560"/>
                  </a:lnTo>
                  <a:lnTo>
                    <a:pt x="1207008" y="1051560"/>
                  </a:lnTo>
                  <a:lnTo>
                    <a:pt x="1207008" y="641604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1">
            <a:extLst>
              <a:ext uri="{FF2B5EF4-FFF2-40B4-BE49-F238E27FC236}">
                <a16:creationId xmlns:a16="http://schemas.microsoft.com/office/drawing/2014/main" id="{567E907B-B3E8-E002-B9F6-EE1BA1BAFAD1}"/>
              </a:ext>
            </a:extLst>
          </p:cNvPr>
          <p:cNvSpPr txBox="1"/>
          <p:nvPr/>
        </p:nvSpPr>
        <p:spPr>
          <a:xfrm>
            <a:off x="1368989" y="5469846"/>
            <a:ext cx="886460" cy="271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705" algn="r">
              <a:lnSpc>
                <a:spcPct val="100000"/>
              </a:lnSpc>
              <a:spcBef>
                <a:spcPts val="100"/>
              </a:spcBef>
              <a:tabLst>
                <a:tab pos="683895" algn="l"/>
              </a:tabLst>
            </a:pPr>
            <a:r>
              <a:rPr sz="800" dirty="0">
                <a:solidFill>
                  <a:srgbClr val="35393C"/>
                </a:solidFill>
                <a:latin typeface="Arial"/>
                <a:cs typeface="Arial"/>
              </a:rPr>
              <a:t>2021</a:t>
            </a:r>
            <a:r>
              <a:rPr sz="800" spc="475" dirty="0">
                <a:solidFill>
                  <a:srgbClr val="35393C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2022</a:t>
            </a:r>
            <a:r>
              <a:rPr sz="800" dirty="0">
                <a:solidFill>
                  <a:srgbClr val="35393C"/>
                </a:solidFill>
                <a:latin typeface="Arial"/>
                <a:cs typeface="Arial"/>
              </a:rPr>
              <a:t>	</a:t>
            </a:r>
            <a:r>
              <a:rPr sz="800" spc="-35" dirty="0">
                <a:solidFill>
                  <a:srgbClr val="35393C"/>
                </a:solidFill>
                <a:latin typeface="Arial"/>
                <a:cs typeface="Arial"/>
              </a:rPr>
              <a:t>H1</a:t>
            </a:r>
            <a:endParaRPr sz="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"/>
              </a:spcBef>
            </a:pP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id="{A1A4C26A-58C9-2C47-12AF-28E6B964F34C}"/>
              </a:ext>
            </a:extLst>
          </p:cNvPr>
          <p:cNvSpPr txBox="1"/>
          <p:nvPr/>
        </p:nvSpPr>
        <p:spPr>
          <a:xfrm>
            <a:off x="742270" y="3742266"/>
            <a:ext cx="222250" cy="27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69"/>
              </a:lnSpc>
              <a:spcBef>
                <a:spcPts val="100"/>
              </a:spcBef>
            </a:pPr>
            <a:r>
              <a:rPr sz="900" b="1" spc="-25" dirty="0">
                <a:solidFill>
                  <a:srgbClr val="35393C"/>
                </a:solidFill>
                <a:latin typeface="Arial"/>
                <a:cs typeface="Arial"/>
              </a:rPr>
              <a:t>107</a:t>
            </a:r>
            <a:endParaRPr sz="900">
              <a:latin typeface="Arial"/>
              <a:cs typeface="Arial"/>
            </a:endParaRPr>
          </a:p>
          <a:p>
            <a:pPr marL="41275">
              <a:lnSpc>
                <a:spcPts val="969"/>
              </a:lnSpc>
            </a:pPr>
            <a:r>
              <a:rPr sz="900" b="1" spc="-25" dirty="0">
                <a:solidFill>
                  <a:srgbClr val="35393C"/>
                </a:solidFill>
                <a:latin typeface="Arial"/>
                <a:cs typeface="Arial"/>
              </a:rPr>
              <a:t>Mt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CC1F859B-ED19-CA5D-7189-5CD84528ADF2}"/>
              </a:ext>
            </a:extLst>
          </p:cNvPr>
          <p:cNvSpPr txBox="1"/>
          <p:nvPr/>
        </p:nvSpPr>
        <p:spPr>
          <a:xfrm>
            <a:off x="1729542" y="4382600"/>
            <a:ext cx="163830" cy="27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969"/>
              </a:lnSpc>
              <a:spcBef>
                <a:spcPts val="100"/>
              </a:spcBef>
            </a:pPr>
            <a:r>
              <a:rPr sz="900" b="1" spc="-25" dirty="0">
                <a:solidFill>
                  <a:srgbClr val="35393C"/>
                </a:solidFill>
                <a:latin typeface="Arial"/>
                <a:cs typeface="Arial"/>
              </a:rPr>
              <a:t>60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69"/>
              </a:lnSpc>
            </a:pPr>
            <a:r>
              <a:rPr sz="900" b="1" spc="-25" dirty="0">
                <a:solidFill>
                  <a:srgbClr val="35393C"/>
                </a:solidFill>
                <a:latin typeface="Arial"/>
                <a:cs typeface="Arial"/>
              </a:rPr>
              <a:t>Mt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4">
            <a:extLst>
              <a:ext uri="{FF2B5EF4-FFF2-40B4-BE49-F238E27FC236}">
                <a16:creationId xmlns:a16="http://schemas.microsoft.com/office/drawing/2014/main" id="{C34A8CAE-4BE4-DEAF-350E-38C7E40B5F66}"/>
              </a:ext>
            </a:extLst>
          </p:cNvPr>
          <p:cNvSpPr txBox="1"/>
          <p:nvPr/>
        </p:nvSpPr>
        <p:spPr>
          <a:xfrm>
            <a:off x="2002211" y="5094815"/>
            <a:ext cx="254635" cy="361315"/>
          </a:xfrm>
          <a:prstGeom prst="rect">
            <a:avLst/>
          </a:prstGeom>
          <a:solidFill>
            <a:srgbClr val="00817C"/>
          </a:solidFill>
        </p:spPr>
        <p:txBody>
          <a:bodyPr vert="horz" wrap="square" lIns="0" tIns="24765" rIns="0" bIns="0" rtlCol="0">
            <a:spAutoFit/>
          </a:bodyPr>
          <a:lstStyle/>
          <a:p>
            <a:pPr marL="55244">
              <a:lnSpc>
                <a:spcPts val="969"/>
              </a:lnSpc>
              <a:spcBef>
                <a:spcPts val="195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endParaRPr sz="900">
              <a:latin typeface="Arial"/>
              <a:cs typeface="Arial"/>
            </a:endParaRPr>
          </a:p>
          <a:p>
            <a:pPr marL="50800">
              <a:lnSpc>
                <a:spcPts val="969"/>
              </a:lnSpc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Mt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ED7B1782-869F-0410-C301-BC09452B1B96}"/>
              </a:ext>
            </a:extLst>
          </p:cNvPr>
          <p:cNvSpPr/>
          <p:nvPr/>
        </p:nvSpPr>
        <p:spPr>
          <a:xfrm>
            <a:off x="2423710" y="4396191"/>
            <a:ext cx="603885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184024" y="0"/>
                </a:moveTo>
                <a:lnTo>
                  <a:pt x="0" y="0"/>
                </a:lnTo>
                <a:lnTo>
                  <a:pt x="0" y="184061"/>
                </a:lnTo>
                <a:lnTo>
                  <a:pt x="14721" y="184061"/>
                </a:lnTo>
                <a:lnTo>
                  <a:pt x="14721" y="14724"/>
                </a:lnTo>
                <a:lnTo>
                  <a:pt x="184024" y="14724"/>
                </a:lnTo>
                <a:lnTo>
                  <a:pt x="184024" y="0"/>
                </a:lnTo>
                <a:close/>
              </a:path>
              <a:path w="603885" h="603885">
                <a:moveTo>
                  <a:pt x="603602" y="0"/>
                </a:moveTo>
                <a:lnTo>
                  <a:pt x="419577" y="0"/>
                </a:lnTo>
                <a:lnTo>
                  <a:pt x="419577" y="14724"/>
                </a:lnTo>
                <a:lnTo>
                  <a:pt x="588881" y="14724"/>
                </a:lnTo>
                <a:lnTo>
                  <a:pt x="588881" y="184061"/>
                </a:lnTo>
                <a:lnTo>
                  <a:pt x="603602" y="184061"/>
                </a:lnTo>
                <a:lnTo>
                  <a:pt x="603602" y="0"/>
                </a:lnTo>
                <a:close/>
              </a:path>
              <a:path w="603885" h="603885">
                <a:moveTo>
                  <a:pt x="14721" y="419678"/>
                </a:moveTo>
                <a:lnTo>
                  <a:pt x="0" y="419678"/>
                </a:lnTo>
                <a:lnTo>
                  <a:pt x="0" y="603755"/>
                </a:lnTo>
                <a:lnTo>
                  <a:pt x="184024" y="603755"/>
                </a:lnTo>
                <a:lnTo>
                  <a:pt x="184024" y="589029"/>
                </a:lnTo>
                <a:lnTo>
                  <a:pt x="14721" y="589029"/>
                </a:lnTo>
                <a:lnTo>
                  <a:pt x="14721" y="419678"/>
                </a:lnTo>
                <a:close/>
              </a:path>
              <a:path w="603885" h="603885">
                <a:moveTo>
                  <a:pt x="603602" y="419678"/>
                </a:moveTo>
                <a:lnTo>
                  <a:pt x="588881" y="419678"/>
                </a:lnTo>
                <a:lnTo>
                  <a:pt x="588881" y="589029"/>
                </a:lnTo>
                <a:lnTo>
                  <a:pt x="419577" y="589029"/>
                </a:lnTo>
                <a:lnTo>
                  <a:pt x="419577" y="603755"/>
                </a:lnTo>
                <a:lnTo>
                  <a:pt x="603602" y="603755"/>
                </a:lnTo>
                <a:lnTo>
                  <a:pt x="603602" y="419678"/>
                </a:lnTo>
                <a:close/>
              </a:path>
            </a:pathLst>
          </a:custGeom>
          <a:solidFill>
            <a:srgbClr val="00817C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ED84128D-7423-B3D4-E59C-A7F245298897}"/>
              </a:ext>
            </a:extLst>
          </p:cNvPr>
          <p:cNvSpPr txBox="1"/>
          <p:nvPr/>
        </p:nvSpPr>
        <p:spPr>
          <a:xfrm>
            <a:off x="2475032" y="4418921"/>
            <a:ext cx="511809" cy="54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>
              <a:lnSpc>
                <a:spcPts val="162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0817C"/>
                </a:solidFill>
                <a:latin typeface="Arial"/>
                <a:cs typeface="Arial"/>
              </a:rPr>
              <a:t>2030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065"/>
              </a:lnSpc>
            </a:pPr>
            <a:r>
              <a:rPr sz="1000" spc="-35" dirty="0">
                <a:solidFill>
                  <a:srgbClr val="1A235B"/>
                </a:solidFill>
                <a:latin typeface="Arial"/>
                <a:cs typeface="Arial"/>
              </a:rPr>
              <a:t>TARGET</a:t>
            </a:r>
            <a:endParaRPr sz="1000">
              <a:latin typeface="Arial"/>
              <a:cs typeface="Arial"/>
            </a:endParaRPr>
          </a:p>
          <a:p>
            <a:pPr marL="73025">
              <a:lnSpc>
                <a:spcPts val="1365"/>
              </a:lnSpc>
            </a:pPr>
            <a:r>
              <a:rPr sz="1200" b="1" dirty="0">
                <a:solidFill>
                  <a:srgbClr val="35393C"/>
                </a:solidFill>
                <a:latin typeface="Arial"/>
                <a:cs typeface="Arial"/>
              </a:rPr>
              <a:t>43</a:t>
            </a:r>
            <a:r>
              <a:rPr sz="1200" b="1" spc="-55" dirty="0">
                <a:solidFill>
                  <a:srgbClr val="35393C"/>
                </a:solidFill>
                <a:latin typeface="Arial"/>
                <a:cs typeface="Arial"/>
              </a:rPr>
              <a:t> </a:t>
            </a:r>
            <a:r>
              <a:rPr sz="1100" spc="90" dirty="0">
                <a:solidFill>
                  <a:srgbClr val="35393C"/>
                </a:solidFill>
                <a:latin typeface="Arial Narrow"/>
                <a:cs typeface="Arial Narrow"/>
              </a:rPr>
              <a:t>Mt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AE80E8F3-363C-676A-15F9-E6EAB4D8D560}"/>
              </a:ext>
            </a:extLst>
          </p:cNvPr>
          <p:cNvSpPr txBox="1"/>
          <p:nvPr/>
        </p:nvSpPr>
        <p:spPr>
          <a:xfrm>
            <a:off x="6403905" y="5482673"/>
            <a:ext cx="251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2015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38">
            <a:extLst>
              <a:ext uri="{FF2B5EF4-FFF2-40B4-BE49-F238E27FC236}">
                <a16:creationId xmlns:a16="http://schemas.microsoft.com/office/drawing/2014/main" id="{C448BB2E-193B-1371-1FF3-7856C7EDD86E}"/>
              </a:ext>
            </a:extLst>
          </p:cNvPr>
          <p:cNvSpPr txBox="1"/>
          <p:nvPr/>
        </p:nvSpPr>
        <p:spPr>
          <a:xfrm>
            <a:off x="7151045" y="5482673"/>
            <a:ext cx="998219" cy="271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069" algn="r">
              <a:lnSpc>
                <a:spcPct val="100000"/>
              </a:lnSpc>
              <a:spcBef>
                <a:spcPts val="100"/>
              </a:spcBef>
              <a:tabLst>
                <a:tab pos="372745" algn="l"/>
                <a:tab pos="796290" algn="l"/>
              </a:tabLst>
            </a:pP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2021</a:t>
            </a:r>
            <a:r>
              <a:rPr sz="800" dirty="0">
                <a:solidFill>
                  <a:srgbClr val="35393C"/>
                </a:solidFill>
                <a:latin typeface="Arial"/>
                <a:cs typeface="Arial"/>
              </a:rPr>
              <a:t>	</a:t>
            </a: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2022</a:t>
            </a:r>
            <a:r>
              <a:rPr sz="800" dirty="0">
                <a:solidFill>
                  <a:srgbClr val="35393C"/>
                </a:solidFill>
                <a:latin typeface="Arial"/>
                <a:cs typeface="Arial"/>
              </a:rPr>
              <a:t>	</a:t>
            </a:r>
            <a:r>
              <a:rPr sz="800" spc="-25" dirty="0">
                <a:solidFill>
                  <a:srgbClr val="35393C"/>
                </a:solidFill>
                <a:latin typeface="Arial"/>
                <a:cs typeface="Arial"/>
              </a:rPr>
              <a:t>H1</a:t>
            </a:r>
            <a:endParaRPr sz="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"/>
              </a:spcBef>
            </a:pP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39">
            <a:extLst>
              <a:ext uri="{FF2B5EF4-FFF2-40B4-BE49-F238E27FC236}">
                <a16:creationId xmlns:a16="http://schemas.microsoft.com/office/drawing/2014/main" id="{46054C31-A531-3DF6-EB72-5967AE745E86}"/>
              </a:ext>
            </a:extLst>
          </p:cNvPr>
          <p:cNvSpPr txBox="1"/>
          <p:nvPr/>
        </p:nvSpPr>
        <p:spPr>
          <a:xfrm>
            <a:off x="6369234" y="4090627"/>
            <a:ext cx="2762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15.1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9" name="object 40">
            <a:extLst>
              <a:ext uri="{FF2B5EF4-FFF2-40B4-BE49-F238E27FC236}">
                <a16:creationId xmlns:a16="http://schemas.microsoft.com/office/drawing/2014/main" id="{F00A0400-3E4C-CB2B-C9E7-3B7C83FAB6FB}"/>
              </a:ext>
            </a:extLst>
          </p:cNvPr>
          <p:cNvSpPr txBox="1"/>
          <p:nvPr/>
        </p:nvSpPr>
        <p:spPr>
          <a:xfrm>
            <a:off x="9214033" y="3878473"/>
            <a:ext cx="1855471" cy="156671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422275">
              <a:lnSpc>
                <a:spcPct val="92000"/>
              </a:lnSpc>
              <a:spcBef>
                <a:spcPts val="295"/>
              </a:spcBef>
            </a:pPr>
            <a:r>
              <a:rPr lang="en-GB" dirty="0">
                <a:solidFill>
                  <a:srgbClr val="00817C"/>
                </a:solidFill>
                <a:latin typeface="Arial"/>
                <a:cs typeface="Arial"/>
              </a:rPr>
              <a:t>Between</a:t>
            </a:r>
            <a:r>
              <a:rPr lang="en-GB" b="1" dirty="0">
                <a:solidFill>
                  <a:srgbClr val="00817C"/>
                </a:solidFill>
                <a:latin typeface="Arial"/>
                <a:cs typeface="Arial"/>
              </a:rPr>
              <a:t> 40% and 60% of women in group management</a:t>
            </a:r>
            <a:r>
              <a:rPr lang="en-GB" b="1" spc="-40" dirty="0">
                <a:solidFill>
                  <a:srgbClr val="00817C"/>
                </a:solidFill>
                <a:latin typeface="Arial"/>
                <a:cs typeface="Arial"/>
              </a:rPr>
              <a:t> </a:t>
            </a:r>
            <a:r>
              <a:rPr lang="en-GB" spc="-40" dirty="0">
                <a:solidFill>
                  <a:srgbClr val="00817C"/>
                </a:solidFill>
                <a:latin typeface="Arial"/>
                <a:cs typeface="Arial"/>
              </a:rPr>
              <a:t>by 2023</a:t>
            </a:r>
            <a:endParaRPr lang="en-GB" dirty="0">
              <a:solidFill>
                <a:srgbClr val="00817C"/>
              </a:solidFill>
              <a:latin typeface="Arial"/>
              <a:cs typeface="Arial"/>
            </a:endParaRPr>
          </a:p>
        </p:txBody>
      </p:sp>
      <p:sp>
        <p:nvSpPr>
          <p:cNvPr id="82" name="object 41">
            <a:extLst>
              <a:ext uri="{FF2B5EF4-FFF2-40B4-BE49-F238E27FC236}">
                <a16:creationId xmlns:a16="http://schemas.microsoft.com/office/drawing/2014/main" id="{8197A5D3-2A39-4E44-4118-B9A6E3231D2D}"/>
              </a:ext>
            </a:extLst>
          </p:cNvPr>
          <p:cNvSpPr/>
          <p:nvPr/>
        </p:nvSpPr>
        <p:spPr>
          <a:xfrm>
            <a:off x="5226346" y="4396191"/>
            <a:ext cx="603885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184024" y="0"/>
                </a:moveTo>
                <a:lnTo>
                  <a:pt x="0" y="0"/>
                </a:lnTo>
                <a:lnTo>
                  <a:pt x="0" y="184061"/>
                </a:lnTo>
                <a:lnTo>
                  <a:pt x="14721" y="184061"/>
                </a:lnTo>
                <a:lnTo>
                  <a:pt x="14721" y="14724"/>
                </a:lnTo>
                <a:lnTo>
                  <a:pt x="184024" y="14724"/>
                </a:lnTo>
                <a:lnTo>
                  <a:pt x="184024" y="0"/>
                </a:lnTo>
                <a:close/>
              </a:path>
              <a:path w="603885" h="603885">
                <a:moveTo>
                  <a:pt x="603602" y="0"/>
                </a:moveTo>
                <a:lnTo>
                  <a:pt x="419577" y="0"/>
                </a:lnTo>
                <a:lnTo>
                  <a:pt x="419577" y="14724"/>
                </a:lnTo>
                <a:lnTo>
                  <a:pt x="588881" y="14724"/>
                </a:lnTo>
                <a:lnTo>
                  <a:pt x="588881" y="184061"/>
                </a:lnTo>
                <a:lnTo>
                  <a:pt x="603602" y="184061"/>
                </a:lnTo>
                <a:lnTo>
                  <a:pt x="603602" y="0"/>
                </a:lnTo>
                <a:close/>
              </a:path>
              <a:path w="603885" h="603885">
                <a:moveTo>
                  <a:pt x="14721" y="419678"/>
                </a:moveTo>
                <a:lnTo>
                  <a:pt x="0" y="419678"/>
                </a:lnTo>
                <a:lnTo>
                  <a:pt x="0" y="603755"/>
                </a:lnTo>
                <a:lnTo>
                  <a:pt x="184024" y="603755"/>
                </a:lnTo>
                <a:lnTo>
                  <a:pt x="184024" y="589029"/>
                </a:lnTo>
                <a:lnTo>
                  <a:pt x="14721" y="589029"/>
                </a:lnTo>
                <a:lnTo>
                  <a:pt x="14721" y="419678"/>
                </a:lnTo>
                <a:close/>
              </a:path>
              <a:path w="603885" h="603885">
                <a:moveTo>
                  <a:pt x="603602" y="419678"/>
                </a:moveTo>
                <a:lnTo>
                  <a:pt x="588881" y="419678"/>
                </a:lnTo>
                <a:lnTo>
                  <a:pt x="588881" y="589029"/>
                </a:lnTo>
                <a:lnTo>
                  <a:pt x="419577" y="589029"/>
                </a:lnTo>
                <a:lnTo>
                  <a:pt x="419577" y="603755"/>
                </a:lnTo>
                <a:lnTo>
                  <a:pt x="603602" y="603755"/>
                </a:lnTo>
                <a:lnTo>
                  <a:pt x="603602" y="419678"/>
                </a:lnTo>
                <a:close/>
              </a:path>
            </a:pathLst>
          </a:custGeom>
          <a:solidFill>
            <a:srgbClr val="00817C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42">
            <a:extLst>
              <a:ext uri="{FF2B5EF4-FFF2-40B4-BE49-F238E27FC236}">
                <a16:creationId xmlns:a16="http://schemas.microsoft.com/office/drawing/2014/main" id="{FCC5D0A2-383D-42E1-7A0F-2AD4265BD469}"/>
              </a:ext>
            </a:extLst>
          </p:cNvPr>
          <p:cNvSpPr txBox="1"/>
          <p:nvPr/>
        </p:nvSpPr>
        <p:spPr>
          <a:xfrm>
            <a:off x="5277668" y="4418921"/>
            <a:ext cx="511809" cy="54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0817C"/>
                </a:solidFill>
                <a:latin typeface="Arial"/>
                <a:cs typeface="Arial"/>
              </a:rPr>
              <a:t>2030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065"/>
              </a:lnSpc>
            </a:pPr>
            <a:r>
              <a:rPr sz="1000" spc="-20" dirty="0">
                <a:solidFill>
                  <a:srgbClr val="1A235B"/>
                </a:solidFill>
                <a:latin typeface="Arial"/>
                <a:cs typeface="Arial"/>
              </a:rPr>
              <a:t>TARGET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1365"/>
              </a:lnSpc>
            </a:pPr>
            <a:r>
              <a:rPr sz="1200" b="1" dirty="0">
                <a:solidFill>
                  <a:srgbClr val="35393C"/>
                </a:solidFill>
                <a:latin typeface="Arial"/>
                <a:cs typeface="Arial"/>
              </a:rPr>
              <a:t>58</a:t>
            </a:r>
            <a:r>
              <a:rPr sz="1200" b="1" spc="-55" dirty="0">
                <a:solidFill>
                  <a:srgbClr val="35393C"/>
                </a:solidFill>
                <a:latin typeface="Arial"/>
                <a:cs typeface="Arial"/>
              </a:rPr>
              <a:t> </a:t>
            </a:r>
            <a:r>
              <a:rPr sz="1100" spc="100" dirty="0">
                <a:solidFill>
                  <a:srgbClr val="35393C"/>
                </a:solidFill>
                <a:latin typeface="Arial Narrow"/>
                <a:cs typeface="Arial Narrow"/>
              </a:rPr>
              <a:t>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84" name="object 43">
            <a:extLst>
              <a:ext uri="{FF2B5EF4-FFF2-40B4-BE49-F238E27FC236}">
                <a16:creationId xmlns:a16="http://schemas.microsoft.com/office/drawing/2014/main" id="{3E634410-B627-7BD8-9544-F693FBF1909C}"/>
              </a:ext>
            </a:extLst>
          </p:cNvPr>
          <p:cNvSpPr/>
          <p:nvPr/>
        </p:nvSpPr>
        <p:spPr>
          <a:xfrm>
            <a:off x="8014664" y="4396191"/>
            <a:ext cx="745490" cy="603885"/>
          </a:xfrm>
          <a:custGeom>
            <a:avLst/>
            <a:gdLst/>
            <a:ahLst/>
            <a:cxnLst/>
            <a:rect l="l" t="t" r="r" b="b"/>
            <a:pathLst>
              <a:path w="745490" h="603885">
                <a:moveTo>
                  <a:pt x="227268" y="0"/>
                </a:moveTo>
                <a:lnTo>
                  <a:pt x="0" y="0"/>
                </a:lnTo>
                <a:lnTo>
                  <a:pt x="0" y="184061"/>
                </a:lnTo>
                <a:lnTo>
                  <a:pt x="18181" y="184061"/>
                </a:lnTo>
                <a:lnTo>
                  <a:pt x="18181" y="14724"/>
                </a:lnTo>
                <a:lnTo>
                  <a:pt x="227268" y="14724"/>
                </a:lnTo>
                <a:lnTo>
                  <a:pt x="227268" y="0"/>
                </a:lnTo>
                <a:close/>
              </a:path>
              <a:path w="745490" h="603885">
                <a:moveTo>
                  <a:pt x="745441" y="0"/>
                </a:moveTo>
                <a:lnTo>
                  <a:pt x="518173" y="0"/>
                </a:lnTo>
                <a:lnTo>
                  <a:pt x="518173" y="14724"/>
                </a:lnTo>
                <a:lnTo>
                  <a:pt x="727261" y="14724"/>
                </a:lnTo>
                <a:lnTo>
                  <a:pt x="727261" y="184061"/>
                </a:lnTo>
                <a:lnTo>
                  <a:pt x="745441" y="184061"/>
                </a:lnTo>
                <a:lnTo>
                  <a:pt x="745441" y="0"/>
                </a:lnTo>
                <a:close/>
              </a:path>
              <a:path w="745490" h="603885">
                <a:moveTo>
                  <a:pt x="18181" y="419678"/>
                </a:moveTo>
                <a:lnTo>
                  <a:pt x="0" y="419678"/>
                </a:lnTo>
                <a:lnTo>
                  <a:pt x="0" y="603755"/>
                </a:lnTo>
                <a:lnTo>
                  <a:pt x="227268" y="603755"/>
                </a:lnTo>
                <a:lnTo>
                  <a:pt x="227268" y="589029"/>
                </a:lnTo>
                <a:lnTo>
                  <a:pt x="18181" y="589029"/>
                </a:lnTo>
                <a:lnTo>
                  <a:pt x="18181" y="419678"/>
                </a:lnTo>
                <a:close/>
              </a:path>
              <a:path w="745490" h="603885">
                <a:moveTo>
                  <a:pt x="745441" y="419678"/>
                </a:moveTo>
                <a:lnTo>
                  <a:pt x="727261" y="419678"/>
                </a:lnTo>
                <a:lnTo>
                  <a:pt x="727261" y="589029"/>
                </a:lnTo>
                <a:lnTo>
                  <a:pt x="518173" y="589029"/>
                </a:lnTo>
                <a:lnTo>
                  <a:pt x="518173" y="603755"/>
                </a:lnTo>
                <a:lnTo>
                  <a:pt x="745441" y="603755"/>
                </a:lnTo>
                <a:lnTo>
                  <a:pt x="745441" y="419678"/>
                </a:lnTo>
                <a:close/>
              </a:path>
            </a:pathLst>
          </a:custGeom>
          <a:solidFill>
            <a:srgbClr val="00817C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44">
            <a:extLst>
              <a:ext uri="{FF2B5EF4-FFF2-40B4-BE49-F238E27FC236}">
                <a16:creationId xmlns:a16="http://schemas.microsoft.com/office/drawing/2014/main" id="{21FFC1A3-B1D0-0BF7-648F-23E18748E2D9}"/>
              </a:ext>
            </a:extLst>
          </p:cNvPr>
          <p:cNvSpPr txBox="1"/>
          <p:nvPr/>
        </p:nvSpPr>
        <p:spPr>
          <a:xfrm>
            <a:off x="8165394" y="4418921"/>
            <a:ext cx="455295" cy="377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>
              <a:lnSpc>
                <a:spcPts val="162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0817C"/>
                </a:solidFill>
                <a:latin typeface="Arial"/>
                <a:cs typeface="Arial"/>
              </a:rPr>
              <a:t>2027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40"/>
              </a:lnSpc>
            </a:pPr>
            <a:r>
              <a:rPr sz="1000" dirty="0">
                <a:solidFill>
                  <a:srgbClr val="1A235B"/>
                </a:solidFill>
                <a:latin typeface="Arial"/>
                <a:cs typeface="Arial"/>
              </a:rPr>
              <a:t>no</a:t>
            </a:r>
            <a:r>
              <a:rPr sz="1000" spc="-30" dirty="0">
                <a:solidFill>
                  <a:srgbClr val="1A235B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A235B"/>
                </a:solidFill>
                <a:latin typeface="Arial"/>
                <a:cs typeface="Arial"/>
              </a:rPr>
              <a:t>Coal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90" name="object 49">
            <a:extLst>
              <a:ext uri="{FF2B5EF4-FFF2-40B4-BE49-F238E27FC236}">
                <a16:creationId xmlns:a16="http://schemas.microsoft.com/office/drawing/2014/main" id="{311E7141-B572-410D-5677-A3D4136B4CE6}"/>
              </a:ext>
            </a:extLst>
          </p:cNvPr>
          <p:cNvGrpSpPr/>
          <p:nvPr/>
        </p:nvGrpSpPr>
        <p:grpSpPr>
          <a:xfrm>
            <a:off x="6323513" y="5329892"/>
            <a:ext cx="2028825" cy="269875"/>
            <a:chOff x="6336029" y="5105780"/>
            <a:chExt cx="2028825" cy="269875"/>
          </a:xfrm>
        </p:grpSpPr>
        <p:pic>
          <p:nvPicPr>
            <p:cNvPr id="91" name="object 50">
              <a:extLst>
                <a:ext uri="{FF2B5EF4-FFF2-40B4-BE49-F238E27FC236}">
                  <a16:creationId xmlns:a16="http://schemas.microsoft.com/office/drawing/2014/main" id="{A6924DE4-B3C4-CA79-CEF0-CDB8CA6654F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6029" y="5221350"/>
              <a:ext cx="2028698" cy="28702"/>
            </a:xfrm>
            <a:prstGeom prst="rect">
              <a:avLst/>
            </a:prstGeom>
          </p:spPr>
        </p:pic>
        <p:sp>
          <p:nvSpPr>
            <p:cNvPr id="92" name="object 51">
              <a:extLst>
                <a:ext uri="{FF2B5EF4-FFF2-40B4-BE49-F238E27FC236}">
                  <a16:creationId xmlns:a16="http://schemas.microsoft.com/office/drawing/2014/main" id="{3ECD386C-7BFB-5A3B-216C-3A713A2AC42C}"/>
                </a:ext>
              </a:extLst>
            </p:cNvPr>
            <p:cNvSpPr/>
            <p:nvPr/>
          </p:nvSpPr>
          <p:spPr>
            <a:xfrm>
              <a:off x="6796277" y="5124449"/>
              <a:ext cx="151130" cy="236854"/>
            </a:xfrm>
            <a:custGeom>
              <a:avLst/>
              <a:gdLst/>
              <a:ahLst/>
              <a:cxnLst/>
              <a:rect l="l" t="t" r="r" b="b"/>
              <a:pathLst>
                <a:path w="151129" h="236854">
                  <a:moveTo>
                    <a:pt x="150622" y="0"/>
                  </a:moveTo>
                  <a:lnTo>
                    <a:pt x="0" y="236728"/>
                  </a:lnTo>
                </a:path>
              </a:pathLst>
            </a:custGeom>
            <a:ln w="28575">
              <a:solidFill>
                <a:srgbClr val="F4F4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52">
              <a:extLst>
                <a:ext uri="{FF2B5EF4-FFF2-40B4-BE49-F238E27FC236}">
                  <a16:creationId xmlns:a16="http://schemas.microsoft.com/office/drawing/2014/main" id="{6CCDCAC1-425C-0495-EA51-9260E1BBAC5D}"/>
                </a:ext>
              </a:extLst>
            </p:cNvPr>
            <p:cNvSpPr/>
            <p:nvPr/>
          </p:nvSpPr>
          <p:spPr>
            <a:xfrm>
              <a:off x="6777989" y="5115305"/>
              <a:ext cx="194945" cy="246379"/>
            </a:xfrm>
            <a:custGeom>
              <a:avLst/>
              <a:gdLst/>
              <a:ahLst/>
              <a:cxnLst/>
              <a:rect l="l" t="t" r="r" b="b"/>
              <a:pathLst>
                <a:path w="194945" h="246379">
                  <a:moveTo>
                    <a:pt x="150621" y="0"/>
                  </a:moveTo>
                  <a:lnTo>
                    <a:pt x="0" y="236728"/>
                  </a:lnTo>
                </a:path>
                <a:path w="194945" h="246379">
                  <a:moveTo>
                    <a:pt x="194817" y="9144"/>
                  </a:moveTo>
                  <a:lnTo>
                    <a:pt x="44195" y="245872"/>
                  </a:lnTo>
                </a:path>
              </a:pathLst>
            </a:custGeom>
            <a:ln w="19050">
              <a:solidFill>
                <a:srgbClr val="36C8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53">
            <a:extLst>
              <a:ext uri="{FF2B5EF4-FFF2-40B4-BE49-F238E27FC236}">
                <a16:creationId xmlns:a16="http://schemas.microsoft.com/office/drawing/2014/main" id="{764EF328-1B56-B5A3-02D9-E2496ED033F2}"/>
              </a:ext>
            </a:extLst>
          </p:cNvPr>
          <p:cNvGrpSpPr/>
          <p:nvPr/>
        </p:nvGrpSpPr>
        <p:grpSpPr>
          <a:xfrm>
            <a:off x="621467" y="5334465"/>
            <a:ext cx="2107565" cy="480059"/>
            <a:chOff x="633983" y="5110353"/>
            <a:chExt cx="2107565" cy="480059"/>
          </a:xfrm>
        </p:grpSpPr>
        <p:pic>
          <p:nvPicPr>
            <p:cNvPr id="95" name="object 54">
              <a:extLst>
                <a:ext uri="{FF2B5EF4-FFF2-40B4-BE49-F238E27FC236}">
                  <a16:creationId xmlns:a16="http://schemas.microsoft.com/office/drawing/2014/main" id="{4B2BF543-BC5C-75B5-4FD2-B090F7E025B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469" y="5221351"/>
              <a:ext cx="2028698" cy="28702"/>
            </a:xfrm>
            <a:prstGeom prst="rect">
              <a:avLst/>
            </a:prstGeom>
          </p:spPr>
        </p:pic>
        <p:sp>
          <p:nvSpPr>
            <p:cNvPr id="96" name="object 55">
              <a:extLst>
                <a:ext uri="{FF2B5EF4-FFF2-40B4-BE49-F238E27FC236}">
                  <a16:creationId xmlns:a16="http://schemas.microsoft.com/office/drawing/2014/main" id="{25BCF678-3F8D-D612-1AC3-5DB914C9E282}"/>
                </a:ext>
              </a:extLst>
            </p:cNvPr>
            <p:cNvSpPr/>
            <p:nvPr/>
          </p:nvSpPr>
          <p:spPr>
            <a:xfrm>
              <a:off x="1099565" y="5130546"/>
              <a:ext cx="151130" cy="236854"/>
            </a:xfrm>
            <a:custGeom>
              <a:avLst/>
              <a:gdLst/>
              <a:ahLst/>
              <a:cxnLst/>
              <a:rect l="l" t="t" r="r" b="b"/>
              <a:pathLst>
                <a:path w="151130" h="236854">
                  <a:moveTo>
                    <a:pt x="150609" y="0"/>
                  </a:moveTo>
                  <a:lnTo>
                    <a:pt x="0" y="236727"/>
                  </a:lnTo>
                </a:path>
              </a:pathLst>
            </a:custGeom>
            <a:ln w="28575">
              <a:solidFill>
                <a:srgbClr val="F4F4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56">
              <a:extLst>
                <a:ext uri="{FF2B5EF4-FFF2-40B4-BE49-F238E27FC236}">
                  <a16:creationId xmlns:a16="http://schemas.microsoft.com/office/drawing/2014/main" id="{A40A0AC4-B516-61DB-2914-542E72B3527D}"/>
                </a:ext>
              </a:extLst>
            </p:cNvPr>
            <p:cNvSpPr/>
            <p:nvPr/>
          </p:nvSpPr>
          <p:spPr>
            <a:xfrm>
              <a:off x="1079753" y="5119878"/>
              <a:ext cx="194945" cy="247650"/>
            </a:xfrm>
            <a:custGeom>
              <a:avLst/>
              <a:gdLst/>
              <a:ahLst/>
              <a:cxnLst/>
              <a:rect l="l" t="t" r="r" b="b"/>
              <a:pathLst>
                <a:path w="194944" h="247650">
                  <a:moveTo>
                    <a:pt x="150609" y="0"/>
                  </a:moveTo>
                  <a:lnTo>
                    <a:pt x="0" y="236728"/>
                  </a:lnTo>
                </a:path>
                <a:path w="194944" h="247650">
                  <a:moveTo>
                    <a:pt x="194818" y="10668"/>
                  </a:moveTo>
                  <a:lnTo>
                    <a:pt x="44196" y="247396"/>
                  </a:lnTo>
                </a:path>
              </a:pathLst>
            </a:custGeom>
            <a:ln w="19050">
              <a:solidFill>
                <a:srgbClr val="36C8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57">
              <a:extLst>
                <a:ext uri="{FF2B5EF4-FFF2-40B4-BE49-F238E27FC236}">
                  <a16:creationId xmlns:a16="http://schemas.microsoft.com/office/drawing/2014/main" id="{45786DFA-BB47-5D00-D58A-9919D8D0EDF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983" y="5481828"/>
              <a:ext cx="106679" cy="108203"/>
            </a:xfrm>
            <a:prstGeom prst="rect">
              <a:avLst/>
            </a:prstGeom>
          </p:spPr>
        </p:pic>
      </p:grpSp>
      <p:sp>
        <p:nvSpPr>
          <p:cNvPr id="99" name="object 58">
            <a:extLst>
              <a:ext uri="{FF2B5EF4-FFF2-40B4-BE49-F238E27FC236}">
                <a16:creationId xmlns:a16="http://schemas.microsoft.com/office/drawing/2014/main" id="{8B6E4C69-3A95-A9AC-6CBD-BE0B88BB8D31}"/>
              </a:ext>
            </a:extLst>
          </p:cNvPr>
          <p:cNvSpPr txBox="1"/>
          <p:nvPr/>
        </p:nvSpPr>
        <p:spPr>
          <a:xfrm>
            <a:off x="7839893" y="5024458"/>
            <a:ext cx="44513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73B55"/>
                </a:solidFill>
                <a:latin typeface="Arial"/>
                <a:cs typeface="Arial"/>
              </a:rPr>
              <a:t>-</a:t>
            </a:r>
            <a:r>
              <a:rPr sz="1400" b="1" spc="-25" dirty="0">
                <a:solidFill>
                  <a:srgbClr val="173B55"/>
                </a:solidFill>
                <a:latin typeface="Arial"/>
                <a:cs typeface="Arial"/>
              </a:rPr>
              <a:t>86%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0" name="object 59">
            <a:extLst>
              <a:ext uri="{FF2B5EF4-FFF2-40B4-BE49-F238E27FC236}">
                <a16:creationId xmlns:a16="http://schemas.microsoft.com/office/drawing/2014/main" id="{428D1EB1-D32B-0766-E8C9-2370F4B984B8}"/>
              </a:ext>
            </a:extLst>
          </p:cNvPr>
          <p:cNvSpPr txBox="1"/>
          <p:nvPr/>
        </p:nvSpPr>
        <p:spPr>
          <a:xfrm>
            <a:off x="7888915" y="5254658"/>
            <a:ext cx="2044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solidFill>
                  <a:srgbClr val="FFFFFF"/>
                </a:solidFill>
                <a:latin typeface="Arial"/>
                <a:cs typeface="Arial"/>
              </a:rPr>
              <a:t>2.1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1" name="object 60">
            <a:extLst>
              <a:ext uri="{FF2B5EF4-FFF2-40B4-BE49-F238E27FC236}">
                <a16:creationId xmlns:a16="http://schemas.microsoft.com/office/drawing/2014/main" id="{D61E4C66-6512-44E3-0D71-920CB1D93405}"/>
              </a:ext>
            </a:extLst>
          </p:cNvPr>
          <p:cNvSpPr txBox="1"/>
          <p:nvPr/>
        </p:nvSpPr>
        <p:spPr>
          <a:xfrm>
            <a:off x="7511599" y="5230833"/>
            <a:ext cx="2044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solidFill>
                  <a:srgbClr val="FFFFFF"/>
                </a:solidFill>
                <a:latin typeface="Arial"/>
                <a:cs typeface="Arial"/>
              </a:rPr>
              <a:t>2.5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2" name="object 61">
            <a:extLst>
              <a:ext uri="{FF2B5EF4-FFF2-40B4-BE49-F238E27FC236}">
                <a16:creationId xmlns:a16="http://schemas.microsoft.com/office/drawing/2014/main" id="{66395464-9CE1-8F68-EE97-2E3612D2B66C}"/>
              </a:ext>
            </a:extLst>
          </p:cNvPr>
          <p:cNvSpPr txBox="1"/>
          <p:nvPr/>
        </p:nvSpPr>
        <p:spPr>
          <a:xfrm>
            <a:off x="7144950" y="5201241"/>
            <a:ext cx="2044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solidFill>
                  <a:srgbClr val="FFFFFF"/>
                </a:solidFill>
                <a:latin typeface="Arial"/>
                <a:cs typeface="Arial"/>
              </a:rPr>
              <a:t>2.9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03" name="object 62">
            <a:extLst>
              <a:ext uri="{FF2B5EF4-FFF2-40B4-BE49-F238E27FC236}">
                <a16:creationId xmlns:a16="http://schemas.microsoft.com/office/drawing/2014/main" id="{D6CB87A7-A9B7-00A4-AC7C-974302B689D9}"/>
              </a:ext>
            </a:extLst>
          </p:cNvPr>
          <p:cNvGrpSpPr/>
          <p:nvPr/>
        </p:nvGrpSpPr>
        <p:grpSpPr>
          <a:xfrm>
            <a:off x="3532307" y="4468452"/>
            <a:ext cx="1576070" cy="1001394"/>
            <a:chOff x="3544823" y="4244340"/>
            <a:chExt cx="1576070" cy="1001394"/>
          </a:xfrm>
        </p:grpSpPr>
        <p:sp>
          <p:nvSpPr>
            <p:cNvPr id="104" name="object 63">
              <a:extLst>
                <a:ext uri="{FF2B5EF4-FFF2-40B4-BE49-F238E27FC236}">
                  <a16:creationId xmlns:a16="http://schemas.microsoft.com/office/drawing/2014/main" id="{88C95C65-491F-9247-452B-1EF5C915EBDF}"/>
                </a:ext>
              </a:extLst>
            </p:cNvPr>
            <p:cNvSpPr/>
            <p:nvPr/>
          </p:nvSpPr>
          <p:spPr>
            <a:xfrm>
              <a:off x="3544824" y="4507992"/>
              <a:ext cx="923925" cy="737870"/>
            </a:xfrm>
            <a:custGeom>
              <a:avLst/>
              <a:gdLst/>
              <a:ahLst/>
              <a:cxnLst/>
              <a:rect l="l" t="t" r="r" b="b"/>
              <a:pathLst>
                <a:path w="923925" h="737870">
                  <a:moveTo>
                    <a:pt x="269748" y="317004"/>
                  </a:moveTo>
                  <a:lnTo>
                    <a:pt x="0" y="317004"/>
                  </a:lnTo>
                  <a:lnTo>
                    <a:pt x="0" y="737616"/>
                  </a:lnTo>
                  <a:lnTo>
                    <a:pt x="269748" y="737616"/>
                  </a:lnTo>
                  <a:lnTo>
                    <a:pt x="269748" y="317004"/>
                  </a:lnTo>
                  <a:close/>
                </a:path>
                <a:path w="923925" h="737870">
                  <a:moveTo>
                    <a:pt x="923544" y="0"/>
                  </a:moveTo>
                  <a:lnTo>
                    <a:pt x="653796" y="0"/>
                  </a:lnTo>
                  <a:lnTo>
                    <a:pt x="653796" y="737616"/>
                  </a:lnTo>
                  <a:lnTo>
                    <a:pt x="923544" y="737616"/>
                  </a:lnTo>
                  <a:lnTo>
                    <a:pt x="92354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64">
              <a:extLst>
                <a:ext uri="{FF2B5EF4-FFF2-40B4-BE49-F238E27FC236}">
                  <a16:creationId xmlns:a16="http://schemas.microsoft.com/office/drawing/2014/main" id="{FC988A43-71F2-91E2-A4A8-B4A649C650B9}"/>
                </a:ext>
              </a:extLst>
            </p:cNvPr>
            <p:cNvSpPr/>
            <p:nvPr/>
          </p:nvSpPr>
          <p:spPr>
            <a:xfrm>
              <a:off x="4850891" y="4244340"/>
              <a:ext cx="269875" cy="1001394"/>
            </a:xfrm>
            <a:custGeom>
              <a:avLst/>
              <a:gdLst/>
              <a:ahLst/>
              <a:cxnLst/>
              <a:rect l="l" t="t" r="r" b="b"/>
              <a:pathLst>
                <a:path w="269875" h="1001395">
                  <a:moveTo>
                    <a:pt x="269748" y="0"/>
                  </a:moveTo>
                  <a:lnTo>
                    <a:pt x="0" y="0"/>
                  </a:lnTo>
                  <a:lnTo>
                    <a:pt x="0" y="1001268"/>
                  </a:lnTo>
                  <a:lnTo>
                    <a:pt x="269748" y="1001268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00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65">
              <a:extLst>
                <a:ext uri="{FF2B5EF4-FFF2-40B4-BE49-F238E27FC236}">
                  <a16:creationId xmlns:a16="http://schemas.microsoft.com/office/drawing/2014/main" id="{E6F6844E-6A75-3A51-C515-CFD50CAB8E9F}"/>
                </a:ext>
              </a:extLst>
            </p:cNvPr>
            <p:cNvSpPr/>
            <p:nvPr/>
          </p:nvSpPr>
          <p:spPr>
            <a:xfrm>
              <a:off x="4524755" y="4297680"/>
              <a:ext cx="269875" cy="948055"/>
            </a:xfrm>
            <a:custGeom>
              <a:avLst/>
              <a:gdLst/>
              <a:ahLst/>
              <a:cxnLst/>
              <a:rect l="l" t="t" r="r" b="b"/>
              <a:pathLst>
                <a:path w="269875" h="948054">
                  <a:moveTo>
                    <a:pt x="269748" y="0"/>
                  </a:moveTo>
                  <a:lnTo>
                    <a:pt x="0" y="0"/>
                  </a:lnTo>
                  <a:lnTo>
                    <a:pt x="0" y="947928"/>
                  </a:lnTo>
                  <a:lnTo>
                    <a:pt x="269748" y="947928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66">
            <a:extLst>
              <a:ext uri="{FF2B5EF4-FFF2-40B4-BE49-F238E27FC236}">
                <a16:creationId xmlns:a16="http://schemas.microsoft.com/office/drawing/2014/main" id="{6BF57001-157F-7C32-03C4-68911A0A08A9}"/>
              </a:ext>
            </a:extLst>
          </p:cNvPr>
          <p:cNvSpPr txBox="1"/>
          <p:nvPr/>
        </p:nvSpPr>
        <p:spPr>
          <a:xfrm>
            <a:off x="3542213" y="5484197"/>
            <a:ext cx="251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108" name="object 67">
            <a:extLst>
              <a:ext uri="{FF2B5EF4-FFF2-40B4-BE49-F238E27FC236}">
                <a16:creationId xmlns:a16="http://schemas.microsoft.com/office/drawing/2014/main" id="{DD0031B8-BDEA-1E5C-3A40-880729E3C4CC}"/>
              </a:ext>
            </a:extLst>
          </p:cNvPr>
          <p:cNvSpPr txBox="1"/>
          <p:nvPr/>
        </p:nvSpPr>
        <p:spPr>
          <a:xfrm>
            <a:off x="4195374" y="5484197"/>
            <a:ext cx="904240" cy="271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069" algn="r">
              <a:lnSpc>
                <a:spcPct val="100000"/>
              </a:lnSpc>
              <a:spcBef>
                <a:spcPts val="100"/>
              </a:spcBef>
              <a:tabLst>
                <a:tab pos="702310" algn="l"/>
              </a:tabLst>
            </a:pPr>
            <a:r>
              <a:rPr sz="800" dirty="0">
                <a:solidFill>
                  <a:srgbClr val="35393C"/>
                </a:solidFill>
                <a:latin typeface="Arial"/>
                <a:cs typeface="Arial"/>
              </a:rPr>
              <a:t>2021</a:t>
            </a:r>
            <a:r>
              <a:rPr sz="800" spc="160" dirty="0">
                <a:solidFill>
                  <a:srgbClr val="35393C"/>
                </a:solidFill>
                <a:latin typeface="Arial"/>
                <a:cs typeface="Arial"/>
              </a:rPr>
              <a:t>  </a:t>
            </a: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2022</a:t>
            </a:r>
            <a:r>
              <a:rPr sz="800" dirty="0">
                <a:solidFill>
                  <a:srgbClr val="35393C"/>
                </a:solidFill>
                <a:latin typeface="Arial"/>
                <a:cs typeface="Arial"/>
              </a:rPr>
              <a:t>	</a:t>
            </a:r>
            <a:r>
              <a:rPr sz="800" spc="-25" dirty="0">
                <a:solidFill>
                  <a:srgbClr val="35393C"/>
                </a:solidFill>
                <a:latin typeface="Arial"/>
                <a:cs typeface="Arial"/>
              </a:rPr>
              <a:t>H1</a:t>
            </a:r>
            <a:endParaRPr sz="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"/>
              </a:spcBef>
            </a:pP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09" name="object 68">
            <a:extLst>
              <a:ext uri="{FF2B5EF4-FFF2-40B4-BE49-F238E27FC236}">
                <a16:creationId xmlns:a16="http://schemas.microsoft.com/office/drawing/2014/main" id="{63895A08-143A-1BF7-0F88-E72AE6D187AF}"/>
              </a:ext>
            </a:extLst>
          </p:cNvPr>
          <p:cNvSpPr txBox="1"/>
          <p:nvPr/>
        </p:nvSpPr>
        <p:spPr>
          <a:xfrm>
            <a:off x="4525193" y="4546303"/>
            <a:ext cx="256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38%</a:t>
            </a:r>
            <a:endParaRPr sz="900">
              <a:latin typeface="Arial"/>
              <a:cs typeface="Arial"/>
            </a:endParaRPr>
          </a:p>
        </p:txBody>
      </p:sp>
      <p:sp>
        <p:nvSpPr>
          <p:cNvPr id="110" name="object 69">
            <a:extLst>
              <a:ext uri="{FF2B5EF4-FFF2-40B4-BE49-F238E27FC236}">
                <a16:creationId xmlns:a16="http://schemas.microsoft.com/office/drawing/2014/main" id="{CE5EB75A-BD01-68D4-622D-06E6E0FB28D2}"/>
              </a:ext>
            </a:extLst>
          </p:cNvPr>
          <p:cNvSpPr txBox="1"/>
          <p:nvPr/>
        </p:nvSpPr>
        <p:spPr>
          <a:xfrm>
            <a:off x="3532688" y="5029665"/>
            <a:ext cx="256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28%</a:t>
            </a:r>
            <a:endParaRPr sz="900">
              <a:latin typeface="Arial"/>
              <a:cs typeface="Arial"/>
            </a:endParaRPr>
          </a:p>
        </p:txBody>
      </p:sp>
      <p:sp>
        <p:nvSpPr>
          <p:cNvPr id="111" name="object 70">
            <a:extLst>
              <a:ext uri="{FF2B5EF4-FFF2-40B4-BE49-F238E27FC236}">
                <a16:creationId xmlns:a16="http://schemas.microsoft.com/office/drawing/2014/main" id="{21F4A4DB-866E-2495-EF53-454AFD9C5980}"/>
              </a:ext>
            </a:extLst>
          </p:cNvPr>
          <p:cNvSpPr txBox="1"/>
          <p:nvPr/>
        </p:nvSpPr>
        <p:spPr>
          <a:xfrm>
            <a:off x="4854378" y="4467690"/>
            <a:ext cx="256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39%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12" name="object 71">
            <a:extLst>
              <a:ext uri="{FF2B5EF4-FFF2-40B4-BE49-F238E27FC236}">
                <a16:creationId xmlns:a16="http://schemas.microsoft.com/office/drawing/2014/main" id="{DC501E87-865C-F54A-278B-E3417A041104}"/>
              </a:ext>
            </a:extLst>
          </p:cNvPr>
          <p:cNvGrpSpPr/>
          <p:nvPr/>
        </p:nvGrpSpPr>
        <p:grpSpPr>
          <a:xfrm>
            <a:off x="3410197" y="5137869"/>
            <a:ext cx="474980" cy="159385"/>
            <a:chOff x="3422713" y="4913757"/>
            <a:chExt cx="474980" cy="159385"/>
          </a:xfrm>
        </p:grpSpPr>
        <p:sp>
          <p:nvSpPr>
            <p:cNvPr id="113" name="object 72">
              <a:extLst>
                <a:ext uri="{FF2B5EF4-FFF2-40B4-BE49-F238E27FC236}">
                  <a16:creationId xmlns:a16="http://schemas.microsoft.com/office/drawing/2014/main" id="{0A95D021-3B3A-744C-F4F1-2C18100C0926}"/>
                </a:ext>
              </a:extLst>
            </p:cNvPr>
            <p:cNvSpPr/>
            <p:nvPr/>
          </p:nvSpPr>
          <p:spPr>
            <a:xfrm>
              <a:off x="3437001" y="4938141"/>
              <a:ext cx="446405" cy="120014"/>
            </a:xfrm>
            <a:custGeom>
              <a:avLst/>
              <a:gdLst/>
              <a:ahLst/>
              <a:cxnLst/>
              <a:rect l="l" t="t" r="r" b="b"/>
              <a:pathLst>
                <a:path w="446404" h="120014">
                  <a:moveTo>
                    <a:pt x="446024" y="0"/>
                  </a:moveTo>
                  <a:lnTo>
                    <a:pt x="0" y="119760"/>
                  </a:lnTo>
                </a:path>
              </a:pathLst>
            </a:custGeom>
            <a:ln w="28575">
              <a:solidFill>
                <a:srgbClr val="F4F4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73">
              <a:extLst>
                <a:ext uri="{FF2B5EF4-FFF2-40B4-BE49-F238E27FC236}">
                  <a16:creationId xmlns:a16="http://schemas.microsoft.com/office/drawing/2014/main" id="{5E2E0997-479C-D7AE-E6B8-1CCA7FAE6B68}"/>
                </a:ext>
              </a:extLst>
            </p:cNvPr>
            <p:cNvSpPr/>
            <p:nvPr/>
          </p:nvSpPr>
          <p:spPr>
            <a:xfrm>
              <a:off x="3484626" y="4923282"/>
              <a:ext cx="383540" cy="140335"/>
            </a:xfrm>
            <a:custGeom>
              <a:avLst/>
              <a:gdLst/>
              <a:ahLst/>
              <a:cxnLst/>
              <a:rect l="l" t="t" r="r" b="b"/>
              <a:pathLst>
                <a:path w="383539" h="140335">
                  <a:moveTo>
                    <a:pt x="383286" y="0"/>
                  </a:moveTo>
                  <a:lnTo>
                    <a:pt x="0" y="100330"/>
                  </a:lnTo>
                </a:path>
                <a:path w="383539" h="140335">
                  <a:moveTo>
                    <a:pt x="380746" y="44196"/>
                  </a:moveTo>
                  <a:lnTo>
                    <a:pt x="0" y="140081"/>
                  </a:lnTo>
                </a:path>
              </a:pathLst>
            </a:custGeom>
            <a:ln w="1905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74">
            <a:extLst>
              <a:ext uri="{FF2B5EF4-FFF2-40B4-BE49-F238E27FC236}">
                <a16:creationId xmlns:a16="http://schemas.microsoft.com/office/drawing/2014/main" id="{B120DBBA-58CF-C262-E6C0-9E7DCACBEB83}"/>
              </a:ext>
            </a:extLst>
          </p:cNvPr>
          <p:cNvSpPr txBox="1"/>
          <p:nvPr/>
        </p:nvSpPr>
        <p:spPr>
          <a:xfrm>
            <a:off x="4202360" y="4721816"/>
            <a:ext cx="256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34%</a:t>
            </a:r>
            <a:endParaRPr sz="900">
              <a:latin typeface="Arial"/>
              <a:cs typeface="Arial"/>
            </a:endParaRPr>
          </a:p>
        </p:txBody>
      </p:sp>
      <p:sp>
        <p:nvSpPr>
          <p:cNvPr id="116" name="object 75">
            <a:extLst>
              <a:ext uri="{FF2B5EF4-FFF2-40B4-BE49-F238E27FC236}">
                <a16:creationId xmlns:a16="http://schemas.microsoft.com/office/drawing/2014/main" id="{EB38C432-3045-D37E-51E2-E19961170C58}"/>
              </a:ext>
            </a:extLst>
          </p:cNvPr>
          <p:cNvSpPr txBox="1"/>
          <p:nvPr/>
        </p:nvSpPr>
        <p:spPr>
          <a:xfrm>
            <a:off x="1418900" y="4307289"/>
            <a:ext cx="163830" cy="27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969"/>
              </a:lnSpc>
              <a:spcBef>
                <a:spcPts val="100"/>
              </a:spcBef>
            </a:pPr>
            <a:r>
              <a:rPr sz="900" b="1" spc="-25" dirty="0">
                <a:solidFill>
                  <a:srgbClr val="35393C"/>
                </a:solidFill>
                <a:latin typeface="Arial"/>
                <a:cs typeface="Arial"/>
              </a:rPr>
              <a:t>65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69"/>
              </a:lnSpc>
            </a:pPr>
            <a:r>
              <a:rPr sz="900" b="1" spc="-25" dirty="0">
                <a:solidFill>
                  <a:srgbClr val="35393C"/>
                </a:solidFill>
                <a:latin typeface="Arial"/>
                <a:cs typeface="Arial"/>
              </a:rPr>
              <a:t>Mt</a:t>
            </a:r>
            <a:endParaRPr sz="900">
              <a:latin typeface="Arial"/>
              <a:cs typeface="Arial"/>
            </a:endParaRPr>
          </a:p>
        </p:txBody>
      </p:sp>
      <p:sp>
        <p:nvSpPr>
          <p:cNvPr id="117" name="object 76">
            <a:extLst>
              <a:ext uri="{FF2B5EF4-FFF2-40B4-BE49-F238E27FC236}">
                <a16:creationId xmlns:a16="http://schemas.microsoft.com/office/drawing/2014/main" id="{F8D98A3C-6979-84BF-8115-E5F8D7077A29}"/>
              </a:ext>
            </a:extLst>
          </p:cNvPr>
          <p:cNvSpPr txBox="1"/>
          <p:nvPr/>
        </p:nvSpPr>
        <p:spPr>
          <a:xfrm>
            <a:off x="733431" y="5469846"/>
            <a:ext cx="591185" cy="363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35393C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30810">
              <a:lnSpc>
                <a:spcPct val="100000"/>
              </a:lnSpc>
              <a:spcBef>
                <a:spcPts val="740"/>
              </a:spcBef>
            </a:pPr>
            <a:r>
              <a:rPr sz="800" spc="75" dirty="0">
                <a:solidFill>
                  <a:srgbClr val="35393C"/>
                </a:solidFill>
                <a:latin typeface="Arial Narrow"/>
                <a:cs typeface="Arial Narrow"/>
              </a:rPr>
              <a:t>H1</a:t>
            </a:r>
            <a:r>
              <a:rPr sz="800" spc="25" dirty="0">
                <a:solidFill>
                  <a:srgbClr val="35393C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35393C"/>
                </a:solidFill>
                <a:latin typeface="Arial Narrow"/>
                <a:cs typeface="Arial Narrow"/>
              </a:rPr>
              <a:t>figures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118" name="object 77">
            <a:extLst>
              <a:ext uri="{FF2B5EF4-FFF2-40B4-BE49-F238E27FC236}">
                <a16:creationId xmlns:a16="http://schemas.microsoft.com/office/drawing/2014/main" id="{2622BF48-DEA5-EE05-19C1-B6840E4C2AF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13598" y="1367735"/>
            <a:ext cx="2587752" cy="1817423"/>
          </a:xfrm>
          <a:prstGeom prst="rect">
            <a:avLst/>
          </a:prstGeom>
        </p:spPr>
      </p:pic>
      <p:sp>
        <p:nvSpPr>
          <p:cNvPr id="119" name="object 78">
            <a:extLst>
              <a:ext uri="{FF2B5EF4-FFF2-40B4-BE49-F238E27FC236}">
                <a16:creationId xmlns:a16="http://schemas.microsoft.com/office/drawing/2014/main" id="{B3094041-5A9F-D66F-2211-958B3269971C}"/>
              </a:ext>
            </a:extLst>
          </p:cNvPr>
          <p:cNvSpPr txBox="1"/>
          <p:nvPr/>
        </p:nvSpPr>
        <p:spPr>
          <a:xfrm>
            <a:off x="6224015" y="2627376"/>
            <a:ext cx="2583180" cy="883919"/>
          </a:xfrm>
          <a:prstGeom prst="rect">
            <a:avLst/>
          </a:prstGeom>
          <a:solidFill>
            <a:srgbClr val="1A235B"/>
          </a:solidFill>
        </p:spPr>
        <p:txBody>
          <a:bodyPr vert="horz" wrap="square" lIns="0" tIns="144780" rIns="0" bIns="0" rtlCol="0">
            <a:spAutoFit/>
          </a:bodyPr>
          <a:lstStyle/>
          <a:p>
            <a:pPr marL="122555">
              <a:lnSpc>
                <a:spcPts val="1720"/>
              </a:lnSpc>
              <a:spcBef>
                <a:spcPts val="1140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Coal</a:t>
            </a:r>
            <a:r>
              <a:rPr sz="15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generation</a:t>
            </a:r>
            <a:endParaRPr sz="1500" dirty="0">
              <a:latin typeface="Arial"/>
              <a:cs typeface="Arial"/>
            </a:endParaRPr>
          </a:p>
          <a:p>
            <a:pPr marL="122555">
              <a:lnSpc>
                <a:spcPts val="1600"/>
              </a:lnSpc>
            </a:pPr>
            <a:r>
              <a:rPr sz="1400" spc="105" dirty="0">
                <a:solidFill>
                  <a:srgbClr val="FFFFFF"/>
                </a:solidFill>
                <a:latin typeface="Arial Narrow"/>
                <a:cs typeface="Arial Narrow"/>
              </a:rPr>
              <a:t>(GW@100%)</a:t>
            </a:r>
            <a:endParaRPr sz="1400" dirty="0">
              <a:latin typeface="Arial Narrow"/>
              <a:cs typeface="Arial Narrow"/>
            </a:endParaRPr>
          </a:p>
        </p:txBody>
      </p:sp>
      <p:grpSp>
        <p:nvGrpSpPr>
          <p:cNvPr id="120" name="object 79">
            <a:extLst>
              <a:ext uri="{FF2B5EF4-FFF2-40B4-BE49-F238E27FC236}">
                <a16:creationId xmlns:a16="http://schemas.microsoft.com/office/drawing/2014/main" id="{284CD95D-3285-54F4-0822-1C5486504D3F}"/>
              </a:ext>
            </a:extLst>
          </p:cNvPr>
          <p:cNvGrpSpPr/>
          <p:nvPr/>
        </p:nvGrpSpPr>
        <p:grpSpPr>
          <a:xfrm>
            <a:off x="3517830" y="4790396"/>
            <a:ext cx="2028825" cy="806450"/>
            <a:chOff x="3530346" y="4566284"/>
            <a:chExt cx="2028825" cy="806450"/>
          </a:xfrm>
        </p:grpSpPr>
        <p:pic>
          <p:nvPicPr>
            <p:cNvPr id="121" name="object 80">
              <a:extLst>
                <a:ext uri="{FF2B5EF4-FFF2-40B4-BE49-F238E27FC236}">
                  <a16:creationId xmlns:a16="http://schemas.microsoft.com/office/drawing/2014/main" id="{0947EF1C-B404-14D4-363A-9F76D9625A5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30346" y="5221350"/>
              <a:ext cx="2028698" cy="28702"/>
            </a:xfrm>
            <a:prstGeom prst="rect">
              <a:avLst/>
            </a:prstGeom>
          </p:spPr>
        </p:pic>
        <p:sp>
          <p:nvSpPr>
            <p:cNvPr id="122" name="object 81">
              <a:extLst>
                <a:ext uri="{FF2B5EF4-FFF2-40B4-BE49-F238E27FC236}">
                  <a16:creationId xmlns:a16="http://schemas.microsoft.com/office/drawing/2014/main" id="{6F9C84FA-C19B-C26D-8810-D0C5B172AF73}"/>
                </a:ext>
              </a:extLst>
            </p:cNvPr>
            <p:cNvSpPr/>
            <p:nvPr/>
          </p:nvSpPr>
          <p:spPr>
            <a:xfrm>
              <a:off x="3886962" y="5121401"/>
              <a:ext cx="151130" cy="236854"/>
            </a:xfrm>
            <a:custGeom>
              <a:avLst/>
              <a:gdLst/>
              <a:ahLst/>
              <a:cxnLst/>
              <a:rect l="l" t="t" r="r" b="b"/>
              <a:pathLst>
                <a:path w="151129" h="236854">
                  <a:moveTo>
                    <a:pt x="150622" y="0"/>
                  </a:moveTo>
                  <a:lnTo>
                    <a:pt x="0" y="236728"/>
                  </a:lnTo>
                </a:path>
              </a:pathLst>
            </a:custGeom>
            <a:ln w="28574">
              <a:solidFill>
                <a:srgbClr val="F4F4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82">
              <a:extLst>
                <a:ext uri="{FF2B5EF4-FFF2-40B4-BE49-F238E27FC236}">
                  <a16:creationId xmlns:a16="http://schemas.microsoft.com/office/drawing/2014/main" id="{CDB60DC9-BBF6-D702-9AF4-073E1F516F1E}"/>
                </a:ext>
              </a:extLst>
            </p:cNvPr>
            <p:cNvSpPr/>
            <p:nvPr/>
          </p:nvSpPr>
          <p:spPr>
            <a:xfrm>
              <a:off x="3868674" y="5110733"/>
              <a:ext cx="194945" cy="246379"/>
            </a:xfrm>
            <a:custGeom>
              <a:avLst/>
              <a:gdLst/>
              <a:ahLst/>
              <a:cxnLst/>
              <a:rect l="l" t="t" r="r" b="b"/>
              <a:pathLst>
                <a:path w="194945" h="246379">
                  <a:moveTo>
                    <a:pt x="150622" y="0"/>
                  </a:moveTo>
                  <a:lnTo>
                    <a:pt x="0" y="236728"/>
                  </a:lnTo>
                </a:path>
                <a:path w="194945" h="246379">
                  <a:moveTo>
                    <a:pt x="194817" y="9144"/>
                  </a:moveTo>
                  <a:lnTo>
                    <a:pt x="44196" y="245872"/>
                  </a:lnTo>
                </a:path>
              </a:pathLst>
            </a:custGeom>
            <a:ln w="19050">
              <a:solidFill>
                <a:srgbClr val="36C8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83">
              <a:extLst>
                <a:ext uri="{FF2B5EF4-FFF2-40B4-BE49-F238E27FC236}">
                  <a16:creationId xmlns:a16="http://schemas.microsoft.com/office/drawing/2014/main" id="{ECB5AD98-BBFB-0A93-A18F-D0805A78506C}"/>
                </a:ext>
              </a:extLst>
            </p:cNvPr>
            <p:cNvSpPr/>
            <p:nvPr/>
          </p:nvSpPr>
          <p:spPr>
            <a:xfrm>
              <a:off x="4068826" y="4782565"/>
              <a:ext cx="446405" cy="120014"/>
            </a:xfrm>
            <a:custGeom>
              <a:avLst/>
              <a:gdLst/>
              <a:ahLst/>
              <a:cxnLst/>
              <a:rect l="l" t="t" r="r" b="b"/>
              <a:pathLst>
                <a:path w="446404" h="120014">
                  <a:moveTo>
                    <a:pt x="446024" y="0"/>
                  </a:moveTo>
                  <a:lnTo>
                    <a:pt x="0" y="119760"/>
                  </a:lnTo>
                </a:path>
              </a:pathLst>
            </a:custGeom>
            <a:ln w="28575">
              <a:solidFill>
                <a:srgbClr val="F4F4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84">
              <a:extLst>
                <a:ext uri="{FF2B5EF4-FFF2-40B4-BE49-F238E27FC236}">
                  <a16:creationId xmlns:a16="http://schemas.microsoft.com/office/drawing/2014/main" id="{B843BF6D-3AA2-7203-C00F-FF3C44E7B977}"/>
                </a:ext>
              </a:extLst>
            </p:cNvPr>
            <p:cNvSpPr/>
            <p:nvPr/>
          </p:nvSpPr>
          <p:spPr>
            <a:xfrm>
              <a:off x="4132326" y="4764785"/>
              <a:ext cx="365125" cy="144780"/>
            </a:xfrm>
            <a:custGeom>
              <a:avLst/>
              <a:gdLst/>
              <a:ahLst/>
              <a:cxnLst/>
              <a:rect l="l" t="t" r="r" b="b"/>
              <a:pathLst>
                <a:path w="365125" h="144779">
                  <a:moveTo>
                    <a:pt x="356362" y="0"/>
                  </a:moveTo>
                  <a:lnTo>
                    <a:pt x="0" y="104139"/>
                  </a:lnTo>
                </a:path>
                <a:path w="365125" h="144779">
                  <a:moveTo>
                    <a:pt x="364871" y="41147"/>
                  </a:moveTo>
                  <a:lnTo>
                    <a:pt x="0" y="144780"/>
                  </a:lnTo>
                </a:path>
              </a:pathLst>
            </a:custGeom>
            <a:ln w="1905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85">
              <a:extLst>
                <a:ext uri="{FF2B5EF4-FFF2-40B4-BE49-F238E27FC236}">
                  <a16:creationId xmlns:a16="http://schemas.microsoft.com/office/drawing/2014/main" id="{5590B846-067B-4F8F-0DE1-F8071978E932}"/>
                </a:ext>
              </a:extLst>
            </p:cNvPr>
            <p:cNvSpPr/>
            <p:nvPr/>
          </p:nvSpPr>
          <p:spPr>
            <a:xfrm>
              <a:off x="4499610" y="4697729"/>
              <a:ext cx="323215" cy="88265"/>
            </a:xfrm>
            <a:custGeom>
              <a:avLst/>
              <a:gdLst/>
              <a:ahLst/>
              <a:cxnLst/>
              <a:rect l="l" t="t" r="r" b="b"/>
              <a:pathLst>
                <a:path w="323214" h="88264">
                  <a:moveTo>
                    <a:pt x="322961" y="0"/>
                  </a:moveTo>
                  <a:lnTo>
                    <a:pt x="0" y="88265"/>
                  </a:lnTo>
                </a:path>
              </a:pathLst>
            </a:custGeom>
            <a:ln w="28574">
              <a:solidFill>
                <a:srgbClr val="F4F4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86">
              <a:extLst>
                <a:ext uri="{FF2B5EF4-FFF2-40B4-BE49-F238E27FC236}">
                  <a16:creationId xmlns:a16="http://schemas.microsoft.com/office/drawing/2014/main" id="{06A35B81-5152-0F73-399D-0041EB226C12}"/>
                </a:ext>
              </a:extLst>
            </p:cNvPr>
            <p:cNvSpPr/>
            <p:nvPr/>
          </p:nvSpPr>
          <p:spPr>
            <a:xfrm>
              <a:off x="4502658" y="4676393"/>
              <a:ext cx="318770" cy="127635"/>
            </a:xfrm>
            <a:custGeom>
              <a:avLst/>
              <a:gdLst/>
              <a:ahLst/>
              <a:cxnLst/>
              <a:rect l="l" t="t" r="r" b="b"/>
              <a:pathLst>
                <a:path w="318770" h="127635">
                  <a:moveTo>
                    <a:pt x="316483" y="0"/>
                  </a:moveTo>
                  <a:lnTo>
                    <a:pt x="0" y="89026"/>
                  </a:lnTo>
                </a:path>
                <a:path w="318770" h="127635">
                  <a:moveTo>
                    <a:pt x="318769" y="48767"/>
                  </a:moveTo>
                  <a:lnTo>
                    <a:pt x="18287" y="127380"/>
                  </a:lnTo>
                </a:path>
              </a:pathLst>
            </a:custGeom>
            <a:ln w="1905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87">
              <a:extLst>
                <a:ext uri="{FF2B5EF4-FFF2-40B4-BE49-F238E27FC236}">
                  <a16:creationId xmlns:a16="http://schemas.microsoft.com/office/drawing/2014/main" id="{CDD9EDEF-2F71-A29C-DA52-5DDE7B1DE488}"/>
                </a:ext>
              </a:extLst>
            </p:cNvPr>
            <p:cNvSpPr/>
            <p:nvPr/>
          </p:nvSpPr>
          <p:spPr>
            <a:xfrm>
              <a:off x="4770628" y="4590287"/>
              <a:ext cx="446405" cy="120014"/>
            </a:xfrm>
            <a:custGeom>
              <a:avLst/>
              <a:gdLst/>
              <a:ahLst/>
              <a:cxnLst/>
              <a:rect l="l" t="t" r="r" b="b"/>
              <a:pathLst>
                <a:path w="446404" h="120014">
                  <a:moveTo>
                    <a:pt x="446024" y="0"/>
                  </a:moveTo>
                  <a:lnTo>
                    <a:pt x="0" y="119761"/>
                  </a:lnTo>
                </a:path>
              </a:pathLst>
            </a:custGeom>
            <a:ln w="28574">
              <a:solidFill>
                <a:srgbClr val="F4F4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88">
              <a:extLst>
                <a:ext uri="{FF2B5EF4-FFF2-40B4-BE49-F238E27FC236}">
                  <a16:creationId xmlns:a16="http://schemas.microsoft.com/office/drawing/2014/main" id="{9A4DBD3A-8A1D-67A0-7239-82195869AA9C}"/>
                </a:ext>
              </a:extLst>
            </p:cNvPr>
            <p:cNvSpPr/>
            <p:nvPr/>
          </p:nvSpPr>
          <p:spPr>
            <a:xfrm>
              <a:off x="4818126" y="4575809"/>
              <a:ext cx="383540" cy="140335"/>
            </a:xfrm>
            <a:custGeom>
              <a:avLst/>
              <a:gdLst/>
              <a:ahLst/>
              <a:cxnLst/>
              <a:rect l="l" t="t" r="r" b="b"/>
              <a:pathLst>
                <a:path w="383539" h="140335">
                  <a:moveTo>
                    <a:pt x="383286" y="0"/>
                  </a:moveTo>
                  <a:lnTo>
                    <a:pt x="0" y="100329"/>
                  </a:lnTo>
                </a:path>
                <a:path w="383539" h="140335">
                  <a:moveTo>
                    <a:pt x="380746" y="44195"/>
                  </a:moveTo>
                  <a:lnTo>
                    <a:pt x="0" y="140081"/>
                  </a:lnTo>
                </a:path>
              </a:pathLst>
            </a:custGeom>
            <a:ln w="1905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0" name="object 89">
            <a:extLst>
              <a:ext uri="{FF2B5EF4-FFF2-40B4-BE49-F238E27FC236}">
                <a16:creationId xmlns:a16="http://schemas.microsoft.com/office/drawing/2014/main" id="{37F71292-0BDB-7C33-3927-6516FCCA3166}"/>
              </a:ext>
            </a:extLst>
          </p:cNvPr>
          <p:cNvSpPr/>
          <p:nvPr/>
        </p:nvSpPr>
        <p:spPr>
          <a:xfrm>
            <a:off x="6642156" y="4179908"/>
            <a:ext cx="1334135" cy="807085"/>
          </a:xfrm>
          <a:custGeom>
            <a:avLst/>
            <a:gdLst/>
            <a:ahLst/>
            <a:cxnLst/>
            <a:rect l="l" t="t" r="r" b="b"/>
            <a:pathLst>
              <a:path w="1334134" h="807085">
                <a:moveTo>
                  <a:pt x="1292636" y="742492"/>
                </a:moveTo>
                <a:lnTo>
                  <a:pt x="1264793" y="757173"/>
                </a:lnTo>
                <a:lnTo>
                  <a:pt x="1334007" y="806830"/>
                </a:lnTo>
                <a:lnTo>
                  <a:pt x="1332900" y="753744"/>
                </a:lnTo>
                <a:lnTo>
                  <a:pt x="1298828" y="753744"/>
                </a:lnTo>
                <a:lnTo>
                  <a:pt x="1292636" y="742492"/>
                </a:lnTo>
                <a:close/>
              </a:path>
              <a:path w="1334134" h="807085">
                <a:moveTo>
                  <a:pt x="1303924" y="736539"/>
                </a:moveTo>
                <a:lnTo>
                  <a:pt x="1292636" y="742492"/>
                </a:lnTo>
                <a:lnTo>
                  <a:pt x="1298828" y="753744"/>
                </a:lnTo>
                <a:lnTo>
                  <a:pt x="1310004" y="747521"/>
                </a:lnTo>
                <a:lnTo>
                  <a:pt x="1303924" y="736539"/>
                </a:lnTo>
                <a:close/>
              </a:path>
              <a:path w="1334134" h="807085">
                <a:moveTo>
                  <a:pt x="1332229" y="721613"/>
                </a:moveTo>
                <a:lnTo>
                  <a:pt x="1303924" y="736539"/>
                </a:lnTo>
                <a:lnTo>
                  <a:pt x="1310004" y="747521"/>
                </a:lnTo>
                <a:lnTo>
                  <a:pt x="1298828" y="753744"/>
                </a:lnTo>
                <a:lnTo>
                  <a:pt x="1332900" y="753744"/>
                </a:lnTo>
                <a:lnTo>
                  <a:pt x="1332229" y="721613"/>
                </a:lnTo>
                <a:close/>
              </a:path>
              <a:path w="1334134" h="807085">
                <a:moveTo>
                  <a:pt x="1292495" y="715898"/>
                </a:moveTo>
                <a:lnTo>
                  <a:pt x="1278001" y="715898"/>
                </a:lnTo>
                <a:lnTo>
                  <a:pt x="1292636" y="742492"/>
                </a:lnTo>
                <a:lnTo>
                  <a:pt x="1303924" y="736539"/>
                </a:lnTo>
                <a:lnTo>
                  <a:pt x="1292495" y="715898"/>
                </a:lnTo>
                <a:close/>
              </a:path>
              <a:path w="1334134" h="807085">
                <a:moveTo>
                  <a:pt x="1141920" y="503173"/>
                </a:moveTo>
                <a:lnTo>
                  <a:pt x="1125474" y="503173"/>
                </a:lnTo>
                <a:lnTo>
                  <a:pt x="1159002" y="543432"/>
                </a:lnTo>
                <a:lnTo>
                  <a:pt x="1190878" y="584707"/>
                </a:lnTo>
                <a:lnTo>
                  <a:pt x="1221485" y="627379"/>
                </a:lnTo>
                <a:lnTo>
                  <a:pt x="1250696" y="671194"/>
                </a:lnTo>
                <a:lnTo>
                  <a:pt x="1278127" y="716152"/>
                </a:lnTo>
                <a:lnTo>
                  <a:pt x="1278001" y="715898"/>
                </a:lnTo>
                <a:lnTo>
                  <a:pt x="1292495" y="715898"/>
                </a:lnTo>
                <a:lnTo>
                  <a:pt x="1261236" y="664336"/>
                </a:lnTo>
                <a:lnTo>
                  <a:pt x="1231900" y="620140"/>
                </a:lnTo>
                <a:lnTo>
                  <a:pt x="1201038" y="577087"/>
                </a:lnTo>
                <a:lnTo>
                  <a:pt x="1168780" y="535304"/>
                </a:lnTo>
                <a:lnTo>
                  <a:pt x="1141920" y="503173"/>
                </a:lnTo>
                <a:close/>
              </a:path>
              <a:path w="1334134" h="807085">
                <a:moveTo>
                  <a:pt x="1250569" y="671067"/>
                </a:moveTo>
                <a:lnTo>
                  <a:pt x="1250646" y="671194"/>
                </a:lnTo>
                <a:lnTo>
                  <a:pt x="1250569" y="671067"/>
                </a:lnTo>
                <a:close/>
              </a:path>
              <a:path w="1334134" h="807085">
                <a:moveTo>
                  <a:pt x="1221358" y="627252"/>
                </a:moveTo>
                <a:close/>
              </a:path>
              <a:path w="1334134" h="807085">
                <a:moveTo>
                  <a:pt x="1190752" y="584580"/>
                </a:moveTo>
                <a:lnTo>
                  <a:pt x="1190843" y="584707"/>
                </a:lnTo>
                <a:lnTo>
                  <a:pt x="1190752" y="584580"/>
                </a:lnTo>
                <a:close/>
              </a:path>
              <a:path w="1334134" h="807085">
                <a:moveTo>
                  <a:pt x="1158748" y="543178"/>
                </a:moveTo>
                <a:lnTo>
                  <a:pt x="1158944" y="543432"/>
                </a:lnTo>
                <a:lnTo>
                  <a:pt x="1158748" y="543178"/>
                </a:lnTo>
                <a:close/>
              </a:path>
              <a:path w="1334134" h="807085">
                <a:moveTo>
                  <a:pt x="1035755" y="391159"/>
                </a:moveTo>
                <a:lnTo>
                  <a:pt x="1017397" y="391159"/>
                </a:lnTo>
                <a:lnTo>
                  <a:pt x="1054861" y="427227"/>
                </a:lnTo>
                <a:lnTo>
                  <a:pt x="1054730" y="427227"/>
                </a:lnTo>
                <a:lnTo>
                  <a:pt x="1090802" y="464692"/>
                </a:lnTo>
                <a:lnTo>
                  <a:pt x="1125601" y="503427"/>
                </a:lnTo>
                <a:lnTo>
                  <a:pt x="1125474" y="503173"/>
                </a:lnTo>
                <a:lnTo>
                  <a:pt x="1141920" y="503173"/>
                </a:lnTo>
                <a:lnTo>
                  <a:pt x="1135126" y="495045"/>
                </a:lnTo>
                <a:lnTo>
                  <a:pt x="1099947" y="455929"/>
                </a:lnTo>
                <a:lnTo>
                  <a:pt x="1072404" y="427227"/>
                </a:lnTo>
                <a:lnTo>
                  <a:pt x="1054861" y="427227"/>
                </a:lnTo>
                <a:lnTo>
                  <a:pt x="1054607" y="427100"/>
                </a:lnTo>
                <a:lnTo>
                  <a:pt x="1072282" y="427100"/>
                </a:lnTo>
                <a:lnTo>
                  <a:pt x="1063752" y="418210"/>
                </a:lnTo>
                <a:lnTo>
                  <a:pt x="1035755" y="391159"/>
                </a:lnTo>
                <a:close/>
              </a:path>
              <a:path w="1334134" h="807085">
                <a:moveTo>
                  <a:pt x="1090676" y="464565"/>
                </a:moveTo>
                <a:close/>
              </a:path>
              <a:path w="1334134" h="807085">
                <a:moveTo>
                  <a:pt x="997989" y="356488"/>
                </a:moveTo>
                <a:lnTo>
                  <a:pt x="979043" y="356488"/>
                </a:lnTo>
                <a:lnTo>
                  <a:pt x="1017524" y="391286"/>
                </a:lnTo>
                <a:lnTo>
                  <a:pt x="1035755" y="391159"/>
                </a:lnTo>
                <a:lnTo>
                  <a:pt x="1026159" y="381888"/>
                </a:lnTo>
                <a:lnTo>
                  <a:pt x="997989" y="356488"/>
                </a:lnTo>
                <a:close/>
              </a:path>
              <a:path w="1334134" h="807085">
                <a:moveTo>
                  <a:pt x="959373" y="323468"/>
                </a:moveTo>
                <a:lnTo>
                  <a:pt x="939546" y="323468"/>
                </a:lnTo>
                <a:lnTo>
                  <a:pt x="979170" y="356615"/>
                </a:lnTo>
                <a:lnTo>
                  <a:pt x="997989" y="356488"/>
                </a:lnTo>
                <a:lnTo>
                  <a:pt x="987425" y="346963"/>
                </a:lnTo>
                <a:lnTo>
                  <a:pt x="959373" y="323468"/>
                </a:lnTo>
                <a:close/>
              </a:path>
              <a:path w="1334134" h="807085">
                <a:moveTo>
                  <a:pt x="837701" y="233171"/>
                </a:moveTo>
                <a:lnTo>
                  <a:pt x="814831" y="233171"/>
                </a:lnTo>
                <a:lnTo>
                  <a:pt x="857630" y="261873"/>
                </a:lnTo>
                <a:lnTo>
                  <a:pt x="899159" y="291845"/>
                </a:lnTo>
                <a:lnTo>
                  <a:pt x="939673" y="323595"/>
                </a:lnTo>
                <a:lnTo>
                  <a:pt x="939546" y="323468"/>
                </a:lnTo>
                <a:lnTo>
                  <a:pt x="959373" y="323468"/>
                </a:lnTo>
                <a:lnTo>
                  <a:pt x="947547" y="313562"/>
                </a:lnTo>
                <a:lnTo>
                  <a:pt x="906652" y="281685"/>
                </a:lnTo>
                <a:lnTo>
                  <a:pt x="864743" y="251332"/>
                </a:lnTo>
                <a:lnTo>
                  <a:pt x="837701" y="233171"/>
                </a:lnTo>
                <a:close/>
              </a:path>
              <a:path w="1334134" h="807085">
                <a:moveTo>
                  <a:pt x="898905" y="291718"/>
                </a:moveTo>
                <a:lnTo>
                  <a:pt x="899068" y="291845"/>
                </a:lnTo>
                <a:lnTo>
                  <a:pt x="898905" y="291718"/>
                </a:lnTo>
                <a:close/>
              </a:path>
              <a:path w="1334134" h="807085">
                <a:moveTo>
                  <a:pt x="857376" y="261746"/>
                </a:moveTo>
                <a:lnTo>
                  <a:pt x="857553" y="261873"/>
                </a:lnTo>
                <a:lnTo>
                  <a:pt x="857376" y="261746"/>
                </a:lnTo>
                <a:close/>
              </a:path>
              <a:path w="1334134" h="807085">
                <a:moveTo>
                  <a:pt x="795481" y="206120"/>
                </a:moveTo>
                <a:lnTo>
                  <a:pt x="771525" y="206120"/>
                </a:lnTo>
                <a:lnTo>
                  <a:pt x="814958" y="233298"/>
                </a:lnTo>
                <a:lnTo>
                  <a:pt x="837701" y="233171"/>
                </a:lnTo>
                <a:lnTo>
                  <a:pt x="821817" y="222503"/>
                </a:lnTo>
                <a:lnTo>
                  <a:pt x="795481" y="206120"/>
                </a:lnTo>
                <a:close/>
              </a:path>
              <a:path w="1334134" h="807085">
                <a:moveTo>
                  <a:pt x="752678" y="180720"/>
                </a:moveTo>
                <a:lnTo>
                  <a:pt x="727201" y="180720"/>
                </a:lnTo>
                <a:lnTo>
                  <a:pt x="771651" y="206247"/>
                </a:lnTo>
                <a:lnTo>
                  <a:pt x="795481" y="206120"/>
                </a:lnTo>
                <a:lnTo>
                  <a:pt x="778128" y="195325"/>
                </a:lnTo>
                <a:lnTo>
                  <a:pt x="752678" y="180720"/>
                </a:lnTo>
                <a:close/>
              </a:path>
              <a:path w="1334134" h="807085">
                <a:moveTo>
                  <a:pt x="709436" y="156971"/>
                </a:moveTo>
                <a:lnTo>
                  <a:pt x="682244" y="156971"/>
                </a:lnTo>
                <a:lnTo>
                  <a:pt x="682498" y="157098"/>
                </a:lnTo>
                <a:lnTo>
                  <a:pt x="727328" y="180847"/>
                </a:lnTo>
                <a:lnTo>
                  <a:pt x="752678" y="180720"/>
                </a:lnTo>
                <a:lnTo>
                  <a:pt x="733425" y="169671"/>
                </a:lnTo>
                <a:lnTo>
                  <a:pt x="709436" y="156971"/>
                </a:lnTo>
                <a:close/>
              </a:path>
              <a:path w="1334134" h="807085">
                <a:moveTo>
                  <a:pt x="682348" y="157027"/>
                </a:moveTo>
                <a:lnTo>
                  <a:pt x="682483" y="157098"/>
                </a:lnTo>
                <a:lnTo>
                  <a:pt x="682348" y="157027"/>
                </a:lnTo>
                <a:close/>
              </a:path>
              <a:path w="1334134" h="807085">
                <a:moveTo>
                  <a:pt x="665769" y="135000"/>
                </a:moveTo>
                <a:lnTo>
                  <a:pt x="636397" y="135000"/>
                </a:lnTo>
                <a:lnTo>
                  <a:pt x="682348" y="157027"/>
                </a:lnTo>
                <a:lnTo>
                  <a:pt x="709436" y="156971"/>
                </a:lnTo>
                <a:lnTo>
                  <a:pt x="688085" y="145668"/>
                </a:lnTo>
                <a:lnTo>
                  <a:pt x="665769" y="135000"/>
                </a:lnTo>
                <a:close/>
              </a:path>
              <a:path w="1334134" h="807085">
                <a:moveTo>
                  <a:pt x="577470" y="96011"/>
                </a:moveTo>
                <a:lnTo>
                  <a:pt x="543051" y="96011"/>
                </a:lnTo>
                <a:lnTo>
                  <a:pt x="590296" y="114680"/>
                </a:lnTo>
                <a:lnTo>
                  <a:pt x="590042" y="114680"/>
                </a:lnTo>
                <a:lnTo>
                  <a:pt x="636651" y="135127"/>
                </a:lnTo>
                <a:lnTo>
                  <a:pt x="636397" y="135000"/>
                </a:lnTo>
                <a:lnTo>
                  <a:pt x="665769" y="135000"/>
                </a:lnTo>
                <a:lnTo>
                  <a:pt x="641857" y="123570"/>
                </a:lnTo>
                <a:lnTo>
                  <a:pt x="595122" y="102996"/>
                </a:lnTo>
                <a:lnTo>
                  <a:pt x="577470" y="96011"/>
                </a:lnTo>
                <a:close/>
              </a:path>
              <a:path w="1334134" h="807085">
                <a:moveTo>
                  <a:pt x="533547" y="79247"/>
                </a:moveTo>
                <a:lnTo>
                  <a:pt x="495426" y="79247"/>
                </a:lnTo>
                <a:lnTo>
                  <a:pt x="543305" y="96138"/>
                </a:lnTo>
                <a:lnTo>
                  <a:pt x="543051" y="96011"/>
                </a:lnTo>
                <a:lnTo>
                  <a:pt x="577470" y="96011"/>
                </a:lnTo>
                <a:lnTo>
                  <a:pt x="547624" y="84200"/>
                </a:lnTo>
                <a:lnTo>
                  <a:pt x="533547" y="79247"/>
                </a:lnTo>
                <a:close/>
              </a:path>
              <a:path w="1334134" h="807085">
                <a:moveTo>
                  <a:pt x="489889" y="64261"/>
                </a:moveTo>
                <a:lnTo>
                  <a:pt x="447421" y="64261"/>
                </a:lnTo>
                <a:lnTo>
                  <a:pt x="495680" y="79374"/>
                </a:lnTo>
                <a:lnTo>
                  <a:pt x="495426" y="79247"/>
                </a:lnTo>
                <a:lnTo>
                  <a:pt x="533547" y="79247"/>
                </a:lnTo>
                <a:lnTo>
                  <a:pt x="499618" y="67309"/>
                </a:lnTo>
                <a:lnTo>
                  <a:pt x="489889" y="64261"/>
                </a:lnTo>
                <a:close/>
              </a:path>
              <a:path w="1334134" h="807085">
                <a:moveTo>
                  <a:pt x="300179" y="17525"/>
                </a:moveTo>
                <a:lnTo>
                  <a:pt x="201168" y="17525"/>
                </a:lnTo>
                <a:lnTo>
                  <a:pt x="251205" y="23113"/>
                </a:lnTo>
                <a:lnTo>
                  <a:pt x="250951" y="23113"/>
                </a:lnTo>
                <a:lnTo>
                  <a:pt x="300735" y="30479"/>
                </a:lnTo>
                <a:lnTo>
                  <a:pt x="300481" y="30479"/>
                </a:lnTo>
                <a:lnTo>
                  <a:pt x="350011" y="39877"/>
                </a:lnTo>
                <a:lnTo>
                  <a:pt x="399033" y="51180"/>
                </a:lnTo>
                <a:lnTo>
                  <a:pt x="398779" y="51180"/>
                </a:lnTo>
                <a:lnTo>
                  <a:pt x="447548" y="64388"/>
                </a:lnTo>
                <a:lnTo>
                  <a:pt x="447421" y="64261"/>
                </a:lnTo>
                <a:lnTo>
                  <a:pt x="489889" y="64261"/>
                </a:lnTo>
                <a:lnTo>
                  <a:pt x="450976" y="52069"/>
                </a:lnTo>
                <a:lnTo>
                  <a:pt x="401954" y="38861"/>
                </a:lnTo>
                <a:lnTo>
                  <a:pt x="352551" y="27431"/>
                </a:lnTo>
                <a:lnTo>
                  <a:pt x="302768" y="17906"/>
                </a:lnTo>
                <a:lnTo>
                  <a:pt x="300179" y="17525"/>
                </a:lnTo>
                <a:close/>
              </a:path>
              <a:path w="1334134" h="807085">
                <a:moveTo>
                  <a:pt x="267396" y="12699"/>
                </a:moveTo>
                <a:lnTo>
                  <a:pt x="101092" y="12699"/>
                </a:lnTo>
                <a:lnTo>
                  <a:pt x="151383" y="14223"/>
                </a:lnTo>
                <a:lnTo>
                  <a:pt x="151129" y="14223"/>
                </a:lnTo>
                <a:lnTo>
                  <a:pt x="201422" y="17652"/>
                </a:lnTo>
                <a:lnTo>
                  <a:pt x="201168" y="17525"/>
                </a:lnTo>
                <a:lnTo>
                  <a:pt x="300179" y="17525"/>
                </a:lnTo>
                <a:lnTo>
                  <a:pt x="267396" y="12699"/>
                </a:lnTo>
                <a:close/>
              </a:path>
              <a:path w="1334134" h="807085">
                <a:moveTo>
                  <a:pt x="101219" y="0"/>
                </a:moveTo>
                <a:lnTo>
                  <a:pt x="50546" y="761"/>
                </a:lnTo>
                <a:lnTo>
                  <a:pt x="0" y="3555"/>
                </a:lnTo>
                <a:lnTo>
                  <a:pt x="634" y="16128"/>
                </a:lnTo>
                <a:lnTo>
                  <a:pt x="51053" y="13461"/>
                </a:lnTo>
                <a:lnTo>
                  <a:pt x="50800" y="13461"/>
                </a:lnTo>
                <a:lnTo>
                  <a:pt x="101346" y="12826"/>
                </a:lnTo>
                <a:lnTo>
                  <a:pt x="101092" y="12699"/>
                </a:lnTo>
                <a:lnTo>
                  <a:pt x="267396" y="12699"/>
                </a:lnTo>
                <a:lnTo>
                  <a:pt x="252729" y="10540"/>
                </a:lnTo>
                <a:lnTo>
                  <a:pt x="202310" y="4952"/>
                </a:lnTo>
                <a:lnTo>
                  <a:pt x="151892" y="1523"/>
                </a:lnTo>
                <a:lnTo>
                  <a:pt x="101219" y="0"/>
                </a:lnTo>
                <a:close/>
              </a:path>
            </a:pathLst>
          </a:custGeom>
          <a:solidFill>
            <a:srgbClr val="278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90">
            <a:extLst>
              <a:ext uri="{FF2B5EF4-FFF2-40B4-BE49-F238E27FC236}">
                <a16:creationId xmlns:a16="http://schemas.microsoft.com/office/drawing/2014/main" id="{CCD5A31A-40ED-2602-70F8-5D90D96392AE}"/>
              </a:ext>
            </a:extLst>
          </p:cNvPr>
          <p:cNvSpPr txBox="1"/>
          <p:nvPr/>
        </p:nvSpPr>
        <p:spPr>
          <a:xfrm>
            <a:off x="1721923" y="5036650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sz="900">
              <a:latin typeface="Arial"/>
              <a:cs typeface="Arial"/>
            </a:endParaRPr>
          </a:p>
        </p:txBody>
      </p:sp>
      <p:sp>
        <p:nvSpPr>
          <p:cNvPr id="132" name="object 91">
            <a:extLst>
              <a:ext uri="{FF2B5EF4-FFF2-40B4-BE49-F238E27FC236}">
                <a16:creationId xmlns:a16="http://schemas.microsoft.com/office/drawing/2014/main" id="{B89D22C9-F465-50F8-1B3F-6A309F99A7DE}"/>
              </a:ext>
            </a:extLst>
          </p:cNvPr>
          <p:cNvSpPr txBox="1"/>
          <p:nvPr/>
        </p:nvSpPr>
        <p:spPr>
          <a:xfrm>
            <a:off x="1717351" y="5146378"/>
            <a:ext cx="1638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Mt</a:t>
            </a:r>
            <a:endParaRPr sz="900">
              <a:latin typeface="Arial"/>
              <a:cs typeface="Arial"/>
            </a:endParaRPr>
          </a:p>
        </p:txBody>
      </p:sp>
      <p:sp>
        <p:nvSpPr>
          <p:cNvPr id="134" name="Title 133">
            <a:extLst>
              <a:ext uri="{FF2B5EF4-FFF2-40B4-BE49-F238E27FC236}">
                <a16:creationId xmlns:a16="http://schemas.microsoft.com/office/drawing/2014/main" id="{C3DBF204-822E-C1E6-9978-D104FA05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22" y="323907"/>
            <a:ext cx="11334750" cy="457818"/>
          </a:xfrm>
        </p:spPr>
        <p:txBody>
          <a:bodyPr/>
          <a:lstStyle/>
          <a:p>
            <a:r>
              <a:rPr lang="en-GB" dirty="0"/>
              <a:t>Progress on ESG</a:t>
            </a:r>
          </a:p>
        </p:txBody>
      </p:sp>
      <p:pic>
        <p:nvPicPr>
          <p:cNvPr id="135" name="Image 2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D698437F-7E61-A90B-5E27-AE63ED5246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1" b="22505"/>
          <a:stretch/>
        </p:blipFill>
        <p:spPr>
          <a:xfrm>
            <a:off x="9066010" y="1371826"/>
            <a:ext cx="2584800" cy="125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9A114AF-8D91-09F6-2E68-C560920C2E0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476038" y="4991650"/>
            <a:ext cx="428305" cy="0"/>
          </a:xfrm>
          <a:prstGeom prst="straightConnector1">
            <a:avLst/>
          </a:prstGeom>
          <a:ln w="57150">
            <a:solidFill>
              <a:srgbClr val="26596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05A0DB-4EA4-3381-61D7-B7BEEA4E1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A6D8C71-A4E6-2016-5670-C6773CE4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359077"/>
            <a:ext cx="11334750" cy="457818"/>
          </a:xfr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Paving The Way To Achieve Our Net Zero Target By 2045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1F65F1-774E-3453-5087-73D545BE845F}"/>
              </a:ext>
            </a:extLst>
          </p:cNvPr>
          <p:cNvSpPr/>
          <p:nvPr/>
        </p:nvSpPr>
        <p:spPr>
          <a:xfrm>
            <a:off x="4010282" y="1602274"/>
            <a:ext cx="7630855" cy="4133269"/>
          </a:xfrm>
          <a:prstGeom prst="rect">
            <a:avLst/>
          </a:prstGeom>
          <a:solidFill>
            <a:srgbClr val="003C56">
              <a:alpha val="85098"/>
            </a:srgbClr>
          </a:solidFill>
          <a:ln w="28575">
            <a:gradFill>
              <a:gsLst>
                <a:gs pos="0">
                  <a:srgbClr val="05AEF0"/>
                </a:gs>
                <a:gs pos="100000">
                  <a:srgbClr val="21D2B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GB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F51CA4DA-573A-8E8A-8A53-C494EB46CEC6}"/>
              </a:ext>
            </a:extLst>
          </p:cNvPr>
          <p:cNvSpPr txBox="1"/>
          <p:nvPr/>
        </p:nvSpPr>
        <p:spPr>
          <a:xfrm>
            <a:off x="4035407" y="2332295"/>
            <a:ext cx="313461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 ZERO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2045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44">
            <a:extLst>
              <a:ext uri="{FF2B5EF4-FFF2-40B4-BE49-F238E27FC236}">
                <a16:creationId xmlns:a16="http://schemas.microsoft.com/office/drawing/2014/main" id="{707F98CF-4196-2B48-1DA5-632657C7E878}"/>
              </a:ext>
            </a:extLst>
          </p:cNvPr>
          <p:cNvCxnSpPr>
            <a:cxnSpLocks/>
          </p:cNvCxnSpPr>
          <p:nvPr/>
        </p:nvCxnSpPr>
        <p:spPr>
          <a:xfrm flipV="1">
            <a:off x="7214207" y="1706785"/>
            <a:ext cx="0" cy="3925376"/>
          </a:xfrm>
          <a:prstGeom prst="line">
            <a:avLst/>
          </a:prstGeom>
          <a:ln w="38100" cap="rnd" cmpd="sng">
            <a:solidFill>
              <a:schemeClr val="accent6">
                <a:lumMod val="40000"/>
                <a:lumOff val="60000"/>
                <a:alpha val="34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E5A318A-2217-2D2E-D1BA-63D96C0F55B0}"/>
              </a:ext>
            </a:extLst>
          </p:cNvPr>
          <p:cNvSpPr txBox="1"/>
          <p:nvPr/>
        </p:nvSpPr>
        <p:spPr>
          <a:xfrm>
            <a:off x="7775571" y="1965550"/>
            <a:ext cx="3709978" cy="2339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GHG</a:t>
            </a:r>
            <a:r>
              <a:rPr kumimoji="0" lang="en-GB" sz="1200" b="0" i="0" u="none" strike="noStrike" kern="1200" cap="none" spc="0" normalizeH="0" baseline="5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emissions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energy production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353A3D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048793-4177-6ABC-F1E6-4ABFEC5CFDD3}"/>
              </a:ext>
            </a:extLst>
          </p:cNvPr>
          <p:cNvSpPr/>
          <p:nvPr/>
        </p:nvSpPr>
        <p:spPr bwMode="gray">
          <a:xfrm>
            <a:off x="7862040" y="5918029"/>
            <a:ext cx="3778278" cy="123111"/>
          </a:xfrm>
          <a:prstGeom prst="rect">
            <a:avLst/>
          </a:prstGeom>
        </p:spPr>
        <p:txBody>
          <a:bodyPr wrap="none" lIns="0" tIns="0" rIns="0" bIns="0" numCol="1" spcCol="144000" anchor="b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363" algn="l"/>
              </a:tabLst>
              <a:defRPr/>
            </a:pPr>
            <a:r>
              <a:rPr kumimoji="0" lang="en-GB" altLang="zh-CN" sz="800" b="0" i="0" u="none" strike="noStrike" kern="0" cap="none" spc="0" normalizeH="0" baseline="0" noProof="0">
                <a:ln>
                  <a:noFill/>
                </a:ln>
                <a:solidFill>
                  <a:srgbClr val="353A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Among which Brazil     2. Scope 1 and 2     3. Greenhouse gases, Scope1 and 3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D4302E1B-FC01-CA39-00A7-3E24AC828475}"/>
              </a:ext>
            </a:extLst>
          </p:cNvPr>
          <p:cNvSpPr txBox="1"/>
          <p:nvPr/>
        </p:nvSpPr>
        <p:spPr>
          <a:xfrm>
            <a:off x="4357750" y="3813608"/>
            <a:ext cx="2489927" cy="1440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across all scopes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following a well below 2°C trajectory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Certified by SBTi</a:t>
            </a:r>
          </a:p>
        </p:txBody>
      </p:sp>
      <p:graphicFrame>
        <p:nvGraphicFramePr>
          <p:cNvPr id="17" name="Graphique 2">
            <a:extLst>
              <a:ext uri="{FF2B5EF4-FFF2-40B4-BE49-F238E27FC236}">
                <a16:creationId xmlns:a16="http://schemas.microsoft.com/office/drawing/2014/main" id="{4BDF6F0B-28E2-EB79-2CB3-DCD9ACDEAE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579347"/>
              </p:ext>
            </p:extLst>
          </p:nvPr>
        </p:nvGraphicFramePr>
        <p:xfrm>
          <a:off x="7648570" y="2487581"/>
          <a:ext cx="3709981" cy="2257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Oval 13">
            <a:extLst>
              <a:ext uri="{FF2B5EF4-FFF2-40B4-BE49-F238E27FC236}">
                <a16:creationId xmlns:a16="http://schemas.microsoft.com/office/drawing/2014/main" id="{A83F768D-CA0A-964A-8B5C-7CD0FDAEA5A1}"/>
              </a:ext>
            </a:extLst>
          </p:cNvPr>
          <p:cNvSpPr/>
          <p:nvPr/>
        </p:nvSpPr>
        <p:spPr>
          <a:xfrm>
            <a:off x="7829741" y="4966180"/>
            <a:ext cx="144000" cy="144000"/>
          </a:xfrm>
          <a:prstGeom prst="ellipse">
            <a:avLst/>
          </a:prstGeom>
          <a:solidFill>
            <a:srgbClr val="70707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ZoneTexte 14">
            <a:extLst>
              <a:ext uri="{FF2B5EF4-FFF2-40B4-BE49-F238E27FC236}">
                <a16:creationId xmlns:a16="http://schemas.microsoft.com/office/drawing/2014/main" id="{D978A3CE-5F2A-F770-FC0C-8DBEC988F756}"/>
              </a:ext>
            </a:extLst>
          </p:cNvPr>
          <p:cNvSpPr txBox="1"/>
          <p:nvPr/>
        </p:nvSpPr>
        <p:spPr>
          <a:xfrm>
            <a:off x="8072060" y="4880884"/>
            <a:ext cx="3075080" cy="51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Coal phase out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Gas fleet reduction &amp; decarbonization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0E43E4A8-9D4A-6E35-6AD5-AC6F8CD0B713}"/>
              </a:ext>
            </a:extLst>
          </p:cNvPr>
          <p:cNvGrpSpPr/>
          <p:nvPr/>
        </p:nvGrpSpPr>
        <p:grpSpPr>
          <a:xfrm>
            <a:off x="10653250" y="4139226"/>
            <a:ext cx="99750" cy="192184"/>
            <a:chOff x="10722773" y="4560161"/>
            <a:chExt cx="98069" cy="275341"/>
          </a:xfrm>
        </p:grpSpPr>
        <p:cxnSp>
          <p:nvCxnSpPr>
            <p:cNvPr id="21" name="Connecteur droit 6">
              <a:extLst>
                <a:ext uri="{FF2B5EF4-FFF2-40B4-BE49-F238E27FC236}">
                  <a16:creationId xmlns:a16="http://schemas.microsoft.com/office/drawing/2014/main" id="{C0573FE1-6A86-8B62-5251-8EED162F38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55462" y="4560161"/>
              <a:ext cx="65380" cy="275341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22" name="Connecteur droit 7">
              <a:extLst>
                <a:ext uri="{FF2B5EF4-FFF2-40B4-BE49-F238E27FC236}">
                  <a16:creationId xmlns:a16="http://schemas.microsoft.com/office/drawing/2014/main" id="{4FF53AF5-8B52-77EC-4476-F8550C04F0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22773" y="4560161"/>
              <a:ext cx="65380" cy="275341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E820B814-FAF6-ECF6-326D-F1F4A1F809E3}"/>
              </a:ext>
            </a:extLst>
          </p:cNvPr>
          <p:cNvSpPr txBox="1"/>
          <p:nvPr/>
        </p:nvSpPr>
        <p:spPr>
          <a:xfrm>
            <a:off x="822956" y="3156364"/>
            <a:ext cx="2653082" cy="952532"/>
          </a:xfrm>
          <a:prstGeom prst="rect">
            <a:avLst/>
          </a:prstGeom>
          <a:solidFill>
            <a:srgbClr val="003C56">
              <a:alpha val="85098"/>
            </a:srgbClr>
          </a:solidFill>
          <a:ln w="28575">
            <a:gradFill>
              <a:gsLst>
                <a:gs pos="0">
                  <a:srgbClr val="05AEF0"/>
                </a:gs>
                <a:gs pos="100000">
                  <a:srgbClr val="21D2B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91440" bIns="5400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countries</a:t>
            </a:r>
            <a:r>
              <a:rPr kumimoji="0" lang="en-US" sz="1400" b="0" i="0" u="none" strike="noStrike" kern="1200" cap="none" spc="0" normalizeH="0" baseline="70000" noProof="0" dirty="0">
                <a:ln>
                  <a:noFill/>
                </a:ln>
                <a:solidFill>
                  <a:srgbClr val="23D2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 zero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2030</a:t>
            </a:r>
          </a:p>
        </p:txBody>
      </p:sp>
      <p:sp>
        <p:nvSpPr>
          <p:cNvPr id="24" name="ZoneTexte 11">
            <a:extLst>
              <a:ext uri="{FF2B5EF4-FFF2-40B4-BE49-F238E27FC236}">
                <a16:creationId xmlns:a16="http://schemas.microsoft.com/office/drawing/2014/main" id="{264CC393-EA16-25BA-FDEA-9001E39CCC40}"/>
              </a:ext>
            </a:extLst>
          </p:cNvPr>
          <p:cNvSpPr txBox="1"/>
          <p:nvPr/>
        </p:nvSpPr>
        <p:spPr>
          <a:xfrm>
            <a:off x="822956" y="4247757"/>
            <a:ext cx="2653082" cy="1487786"/>
          </a:xfrm>
          <a:prstGeom prst="rect">
            <a:avLst/>
          </a:prstGeom>
          <a:solidFill>
            <a:srgbClr val="003C56">
              <a:alpha val="85098"/>
            </a:srgbClr>
          </a:solidFill>
          <a:ln w="28575">
            <a:gradFill>
              <a:gsLst>
                <a:gs pos="0">
                  <a:srgbClr val="05AEF0"/>
                </a:gs>
                <a:gs pos="100000">
                  <a:srgbClr val="21D2B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91440" bIns="3600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200">
              <a:lnSpc>
                <a:spcPct val="90000"/>
              </a:lnSpc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Carbon intensity of</a:t>
            </a:r>
            <a:br>
              <a:rPr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energy production and consumption down to</a:t>
            </a:r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defTabSz="457200">
              <a:lnSpc>
                <a:spcPct val="90000"/>
              </a:lnSpc>
              <a:defRPr/>
            </a:pPr>
            <a:r>
              <a:rPr lang="en-GB" sz="2400" b="1" dirty="0">
                <a:solidFill>
                  <a:srgbClr val="23D2B5"/>
                </a:solidFill>
                <a:latin typeface="Arial"/>
                <a:cs typeface="Arial"/>
              </a:rPr>
              <a:t>110g CO</a:t>
            </a:r>
            <a:r>
              <a:rPr lang="en-GB" sz="2400" b="1" baseline="-15000" dirty="0">
                <a:solidFill>
                  <a:srgbClr val="23D2B5"/>
                </a:solidFill>
                <a:latin typeface="Arial"/>
                <a:cs typeface="Arial"/>
              </a:rPr>
              <a:t>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effectLst/>
                <a:uLnTx/>
                <a:uFillTx/>
                <a:latin typeface="Arial"/>
                <a:cs typeface="Arial"/>
              </a:rPr>
              <a:t>/kWh</a:t>
            </a:r>
            <a:r>
              <a:rPr kumimoji="0" lang="en-GB" sz="1200" b="0" i="0" u="none" strike="noStrike" kern="1200" cap="none" spc="0" normalizeH="0" baseline="99000" noProof="0" dirty="0">
                <a:ln>
                  <a:noFill/>
                </a:ln>
                <a:solidFill>
                  <a:srgbClr val="23D2B5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br>
              <a:rPr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D2B5"/>
                </a:solidFill>
                <a:effectLst/>
                <a:uLnTx/>
                <a:uFillTx/>
                <a:latin typeface="Arial"/>
                <a:cs typeface="Arial"/>
              </a:rPr>
              <a:t>2030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ZoneTexte 11">
            <a:extLst>
              <a:ext uri="{FF2B5EF4-FFF2-40B4-BE49-F238E27FC236}">
                <a16:creationId xmlns:a16="http://schemas.microsoft.com/office/drawing/2014/main" id="{EEFBDD6C-EFA3-111A-D237-D4B0FFEB6712}"/>
              </a:ext>
            </a:extLst>
          </p:cNvPr>
          <p:cNvSpPr txBox="1"/>
          <p:nvPr/>
        </p:nvSpPr>
        <p:spPr>
          <a:xfrm>
            <a:off x="826287" y="1602274"/>
            <a:ext cx="2653082" cy="1415230"/>
          </a:xfrm>
          <a:prstGeom prst="rect">
            <a:avLst/>
          </a:prstGeom>
          <a:solidFill>
            <a:srgbClr val="003C56">
              <a:alpha val="85098"/>
            </a:srgbClr>
          </a:solidFill>
          <a:ln w="28575">
            <a:gradFill>
              <a:gsLst>
                <a:gs pos="0">
                  <a:srgbClr val="05AEF0"/>
                </a:gs>
                <a:gs pos="100000">
                  <a:srgbClr val="21D2B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6" name="Group 36">
            <a:extLst>
              <a:ext uri="{FF2B5EF4-FFF2-40B4-BE49-F238E27FC236}">
                <a16:creationId xmlns:a16="http://schemas.microsoft.com/office/drawing/2014/main" id="{7EAA6277-CDE4-3AB3-1CA4-5020ADB954B6}"/>
              </a:ext>
            </a:extLst>
          </p:cNvPr>
          <p:cNvGrpSpPr/>
          <p:nvPr/>
        </p:nvGrpSpPr>
        <p:grpSpPr>
          <a:xfrm>
            <a:off x="1007838" y="1800428"/>
            <a:ext cx="2216954" cy="1286506"/>
            <a:chOff x="5436990" y="2456428"/>
            <a:chExt cx="2216954" cy="1286506"/>
          </a:xfrm>
        </p:grpSpPr>
        <p:sp>
          <p:nvSpPr>
            <p:cNvPr id="27" name="ZoneTexte 11">
              <a:extLst>
                <a:ext uri="{FF2B5EF4-FFF2-40B4-BE49-F238E27FC236}">
                  <a16:creationId xmlns:a16="http://schemas.microsoft.com/office/drawing/2014/main" id="{40858CA6-F790-6510-2697-1A28B4E6C437}"/>
                </a:ext>
              </a:extLst>
            </p:cNvPr>
            <p:cNvSpPr txBox="1"/>
            <p:nvPr/>
          </p:nvSpPr>
          <p:spPr>
            <a:xfrm>
              <a:off x="5436990" y="2456428"/>
              <a:ext cx="2216954" cy="12865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Well on track to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3D2B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phase out coal</a:t>
              </a:r>
            </a:p>
            <a:p>
              <a:pPr algn="ctr" defTabSz="457200">
                <a:lnSpc>
                  <a:spcPct val="85000"/>
                </a:lnSpc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3D2B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2025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 Europe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D2B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D2B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3D2B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2027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D2B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globally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ZoneTexte 11">
              <a:extLst>
                <a:ext uri="{FF2B5EF4-FFF2-40B4-BE49-F238E27FC236}">
                  <a16:creationId xmlns:a16="http://schemas.microsoft.com/office/drawing/2014/main" id="{6B8A08E5-351D-DD9B-18D4-CFC959F4053C}"/>
                </a:ext>
              </a:extLst>
            </p:cNvPr>
            <p:cNvSpPr txBox="1"/>
            <p:nvPr/>
          </p:nvSpPr>
          <p:spPr>
            <a:xfrm>
              <a:off x="6409487" y="3018862"/>
              <a:ext cx="65" cy="2215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1" name="Oval 6">
            <a:extLst>
              <a:ext uri="{FF2B5EF4-FFF2-40B4-BE49-F238E27FC236}">
                <a16:creationId xmlns:a16="http://schemas.microsoft.com/office/drawing/2014/main" id="{DFDCAA4C-27E6-4B61-F1B5-C2A2F1990EAA}"/>
              </a:ext>
            </a:extLst>
          </p:cNvPr>
          <p:cNvSpPr/>
          <p:nvPr/>
        </p:nvSpPr>
        <p:spPr>
          <a:xfrm>
            <a:off x="7829741" y="5229829"/>
            <a:ext cx="144000" cy="144000"/>
          </a:xfrm>
          <a:prstGeom prst="ellipse">
            <a:avLst/>
          </a:prstGeom>
          <a:solidFill>
            <a:srgbClr val="F4C86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C4A0DAD-6025-82FD-82DE-4BA6036DBC19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479369" y="2309889"/>
            <a:ext cx="424974" cy="0"/>
          </a:xfrm>
          <a:prstGeom prst="straightConnector1">
            <a:avLst/>
          </a:prstGeom>
          <a:ln w="57150">
            <a:solidFill>
              <a:srgbClr val="26596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665AA8D-1F3D-7139-4692-97EC7423A67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476038" y="3616118"/>
            <a:ext cx="428305" cy="16512"/>
          </a:xfrm>
          <a:prstGeom prst="straightConnector1">
            <a:avLst/>
          </a:prstGeom>
          <a:ln w="57150">
            <a:solidFill>
              <a:srgbClr val="26596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0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495EEF9F-8746-D0DA-5E4C-022AC936A9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C1A71EA-B355-900C-957A-51DBCE2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954107"/>
          </a:xfrm>
        </p:spPr>
        <p:txBody>
          <a:bodyPr/>
          <a:lstStyle/>
          <a:p>
            <a:r>
              <a:rPr lang="en-US" sz="2800" dirty="0"/>
              <a:t>The Real World of Energy Transition – Getting it done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0C4679-73CA-3385-4B18-B97EAE1A5A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1" y="4714218"/>
            <a:ext cx="6373586" cy="1569660"/>
          </a:xfrm>
        </p:spPr>
        <p:txBody>
          <a:bodyPr/>
          <a:lstStyle/>
          <a:p>
            <a:r>
              <a:rPr lang="en-US" sz="3200" dirty="0"/>
              <a:t>How to accelerate? </a:t>
            </a:r>
            <a:br>
              <a:rPr lang="en-US" sz="3200" dirty="0"/>
            </a:br>
            <a:r>
              <a:rPr lang="en-US" sz="3200" dirty="0"/>
              <a:t>Focus on the European market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3F4C34-CC63-640C-2008-BE50C9F9F5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483BCE-41A4-CCD8-2FDD-3A5FEAC1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53E1EA-1AD1-DE0D-24B0-8EDB18AF18E3}"/>
              </a:ext>
            </a:extLst>
          </p:cNvPr>
          <p:cNvSpPr txBox="1"/>
          <p:nvPr/>
        </p:nvSpPr>
        <p:spPr>
          <a:xfrm>
            <a:off x="4206402" y="6212804"/>
            <a:ext cx="37791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ENGIE’S SCENARIO FOR EUROPE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14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258036-EC26-2BFE-2AC9-802D95854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CE5DDE-A776-D867-8FF2-31468505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388703"/>
            <a:ext cx="11334750" cy="457818"/>
          </a:xfr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fr-FR" dirty="0"/>
              <a:t>Our 5 Beliefs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D2B2BC-F32D-2E6D-6B40-A7843D72E5F1}"/>
              </a:ext>
            </a:extLst>
          </p:cNvPr>
          <p:cNvSpPr txBox="1"/>
          <p:nvPr/>
        </p:nvSpPr>
        <p:spPr>
          <a:xfrm>
            <a:off x="4206402" y="6212804"/>
            <a:ext cx="37791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ENGIE’S SCENARIO FOR EUROPE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50D2B28-A4DC-C379-14BF-B2C51C1377DB}"/>
              </a:ext>
            </a:extLst>
          </p:cNvPr>
          <p:cNvSpPr/>
          <p:nvPr/>
        </p:nvSpPr>
        <p:spPr>
          <a:xfrm>
            <a:off x="538480" y="3060520"/>
            <a:ext cx="11087100" cy="1364665"/>
          </a:xfrm>
          <a:custGeom>
            <a:avLst/>
            <a:gdLst/>
            <a:ahLst/>
            <a:cxnLst/>
            <a:rect l="l" t="t" r="r" b="b"/>
            <a:pathLst>
              <a:path w="11087100" h="1605279">
                <a:moveTo>
                  <a:pt x="11087100" y="0"/>
                </a:moveTo>
                <a:lnTo>
                  <a:pt x="0" y="0"/>
                </a:lnTo>
                <a:lnTo>
                  <a:pt x="0" y="1605280"/>
                </a:lnTo>
                <a:lnTo>
                  <a:pt x="11087100" y="1605280"/>
                </a:lnTo>
                <a:lnTo>
                  <a:pt x="11087100" y="0"/>
                </a:lnTo>
                <a:close/>
              </a:path>
            </a:pathLst>
          </a:custGeom>
          <a:solidFill>
            <a:srgbClr val="F1F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D0543F84-7F91-BFA0-6D7E-44C5163039BD}"/>
              </a:ext>
            </a:extLst>
          </p:cNvPr>
          <p:cNvSpPr/>
          <p:nvPr/>
        </p:nvSpPr>
        <p:spPr>
          <a:xfrm>
            <a:off x="538480" y="4625171"/>
            <a:ext cx="5869940" cy="1392689"/>
          </a:xfrm>
          <a:custGeom>
            <a:avLst/>
            <a:gdLst/>
            <a:ahLst/>
            <a:cxnLst/>
            <a:rect l="l" t="t" r="r" b="b"/>
            <a:pathLst>
              <a:path w="5869940" h="1663700">
                <a:moveTo>
                  <a:pt x="5869940" y="0"/>
                </a:moveTo>
                <a:lnTo>
                  <a:pt x="0" y="0"/>
                </a:lnTo>
                <a:lnTo>
                  <a:pt x="0" y="1663700"/>
                </a:lnTo>
                <a:lnTo>
                  <a:pt x="5869940" y="1663700"/>
                </a:lnTo>
                <a:lnTo>
                  <a:pt x="5869940" y="0"/>
                </a:lnTo>
                <a:close/>
              </a:path>
            </a:pathLst>
          </a:custGeom>
          <a:solidFill>
            <a:srgbClr val="F1F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9EB86416-0D1C-C3F0-D4FD-75FD44ED341E}"/>
              </a:ext>
            </a:extLst>
          </p:cNvPr>
          <p:cNvSpPr/>
          <p:nvPr/>
        </p:nvSpPr>
        <p:spPr>
          <a:xfrm>
            <a:off x="6614159" y="4624076"/>
            <a:ext cx="5039360" cy="1392689"/>
          </a:xfrm>
          <a:custGeom>
            <a:avLst/>
            <a:gdLst/>
            <a:ahLst/>
            <a:cxnLst/>
            <a:rect l="l" t="t" r="r" b="b"/>
            <a:pathLst>
              <a:path w="5039359" h="1663700">
                <a:moveTo>
                  <a:pt x="5039359" y="0"/>
                </a:moveTo>
                <a:lnTo>
                  <a:pt x="0" y="0"/>
                </a:lnTo>
                <a:lnTo>
                  <a:pt x="0" y="1663700"/>
                </a:lnTo>
                <a:lnTo>
                  <a:pt x="5039359" y="1663700"/>
                </a:lnTo>
                <a:lnTo>
                  <a:pt x="5039359" y="0"/>
                </a:lnTo>
                <a:close/>
              </a:path>
            </a:pathLst>
          </a:custGeom>
          <a:solidFill>
            <a:srgbClr val="F1F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E674FCF4-A151-A6EB-35F6-533FBB8C6970}"/>
              </a:ext>
            </a:extLst>
          </p:cNvPr>
          <p:cNvSpPr txBox="1"/>
          <p:nvPr/>
        </p:nvSpPr>
        <p:spPr>
          <a:xfrm>
            <a:off x="1254760" y="3165681"/>
            <a:ext cx="4391025" cy="1131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2225"/>
              </a:lnSpc>
              <a:spcBef>
                <a:spcPts val="100"/>
              </a:spcBef>
            </a:pPr>
            <a:r>
              <a:rPr sz="1600" b="1" spc="-155" dirty="0">
                <a:solidFill>
                  <a:srgbClr val="278BBB"/>
                </a:solidFill>
                <a:latin typeface="Arial"/>
                <a:cs typeface="Arial"/>
              </a:rPr>
              <a:t>Massive</a:t>
            </a:r>
            <a:r>
              <a:rPr sz="1600" b="1" spc="10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278BBB"/>
                </a:solidFill>
                <a:latin typeface="Arial"/>
                <a:cs typeface="Arial"/>
              </a:rPr>
              <a:t>development</a:t>
            </a:r>
            <a:r>
              <a:rPr sz="1600" b="1" spc="-30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278BBB"/>
                </a:solidFill>
                <a:latin typeface="Arial"/>
                <a:cs typeface="Arial"/>
              </a:rPr>
              <a:t>of</a:t>
            </a:r>
            <a:r>
              <a:rPr sz="1600" b="1" spc="-30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278BBB"/>
                </a:solidFill>
                <a:latin typeface="Arial"/>
                <a:cs typeface="Arial"/>
              </a:rPr>
              <a:t>renewable</a:t>
            </a:r>
            <a:r>
              <a:rPr sz="1600" b="1" spc="-30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14" dirty="0">
                <a:solidFill>
                  <a:srgbClr val="278BBB"/>
                </a:solidFill>
                <a:latin typeface="Arial"/>
                <a:cs typeface="Arial"/>
              </a:rPr>
              <a:t>power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5105"/>
              </a:lnSpc>
            </a:pPr>
            <a:r>
              <a:rPr sz="3600" b="1" spc="-265" dirty="0">
                <a:solidFill>
                  <a:srgbClr val="173B55"/>
                </a:solidFill>
                <a:latin typeface="Arial"/>
                <a:cs typeface="Arial"/>
              </a:rPr>
              <a:t>80%</a:t>
            </a:r>
            <a:r>
              <a:rPr lang="en-GB" b="1" spc="-265" dirty="0">
                <a:solidFill>
                  <a:srgbClr val="173B55"/>
                </a:solidFill>
                <a:latin typeface="Arial"/>
                <a:cs typeface="Arial"/>
              </a:rPr>
              <a:t> </a:t>
            </a:r>
            <a:r>
              <a:rPr b="1" spc="-260" dirty="0">
                <a:solidFill>
                  <a:srgbClr val="173B55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B55"/>
                </a:solidFill>
                <a:latin typeface="Arial"/>
                <a:cs typeface="Arial"/>
              </a:rPr>
              <a:t>increase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r>
              <a:rPr sz="1100" spc="-50" dirty="0">
                <a:solidFill>
                  <a:srgbClr val="35393C"/>
                </a:solidFill>
                <a:latin typeface="Tahoma"/>
                <a:cs typeface="Tahoma"/>
              </a:rPr>
              <a:t>in</a:t>
            </a:r>
            <a:r>
              <a:rPr sz="1100" spc="-8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5393C"/>
                </a:solidFill>
                <a:latin typeface="Tahoma"/>
                <a:cs typeface="Tahoma"/>
              </a:rPr>
              <a:t>electricity</a:t>
            </a:r>
            <a:r>
              <a:rPr sz="1100" spc="-7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5393C"/>
                </a:solidFill>
                <a:latin typeface="Tahoma"/>
                <a:cs typeface="Tahoma"/>
              </a:rPr>
              <a:t>demand</a:t>
            </a:r>
            <a:r>
              <a:rPr sz="1100" spc="-6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173B55"/>
                </a:solidFill>
                <a:latin typeface="Arial"/>
                <a:cs typeface="Arial"/>
              </a:rPr>
              <a:t>in</a:t>
            </a:r>
            <a:r>
              <a:rPr sz="1100" b="1" spc="-55" dirty="0">
                <a:solidFill>
                  <a:srgbClr val="173B55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173B55"/>
                </a:solidFill>
                <a:latin typeface="Arial"/>
                <a:cs typeface="Arial"/>
              </a:rPr>
              <a:t>Europe</a:t>
            </a:r>
            <a:r>
              <a:rPr sz="1100" b="1" spc="-10" dirty="0">
                <a:solidFill>
                  <a:srgbClr val="173B55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35393C"/>
                </a:solidFill>
                <a:latin typeface="Tahoma"/>
                <a:cs typeface="Tahoma"/>
              </a:rPr>
              <a:t>by</a:t>
            </a:r>
            <a:r>
              <a:rPr sz="1100" spc="-7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5393C"/>
                </a:solidFill>
                <a:latin typeface="Tahoma"/>
                <a:cs typeface="Tahoma"/>
              </a:rPr>
              <a:t>2050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862F5823-DC9D-79D0-2502-8879B41F6505}"/>
              </a:ext>
            </a:extLst>
          </p:cNvPr>
          <p:cNvSpPr txBox="1"/>
          <p:nvPr/>
        </p:nvSpPr>
        <p:spPr>
          <a:xfrm>
            <a:off x="1291589" y="4754008"/>
            <a:ext cx="4841240" cy="10951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spc="-225" dirty="0">
                <a:solidFill>
                  <a:srgbClr val="278BBB"/>
                </a:solidFill>
                <a:latin typeface="Arial"/>
                <a:cs typeface="Arial"/>
              </a:rPr>
              <a:t>Act</a:t>
            </a:r>
            <a:r>
              <a:rPr sz="1600" b="1" spc="-30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220" dirty="0">
                <a:solidFill>
                  <a:srgbClr val="278BBB"/>
                </a:solidFill>
                <a:latin typeface="Arial"/>
                <a:cs typeface="Arial"/>
              </a:rPr>
              <a:t>now</a:t>
            </a:r>
            <a:r>
              <a:rPr sz="1600" b="1" spc="-35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278BBB"/>
                </a:solidFill>
                <a:latin typeface="Arial"/>
                <a:cs typeface="Arial"/>
              </a:rPr>
              <a:t>to</a:t>
            </a:r>
            <a:r>
              <a:rPr sz="1600" b="1" spc="-40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278BBB"/>
                </a:solidFill>
                <a:latin typeface="Arial"/>
                <a:cs typeface="Arial"/>
              </a:rPr>
              <a:t>anticipate</a:t>
            </a:r>
            <a:r>
              <a:rPr sz="1600" b="1" spc="30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85" dirty="0">
                <a:solidFill>
                  <a:srgbClr val="278BBB"/>
                </a:solidFill>
                <a:latin typeface="Arial"/>
                <a:cs typeface="Arial"/>
              </a:rPr>
              <a:t>flexibility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78BBB"/>
                </a:solidFill>
                <a:latin typeface="Arial"/>
                <a:cs typeface="Arial"/>
              </a:rPr>
              <a:t>needs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5050"/>
              </a:lnSpc>
            </a:pPr>
            <a:r>
              <a:rPr sz="3600" b="1" spc="-280" dirty="0">
                <a:solidFill>
                  <a:srgbClr val="173B55"/>
                </a:solidFill>
                <a:latin typeface="Arial"/>
                <a:cs typeface="Arial"/>
              </a:rPr>
              <a:t>~x4</a:t>
            </a:r>
            <a:endParaRPr sz="3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r>
              <a:rPr sz="1100" spc="-10" dirty="0">
                <a:solidFill>
                  <a:srgbClr val="35393C"/>
                </a:solidFill>
                <a:latin typeface="Tahoma"/>
                <a:cs typeface="Tahoma"/>
              </a:rPr>
              <a:t>increase</a:t>
            </a:r>
            <a:r>
              <a:rPr sz="1100" spc="-70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35393C"/>
                </a:solidFill>
                <a:latin typeface="Tahoma"/>
                <a:cs typeface="Tahoma"/>
              </a:rPr>
              <a:t>in</a:t>
            </a:r>
            <a:r>
              <a:rPr sz="1100" spc="-80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45" dirty="0">
                <a:solidFill>
                  <a:srgbClr val="35393C"/>
                </a:solidFill>
                <a:latin typeface="Tahoma"/>
                <a:cs typeface="Tahoma"/>
              </a:rPr>
              <a:t>flexibility</a:t>
            </a:r>
            <a:r>
              <a:rPr sz="1100" spc="-8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dirty="0">
                <a:solidFill>
                  <a:srgbClr val="35393C"/>
                </a:solidFill>
                <a:latin typeface="Tahoma"/>
                <a:cs typeface="Tahoma"/>
              </a:rPr>
              <a:t>needs</a:t>
            </a:r>
            <a:r>
              <a:rPr sz="1100" spc="-5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173B55"/>
                </a:solidFill>
                <a:latin typeface="Arial"/>
                <a:cs typeface="Arial"/>
              </a:rPr>
              <a:t>by</a:t>
            </a:r>
            <a:r>
              <a:rPr sz="1100" b="1" spc="-25" dirty="0">
                <a:solidFill>
                  <a:srgbClr val="173B55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173B55"/>
                </a:solidFill>
                <a:latin typeface="Arial"/>
                <a:cs typeface="Arial"/>
              </a:rPr>
              <a:t>2050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069B3EDB-7329-A12B-5C6D-C10CF00BBD7A}"/>
              </a:ext>
            </a:extLst>
          </p:cNvPr>
          <p:cNvSpPr txBox="1"/>
          <p:nvPr/>
        </p:nvSpPr>
        <p:spPr>
          <a:xfrm>
            <a:off x="7273416" y="4754008"/>
            <a:ext cx="4130041" cy="10951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spc="-215" dirty="0">
                <a:solidFill>
                  <a:srgbClr val="278BBB"/>
                </a:solidFill>
                <a:latin typeface="Arial"/>
                <a:cs typeface="Arial"/>
              </a:rPr>
              <a:t>Energy</a:t>
            </a:r>
            <a:r>
              <a:rPr sz="1600" b="1" spc="15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278BBB"/>
                </a:solidFill>
                <a:latin typeface="Arial"/>
                <a:cs typeface="Arial"/>
              </a:rPr>
              <a:t>efficiency</a:t>
            </a:r>
            <a:r>
              <a:rPr sz="1600" b="1" spc="20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278BBB"/>
                </a:solidFill>
                <a:latin typeface="Arial"/>
                <a:cs typeface="Arial"/>
              </a:rPr>
              <a:t>is</a:t>
            </a:r>
            <a:r>
              <a:rPr sz="1600" b="1" spc="-15" dirty="0">
                <a:solidFill>
                  <a:srgbClr val="278BBB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278BBB"/>
                </a:solidFill>
                <a:latin typeface="Arial"/>
                <a:cs typeface="Arial"/>
              </a:rPr>
              <a:t>compatible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278BBB"/>
                </a:solidFill>
                <a:latin typeface="Arial"/>
                <a:cs typeface="Arial"/>
              </a:rPr>
              <a:t>with</a:t>
            </a:r>
            <a:r>
              <a:rPr sz="1600" b="1" spc="-25" dirty="0">
                <a:solidFill>
                  <a:srgbClr val="278BBB"/>
                </a:solidFill>
                <a:latin typeface="Arial"/>
                <a:cs typeface="Arial"/>
              </a:rPr>
              <a:t> growth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5050"/>
              </a:lnSpc>
            </a:pPr>
            <a:r>
              <a:rPr sz="3600" b="1" spc="-285" dirty="0">
                <a:solidFill>
                  <a:srgbClr val="173B55"/>
                </a:solidFill>
                <a:latin typeface="Arial"/>
                <a:cs typeface="Arial"/>
              </a:rPr>
              <a:t>34</a:t>
            </a:r>
            <a:r>
              <a:rPr lang="en-GB" sz="3600" b="1" spc="-285" dirty="0">
                <a:solidFill>
                  <a:srgbClr val="173B55"/>
                </a:solidFill>
                <a:latin typeface="Arial"/>
                <a:cs typeface="Arial"/>
              </a:rPr>
              <a:t>%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r>
              <a:rPr sz="1100" spc="-25" dirty="0">
                <a:solidFill>
                  <a:srgbClr val="35393C"/>
                </a:solidFill>
                <a:latin typeface="Tahoma"/>
                <a:cs typeface="Tahoma"/>
              </a:rPr>
              <a:t>reduction</a:t>
            </a:r>
            <a:r>
              <a:rPr sz="1100" spc="-5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35393C"/>
                </a:solidFill>
                <a:latin typeface="Tahoma"/>
                <a:cs typeface="Tahoma"/>
              </a:rPr>
              <a:t>in</a:t>
            </a:r>
            <a:r>
              <a:rPr sz="1100" spc="-70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30" dirty="0">
                <a:solidFill>
                  <a:srgbClr val="35393C"/>
                </a:solidFill>
                <a:latin typeface="Tahoma"/>
                <a:cs typeface="Tahoma"/>
              </a:rPr>
              <a:t>energy</a:t>
            </a:r>
            <a:r>
              <a:rPr sz="1100" spc="-3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25" dirty="0">
                <a:solidFill>
                  <a:srgbClr val="35393C"/>
                </a:solidFill>
                <a:latin typeface="Tahoma"/>
                <a:cs typeface="Tahoma"/>
              </a:rPr>
              <a:t>demand</a:t>
            </a:r>
            <a:r>
              <a:rPr sz="1100" spc="-55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35393C"/>
                </a:solidFill>
                <a:latin typeface="Tahoma"/>
                <a:cs typeface="Tahoma"/>
              </a:rPr>
              <a:t>by </a:t>
            </a:r>
            <a:r>
              <a:rPr sz="1100" spc="-20" dirty="0">
                <a:solidFill>
                  <a:srgbClr val="35393C"/>
                </a:solidFill>
                <a:latin typeface="Tahoma"/>
                <a:cs typeface="Tahoma"/>
              </a:rPr>
              <a:t>2050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DE9419F5-F2D4-57FC-9648-FE4F134A95C6}"/>
              </a:ext>
            </a:extLst>
          </p:cNvPr>
          <p:cNvSpPr txBox="1"/>
          <p:nvPr/>
        </p:nvSpPr>
        <p:spPr>
          <a:xfrm>
            <a:off x="7272781" y="3463429"/>
            <a:ext cx="3006725" cy="748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600" b="1" spc="-385" dirty="0">
                <a:solidFill>
                  <a:srgbClr val="173B55"/>
                </a:solidFill>
                <a:latin typeface="Arial"/>
                <a:cs typeface="Arial"/>
              </a:rPr>
              <a:t>x6</a:t>
            </a:r>
            <a:endParaRPr sz="3600" dirty="0">
              <a:latin typeface="Arial"/>
              <a:cs typeface="Arial"/>
            </a:endParaRPr>
          </a:p>
          <a:p>
            <a:pPr marR="5080">
              <a:lnSpc>
                <a:spcPct val="100000"/>
              </a:lnSpc>
              <a:spcBef>
                <a:spcPts val="85"/>
              </a:spcBef>
            </a:pPr>
            <a:r>
              <a:rPr sz="1100" spc="-10" dirty="0">
                <a:solidFill>
                  <a:srgbClr val="35393C"/>
                </a:solidFill>
                <a:latin typeface="Tahoma"/>
                <a:cs typeface="Tahoma"/>
              </a:rPr>
              <a:t>increase</a:t>
            </a:r>
            <a:r>
              <a:rPr sz="1100" spc="-60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35393C"/>
                </a:solidFill>
                <a:latin typeface="Tahoma"/>
                <a:cs typeface="Tahoma"/>
              </a:rPr>
              <a:t>in</a:t>
            </a:r>
            <a:r>
              <a:rPr sz="1100" spc="-70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35" dirty="0">
                <a:solidFill>
                  <a:srgbClr val="35393C"/>
                </a:solidFill>
                <a:latin typeface="Tahoma"/>
                <a:cs typeface="Tahoma"/>
              </a:rPr>
              <a:t>power</a:t>
            </a:r>
            <a:r>
              <a:rPr sz="1100" spc="-70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30" dirty="0">
                <a:solidFill>
                  <a:srgbClr val="35393C"/>
                </a:solidFill>
                <a:latin typeface="Tahoma"/>
                <a:cs typeface="Tahoma"/>
              </a:rPr>
              <a:t>generation</a:t>
            </a:r>
            <a:r>
              <a:rPr sz="1100" spc="-50" dirty="0">
                <a:solidFill>
                  <a:srgbClr val="35393C"/>
                </a:solidFill>
                <a:latin typeface="Tahoma"/>
                <a:cs typeface="Tahoma"/>
              </a:rPr>
              <a:t> from</a:t>
            </a:r>
            <a:r>
              <a:rPr sz="1100" spc="-70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5393C"/>
                </a:solidFill>
                <a:latin typeface="Tahoma"/>
                <a:cs typeface="Tahoma"/>
              </a:rPr>
              <a:t>solar and</a:t>
            </a:r>
            <a:r>
              <a:rPr sz="1100" spc="-100" dirty="0">
                <a:solidFill>
                  <a:srgbClr val="35393C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5393C"/>
                </a:solidFill>
                <a:latin typeface="Tahoma"/>
                <a:cs typeface="Tahoma"/>
              </a:rPr>
              <a:t>wind</a:t>
            </a:r>
            <a:endParaRPr sz="1100" dirty="0">
              <a:latin typeface="Tahoma"/>
              <a:cs typeface="Tahoma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1C4E5B-7E86-E659-D7D4-736293A5955F}"/>
              </a:ext>
            </a:extLst>
          </p:cNvPr>
          <p:cNvGrpSpPr/>
          <p:nvPr/>
        </p:nvGrpSpPr>
        <p:grpSpPr>
          <a:xfrm>
            <a:off x="538480" y="1328820"/>
            <a:ext cx="5869940" cy="1544985"/>
            <a:chOff x="538480" y="939800"/>
            <a:chExt cx="5869940" cy="154498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9CB206FE-83FA-1EBE-6AF3-65DEBF59CDC2}"/>
                </a:ext>
              </a:extLst>
            </p:cNvPr>
            <p:cNvSpPr/>
            <p:nvPr/>
          </p:nvSpPr>
          <p:spPr>
            <a:xfrm>
              <a:off x="538480" y="939800"/>
              <a:ext cx="5869940" cy="1544985"/>
            </a:xfrm>
            <a:custGeom>
              <a:avLst/>
              <a:gdLst/>
              <a:ahLst/>
              <a:cxnLst/>
              <a:rect l="l" t="t" r="r" b="b"/>
              <a:pathLst>
                <a:path w="5869940" h="1818639">
                  <a:moveTo>
                    <a:pt x="5869940" y="0"/>
                  </a:moveTo>
                  <a:lnTo>
                    <a:pt x="0" y="0"/>
                  </a:lnTo>
                  <a:lnTo>
                    <a:pt x="0" y="1818639"/>
                  </a:lnTo>
                  <a:lnTo>
                    <a:pt x="5869940" y="1818639"/>
                  </a:lnTo>
                  <a:lnTo>
                    <a:pt x="5869940" y="0"/>
                  </a:lnTo>
                  <a:close/>
                </a:path>
              </a:pathLst>
            </a:custGeom>
            <a:solidFill>
              <a:srgbClr val="F1F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12728C36-5734-9CF5-B12A-2F9656FD8A24}"/>
                </a:ext>
              </a:extLst>
            </p:cNvPr>
            <p:cNvSpPr txBox="1"/>
            <p:nvPr/>
          </p:nvSpPr>
          <p:spPr>
            <a:xfrm>
              <a:off x="1254760" y="1063919"/>
              <a:ext cx="3838575" cy="12926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1040765">
                <a:lnSpc>
                  <a:spcPct val="100000"/>
                </a:lnSpc>
                <a:spcBef>
                  <a:spcPts val="100"/>
                </a:spcBef>
              </a:pPr>
              <a:r>
                <a:rPr sz="1600" b="1" spc="-170" dirty="0">
                  <a:solidFill>
                    <a:srgbClr val="278BBB"/>
                  </a:solidFill>
                  <a:latin typeface="Arial"/>
                  <a:cs typeface="Arial"/>
                </a:rPr>
                <a:t>Activate</a:t>
              </a:r>
              <a:r>
                <a:rPr sz="1600" b="1" spc="5" dirty="0">
                  <a:solidFill>
                    <a:srgbClr val="278BBB"/>
                  </a:solidFill>
                  <a:latin typeface="Arial"/>
                  <a:cs typeface="Arial"/>
                </a:rPr>
                <a:t> </a:t>
              </a:r>
              <a:r>
                <a:rPr sz="1600" b="1" spc="-85" dirty="0">
                  <a:solidFill>
                    <a:srgbClr val="278BBB"/>
                  </a:solidFill>
                  <a:latin typeface="Arial"/>
                  <a:cs typeface="Arial"/>
                </a:rPr>
                <a:t>all</a:t>
              </a:r>
              <a:r>
                <a:rPr sz="1600" b="1" dirty="0">
                  <a:solidFill>
                    <a:srgbClr val="278BBB"/>
                  </a:solidFill>
                  <a:latin typeface="Arial"/>
                  <a:cs typeface="Arial"/>
                </a:rPr>
                <a:t> </a:t>
              </a:r>
              <a:r>
                <a:rPr sz="1600" b="1" spc="-165" dirty="0">
                  <a:solidFill>
                    <a:srgbClr val="278BBB"/>
                  </a:solidFill>
                  <a:latin typeface="Arial"/>
                  <a:cs typeface="Arial"/>
                </a:rPr>
                <a:t>possible</a:t>
              </a:r>
              <a:r>
                <a:rPr sz="1600" b="1" spc="5" dirty="0">
                  <a:solidFill>
                    <a:srgbClr val="278BBB"/>
                  </a:solidFill>
                  <a:latin typeface="Arial"/>
                  <a:cs typeface="Arial"/>
                </a:rPr>
                <a:t> </a:t>
              </a:r>
              <a:r>
                <a:rPr sz="1600" b="1" spc="-120" dirty="0">
                  <a:solidFill>
                    <a:srgbClr val="278BBB"/>
                  </a:solidFill>
                  <a:latin typeface="Arial"/>
                  <a:cs typeface="Arial"/>
                </a:rPr>
                <a:t>levers </a:t>
              </a:r>
              <a:r>
                <a:rPr sz="1600" b="1" spc="-160" dirty="0">
                  <a:solidFill>
                    <a:srgbClr val="278BBB"/>
                  </a:solidFill>
                  <a:latin typeface="Arial"/>
                  <a:cs typeface="Arial"/>
                </a:rPr>
                <a:t>for</a:t>
              </a:r>
              <a:r>
                <a:rPr sz="1600" b="1" spc="-50" dirty="0">
                  <a:solidFill>
                    <a:srgbClr val="278BBB"/>
                  </a:solidFill>
                  <a:latin typeface="Arial"/>
                  <a:cs typeface="Arial"/>
                </a:rPr>
                <a:t> </a:t>
              </a:r>
              <a:r>
                <a:rPr sz="1600" b="1" spc="-100" dirty="0">
                  <a:solidFill>
                    <a:srgbClr val="278BBB"/>
                  </a:solidFill>
                  <a:latin typeface="Arial"/>
                  <a:cs typeface="Arial"/>
                </a:rPr>
                <a:t>decarbonization</a:t>
              </a:r>
              <a:endParaRPr sz="1600" dirty="0">
                <a:latin typeface="Arial"/>
                <a:cs typeface="Arial"/>
              </a:endParaRPr>
            </a:p>
            <a:p>
              <a:pPr>
                <a:lnSpc>
                  <a:spcPts val="4630"/>
                </a:lnSpc>
                <a:tabLst>
                  <a:tab pos="662305" algn="l"/>
                </a:tabLst>
              </a:pPr>
              <a:r>
                <a:rPr sz="3600" b="1" spc="-280" dirty="0">
                  <a:solidFill>
                    <a:srgbClr val="173B55"/>
                  </a:solidFill>
                  <a:latin typeface="Arial"/>
                  <a:cs typeface="Arial"/>
                </a:rPr>
                <a:t>4</a:t>
              </a:r>
              <a:r>
                <a:rPr lang="en-GB" sz="3600" b="1" spc="-280" dirty="0">
                  <a:solidFill>
                    <a:srgbClr val="173B55"/>
                  </a:solidFill>
                  <a:latin typeface="Arial"/>
                  <a:cs typeface="Arial"/>
                </a:rPr>
                <a:t>% </a:t>
              </a:r>
              <a:r>
                <a:rPr sz="1400" b="1" dirty="0">
                  <a:solidFill>
                    <a:srgbClr val="173B55"/>
                  </a:solidFill>
                  <a:latin typeface="Arial"/>
                  <a:cs typeface="Arial"/>
                </a:rPr>
                <a:t>/</a:t>
              </a:r>
              <a:r>
                <a:rPr sz="1400" b="1" spc="-20" dirty="0">
                  <a:solidFill>
                    <a:srgbClr val="173B55"/>
                  </a:solidFill>
                  <a:latin typeface="Arial"/>
                  <a:cs typeface="Arial"/>
                </a:rPr>
                <a:t> </a:t>
              </a:r>
              <a:r>
                <a:rPr sz="1400" b="1" spc="-155" dirty="0">
                  <a:solidFill>
                    <a:srgbClr val="173B55"/>
                  </a:solidFill>
                  <a:latin typeface="Arial"/>
                  <a:cs typeface="Arial"/>
                </a:rPr>
                <a:t>annual</a:t>
              </a:r>
              <a:r>
                <a:rPr sz="1400" b="1" spc="-5" dirty="0">
                  <a:solidFill>
                    <a:srgbClr val="173B55"/>
                  </a:solidFill>
                  <a:latin typeface="Arial"/>
                  <a:cs typeface="Arial"/>
                </a:rPr>
                <a:t> </a:t>
              </a:r>
              <a:r>
                <a:rPr sz="1400" b="1" spc="-155" dirty="0">
                  <a:solidFill>
                    <a:srgbClr val="173B55"/>
                  </a:solidFill>
                  <a:latin typeface="Arial"/>
                  <a:cs typeface="Arial"/>
                </a:rPr>
                <a:t>reduction</a:t>
              </a:r>
              <a:r>
                <a:rPr sz="1400" b="1" spc="10" dirty="0">
                  <a:solidFill>
                    <a:srgbClr val="173B55"/>
                  </a:solidFill>
                  <a:latin typeface="Arial"/>
                  <a:cs typeface="Arial"/>
                </a:rPr>
                <a:t> </a:t>
              </a:r>
              <a:r>
                <a:rPr sz="1400" b="1" spc="-114" dirty="0">
                  <a:solidFill>
                    <a:srgbClr val="173B55"/>
                  </a:solidFill>
                  <a:latin typeface="Arial"/>
                  <a:cs typeface="Arial"/>
                </a:rPr>
                <a:t>in</a:t>
              </a:r>
              <a:r>
                <a:rPr sz="1400" b="1" spc="-10" dirty="0">
                  <a:solidFill>
                    <a:srgbClr val="173B55"/>
                  </a:solidFill>
                  <a:latin typeface="Arial"/>
                  <a:cs typeface="Arial"/>
                </a:rPr>
                <a:t> </a:t>
              </a:r>
              <a:r>
                <a:rPr sz="1400" b="1" spc="-40" dirty="0">
                  <a:solidFill>
                    <a:srgbClr val="173B55"/>
                  </a:solidFill>
                  <a:latin typeface="Arial"/>
                  <a:cs typeface="Arial"/>
                </a:rPr>
                <a:t>emissions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80"/>
                </a:spcBef>
              </a:pPr>
              <a:r>
                <a:rPr sz="1100" spc="-114" dirty="0">
                  <a:solidFill>
                    <a:srgbClr val="35393C"/>
                  </a:solidFill>
                  <a:latin typeface="Tahoma"/>
                  <a:cs typeface="Tahoma"/>
                </a:rPr>
                <a:t>To</a:t>
              </a:r>
              <a:r>
                <a:rPr sz="1100" spc="-75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spc="-20" dirty="0">
                  <a:solidFill>
                    <a:srgbClr val="35393C"/>
                  </a:solidFill>
                  <a:latin typeface="Tahoma"/>
                  <a:cs typeface="Tahoma"/>
                </a:rPr>
                <a:t>achieve</a:t>
              </a:r>
              <a:r>
                <a:rPr sz="1100" spc="-90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dirty="0">
                  <a:solidFill>
                    <a:srgbClr val="35393C"/>
                  </a:solidFill>
                  <a:latin typeface="Tahoma"/>
                  <a:cs typeface="Tahoma"/>
                </a:rPr>
                <a:t>«</a:t>
              </a:r>
              <a:r>
                <a:rPr sz="1100" spc="-85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spc="-10" dirty="0">
                  <a:solidFill>
                    <a:srgbClr val="35393C"/>
                  </a:solidFill>
                  <a:latin typeface="Tahoma"/>
                  <a:cs typeface="Tahoma"/>
                </a:rPr>
                <a:t>Net</a:t>
              </a:r>
              <a:r>
                <a:rPr sz="1100" spc="-90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spc="-10" dirty="0">
                  <a:solidFill>
                    <a:srgbClr val="35393C"/>
                  </a:solidFill>
                  <a:latin typeface="Tahoma"/>
                  <a:cs typeface="Tahoma"/>
                </a:rPr>
                <a:t>z</a:t>
              </a:r>
              <a:r>
                <a:rPr lang="en-GB" sz="1100" spc="-10" dirty="0">
                  <a:solidFill>
                    <a:srgbClr val="35393C"/>
                  </a:solidFill>
                  <a:latin typeface="Tahoma"/>
                  <a:cs typeface="Tahoma"/>
                </a:rPr>
                <a:t>e</a:t>
              </a:r>
              <a:r>
                <a:rPr sz="1100" spc="-10" dirty="0" err="1">
                  <a:solidFill>
                    <a:srgbClr val="35393C"/>
                  </a:solidFill>
                  <a:latin typeface="Tahoma"/>
                  <a:cs typeface="Tahoma"/>
                </a:rPr>
                <a:t>ro</a:t>
              </a:r>
              <a:r>
                <a:rPr sz="1100" spc="-75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dirty="0">
                  <a:solidFill>
                    <a:srgbClr val="35393C"/>
                  </a:solidFill>
                  <a:latin typeface="Tahoma"/>
                  <a:cs typeface="Tahoma"/>
                </a:rPr>
                <a:t>»</a:t>
              </a:r>
              <a:r>
                <a:rPr sz="1100" spc="-75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dirty="0">
                  <a:solidFill>
                    <a:srgbClr val="35393C"/>
                  </a:solidFill>
                  <a:latin typeface="Tahoma"/>
                  <a:cs typeface="Tahoma"/>
                </a:rPr>
                <a:t>carbon</a:t>
              </a:r>
              <a:r>
                <a:rPr sz="1100" spc="-90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spc="-50" dirty="0">
                  <a:solidFill>
                    <a:srgbClr val="35393C"/>
                  </a:solidFill>
                  <a:latin typeface="Tahoma"/>
                  <a:cs typeface="Tahoma"/>
                </a:rPr>
                <a:t>in</a:t>
              </a:r>
              <a:r>
                <a:rPr sz="1100" spc="-85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dirty="0">
                  <a:solidFill>
                    <a:srgbClr val="35393C"/>
                  </a:solidFill>
                  <a:latin typeface="Tahoma"/>
                  <a:cs typeface="Tahoma"/>
                </a:rPr>
                <a:t>less</a:t>
              </a:r>
              <a:r>
                <a:rPr sz="1100" spc="-75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spc="-30" dirty="0">
                  <a:solidFill>
                    <a:srgbClr val="35393C"/>
                  </a:solidFill>
                  <a:latin typeface="Tahoma"/>
                  <a:cs typeface="Tahoma"/>
                </a:rPr>
                <a:t>than</a:t>
              </a:r>
              <a:r>
                <a:rPr sz="1100" spc="-55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sz="1100" dirty="0">
                  <a:solidFill>
                    <a:srgbClr val="35393C"/>
                  </a:solidFill>
                  <a:latin typeface="Tahoma"/>
                  <a:cs typeface="Tahoma"/>
                </a:rPr>
                <a:t>30</a:t>
              </a:r>
              <a:r>
                <a:rPr sz="1100" spc="-80" dirty="0">
                  <a:solidFill>
                    <a:srgbClr val="35393C"/>
                  </a:solidFill>
                  <a:latin typeface="Tahoma"/>
                  <a:cs typeface="Tahoma"/>
                </a:rPr>
                <a:t> </a:t>
              </a:r>
              <a:r>
                <a:rPr lang="en-GB" sz="1100" spc="-25" dirty="0">
                  <a:solidFill>
                    <a:srgbClr val="35393C"/>
                  </a:solidFill>
                  <a:latin typeface="Tahoma"/>
                  <a:cs typeface="Tahoma"/>
                </a:rPr>
                <a:t>years</a:t>
              </a:r>
              <a:endParaRPr sz="1100" dirty="0">
                <a:latin typeface="Tahoma"/>
                <a:cs typeface="Tahoma"/>
              </a:endParaRPr>
            </a:p>
          </p:txBody>
        </p:sp>
        <p:grpSp>
          <p:nvGrpSpPr>
            <p:cNvPr id="21" name="object 16">
              <a:extLst>
                <a:ext uri="{FF2B5EF4-FFF2-40B4-BE49-F238E27FC236}">
                  <a16:creationId xmlns:a16="http://schemas.microsoft.com/office/drawing/2014/main" id="{DDE60783-825D-1430-AD9C-EC20831F0E07}"/>
                </a:ext>
              </a:extLst>
            </p:cNvPr>
            <p:cNvGrpSpPr/>
            <p:nvPr/>
          </p:nvGrpSpPr>
          <p:grpSpPr>
            <a:xfrm>
              <a:off x="662940" y="1122680"/>
              <a:ext cx="441959" cy="441959"/>
              <a:chOff x="662940" y="1122680"/>
              <a:chExt cx="441959" cy="441959"/>
            </a:xfrm>
          </p:grpSpPr>
          <p:sp>
            <p:nvSpPr>
              <p:cNvPr id="22" name="object 17">
                <a:extLst>
                  <a:ext uri="{FF2B5EF4-FFF2-40B4-BE49-F238E27FC236}">
                    <a16:creationId xmlns:a16="http://schemas.microsoft.com/office/drawing/2014/main" id="{0C550DA2-E902-A21E-EE54-E41375EF39CC}"/>
                  </a:ext>
                </a:extLst>
              </p:cNvPr>
              <p:cNvSpPr/>
              <p:nvPr/>
            </p:nvSpPr>
            <p:spPr>
              <a:xfrm>
                <a:off x="681990" y="1141730"/>
                <a:ext cx="403860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403859" h="403859">
                    <a:moveTo>
                      <a:pt x="201929" y="0"/>
                    </a:moveTo>
                    <a:lnTo>
                      <a:pt x="155630" y="5334"/>
                    </a:lnTo>
                    <a:lnTo>
                      <a:pt x="113128" y="20527"/>
                    </a:lnTo>
                    <a:lnTo>
                      <a:pt x="75634" y="44367"/>
                    </a:lnTo>
                    <a:lnTo>
                      <a:pt x="44363" y="75640"/>
                    </a:lnTo>
                    <a:lnTo>
                      <a:pt x="20525" y="113133"/>
                    </a:lnTo>
                    <a:lnTo>
                      <a:pt x="5333" y="155634"/>
                    </a:lnTo>
                    <a:lnTo>
                      <a:pt x="0" y="201930"/>
                    </a:lnTo>
                    <a:lnTo>
                      <a:pt x="5333" y="248225"/>
                    </a:lnTo>
                    <a:lnTo>
                      <a:pt x="20525" y="290726"/>
                    </a:lnTo>
                    <a:lnTo>
                      <a:pt x="44363" y="328219"/>
                    </a:lnTo>
                    <a:lnTo>
                      <a:pt x="75634" y="359492"/>
                    </a:lnTo>
                    <a:lnTo>
                      <a:pt x="113128" y="383332"/>
                    </a:lnTo>
                    <a:lnTo>
                      <a:pt x="155630" y="398525"/>
                    </a:lnTo>
                    <a:lnTo>
                      <a:pt x="201929" y="403860"/>
                    </a:lnTo>
                    <a:lnTo>
                      <a:pt x="248229" y="398526"/>
                    </a:lnTo>
                    <a:lnTo>
                      <a:pt x="290731" y="383332"/>
                    </a:lnTo>
                    <a:lnTo>
                      <a:pt x="328225" y="359492"/>
                    </a:lnTo>
                    <a:lnTo>
                      <a:pt x="359496" y="328219"/>
                    </a:lnTo>
                    <a:lnTo>
                      <a:pt x="383334" y="290726"/>
                    </a:lnTo>
                    <a:lnTo>
                      <a:pt x="398526" y="248225"/>
                    </a:lnTo>
                    <a:lnTo>
                      <a:pt x="403859" y="201930"/>
                    </a:lnTo>
                    <a:lnTo>
                      <a:pt x="398526" y="155634"/>
                    </a:lnTo>
                    <a:lnTo>
                      <a:pt x="383334" y="113133"/>
                    </a:lnTo>
                    <a:lnTo>
                      <a:pt x="359496" y="75640"/>
                    </a:lnTo>
                    <a:lnTo>
                      <a:pt x="328225" y="44367"/>
                    </a:lnTo>
                    <a:lnTo>
                      <a:pt x="290731" y="20527"/>
                    </a:lnTo>
                    <a:lnTo>
                      <a:pt x="248229" y="5334"/>
                    </a:lnTo>
                    <a:lnTo>
                      <a:pt x="201929" y="0"/>
                    </a:lnTo>
                    <a:close/>
                  </a:path>
                </a:pathLst>
              </a:custGeom>
              <a:solidFill>
                <a:srgbClr val="278BB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8">
                <a:extLst>
                  <a:ext uri="{FF2B5EF4-FFF2-40B4-BE49-F238E27FC236}">
                    <a16:creationId xmlns:a16="http://schemas.microsoft.com/office/drawing/2014/main" id="{C07B5518-367F-B409-D13B-950D9245AC65}"/>
                  </a:ext>
                </a:extLst>
              </p:cNvPr>
              <p:cNvSpPr/>
              <p:nvPr/>
            </p:nvSpPr>
            <p:spPr>
              <a:xfrm>
                <a:off x="681990" y="1141730"/>
                <a:ext cx="403860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403859" h="403859">
                    <a:moveTo>
                      <a:pt x="0" y="201930"/>
                    </a:moveTo>
                    <a:lnTo>
                      <a:pt x="5333" y="155634"/>
                    </a:lnTo>
                    <a:lnTo>
                      <a:pt x="20525" y="113133"/>
                    </a:lnTo>
                    <a:lnTo>
                      <a:pt x="44363" y="75640"/>
                    </a:lnTo>
                    <a:lnTo>
                      <a:pt x="75634" y="44367"/>
                    </a:lnTo>
                    <a:lnTo>
                      <a:pt x="113128" y="20527"/>
                    </a:lnTo>
                    <a:lnTo>
                      <a:pt x="155630" y="5334"/>
                    </a:lnTo>
                    <a:lnTo>
                      <a:pt x="201929" y="0"/>
                    </a:lnTo>
                    <a:lnTo>
                      <a:pt x="248229" y="5334"/>
                    </a:lnTo>
                    <a:lnTo>
                      <a:pt x="290731" y="20527"/>
                    </a:lnTo>
                    <a:lnTo>
                      <a:pt x="328225" y="44367"/>
                    </a:lnTo>
                    <a:lnTo>
                      <a:pt x="359496" y="75640"/>
                    </a:lnTo>
                    <a:lnTo>
                      <a:pt x="383334" y="113133"/>
                    </a:lnTo>
                    <a:lnTo>
                      <a:pt x="398526" y="155634"/>
                    </a:lnTo>
                    <a:lnTo>
                      <a:pt x="403859" y="201930"/>
                    </a:lnTo>
                    <a:lnTo>
                      <a:pt x="398526" y="248225"/>
                    </a:lnTo>
                    <a:lnTo>
                      <a:pt x="383334" y="290726"/>
                    </a:lnTo>
                    <a:lnTo>
                      <a:pt x="359496" y="328219"/>
                    </a:lnTo>
                    <a:lnTo>
                      <a:pt x="328225" y="359492"/>
                    </a:lnTo>
                    <a:lnTo>
                      <a:pt x="290731" y="383332"/>
                    </a:lnTo>
                    <a:lnTo>
                      <a:pt x="248229" y="398526"/>
                    </a:lnTo>
                    <a:lnTo>
                      <a:pt x="201929" y="403860"/>
                    </a:lnTo>
                    <a:lnTo>
                      <a:pt x="155630" y="398525"/>
                    </a:lnTo>
                    <a:lnTo>
                      <a:pt x="113128" y="383332"/>
                    </a:lnTo>
                    <a:lnTo>
                      <a:pt x="75634" y="359492"/>
                    </a:lnTo>
                    <a:lnTo>
                      <a:pt x="44363" y="328219"/>
                    </a:lnTo>
                    <a:lnTo>
                      <a:pt x="20525" y="290726"/>
                    </a:lnTo>
                    <a:lnTo>
                      <a:pt x="5333" y="248225"/>
                    </a:lnTo>
                    <a:lnTo>
                      <a:pt x="0" y="201930"/>
                    </a:lnTo>
                    <a:close/>
                  </a:path>
                </a:pathLst>
              </a:custGeom>
              <a:ln w="381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66682D83-6414-B0B4-588C-F7B954E5ECAF}"/>
                </a:ext>
              </a:extLst>
            </p:cNvPr>
            <p:cNvSpPr txBox="1"/>
            <p:nvPr/>
          </p:nvSpPr>
          <p:spPr>
            <a:xfrm>
              <a:off x="806450" y="1138809"/>
              <a:ext cx="16510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95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sz="2400" dirty="0">
                <a:latin typeface="Arial"/>
                <a:cs typeface="Arial"/>
              </a:endParaRPr>
            </a:p>
          </p:txBody>
        </p:sp>
      </p:grpSp>
      <p:sp>
        <p:nvSpPr>
          <p:cNvPr id="5" name="object 3">
            <a:extLst>
              <a:ext uri="{FF2B5EF4-FFF2-40B4-BE49-F238E27FC236}">
                <a16:creationId xmlns:a16="http://schemas.microsoft.com/office/drawing/2014/main" id="{F9A9DE3D-B94D-2BD1-F896-A6E411CF00A8}"/>
              </a:ext>
            </a:extLst>
          </p:cNvPr>
          <p:cNvSpPr/>
          <p:nvPr/>
        </p:nvSpPr>
        <p:spPr>
          <a:xfrm>
            <a:off x="6614159" y="1328820"/>
            <a:ext cx="5039360" cy="1544641"/>
          </a:xfrm>
          <a:custGeom>
            <a:avLst/>
            <a:gdLst/>
            <a:ahLst/>
            <a:cxnLst/>
            <a:rect l="l" t="t" r="r" b="b"/>
            <a:pathLst>
              <a:path w="5039359" h="1818639">
                <a:moveTo>
                  <a:pt x="5039359" y="0"/>
                </a:moveTo>
                <a:lnTo>
                  <a:pt x="0" y="0"/>
                </a:lnTo>
                <a:lnTo>
                  <a:pt x="0" y="1818639"/>
                </a:lnTo>
                <a:lnTo>
                  <a:pt x="5039359" y="1818639"/>
                </a:lnTo>
                <a:lnTo>
                  <a:pt x="5039359" y="0"/>
                </a:lnTo>
                <a:close/>
              </a:path>
            </a:pathLst>
          </a:custGeom>
          <a:solidFill>
            <a:srgbClr val="F1F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4926F444-1D0A-611C-F455-1C35C815CE40}"/>
              </a:ext>
            </a:extLst>
          </p:cNvPr>
          <p:cNvSpPr txBox="1"/>
          <p:nvPr/>
        </p:nvSpPr>
        <p:spPr>
          <a:xfrm>
            <a:off x="7272781" y="1494556"/>
            <a:ext cx="3677920" cy="1213153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5080" indent="84455">
              <a:lnSpc>
                <a:spcPct val="91000"/>
              </a:lnSpc>
              <a:spcBef>
                <a:spcPts val="315"/>
              </a:spcBef>
            </a:pPr>
            <a:r>
              <a:rPr lang="en-GB" sz="1600" b="1" spc="-215" dirty="0">
                <a:solidFill>
                  <a:srgbClr val="278BBB"/>
                </a:solidFill>
                <a:cs typeface="Arial"/>
              </a:rPr>
              <a:t>C</a:t>
            </a:r>
            <a:r>
              <a:rPr sz="1600" b="1" spc="-215" dirty="0">
                <a:solidFill>
                  <a:srgbClr val="278BBB"/>
                </a:solidFill>
                <a:cs typeface="Arial"/>
              </a:rPr>
              <a:t>ombine</a:t>
            </a:r>
            <a:r>
              <a:rPr sz="1600" b="1" spc="-15" dirty="0">
                <a:solidFill>
                  <a:srgbClr val="278BBB"/>
                </a:solidFill>
                <a:cs typeface="Arial"/>
              </a:rPr>
              <a:t> </a:t>
            </a:r>
            <a:r>
              <a:rPr sz="1600" b="1" spc="-130" dirty="0">
                <a:solidFill>
                  <a:srgbClr val="278BBB"/>
                </a:solidFill>
                <a:cs typeface="Arial"/>
              </a:rPr>
              <a:t>electricity</a:t>
            </a:r>
            <a:r>
              <a:rPr sz="1600" b="1" spc="25" dirty="0">
                <a:solidFill>
                  <a:srgbClr val="278BBB"/>
                </a:solidFill>
                <a:cs typeface="Arial"/>
              </a:rPr>
              <a:t> </a:t>
            </a:r>
            <a:r>
              <a:rPr sz="1600" b="1" spc="-190" dirty="0">
                <a:solidFill>
                  <a:srgbClr val="278BBB"/>
                </a:solidFill>
                <a:cs typeface="Arial"/>
              </a:rPr>
              <a:t>and</a:t>
            </a:r>
            <a:r>
              <a:rPr sz="1600" b="1" spc="15" dirty="0">
                <a:solidFill>
                  <a:srgbClr val="278BBB"/>
                </a:solidFill>
                <a:cs typeface="Arial"/>
              </a:rPr>
              <a:t> </a:t>
            </a:r>
            <a:r>
              <a:rPr sz="1600" b="1" spc="-145" dirty="0">
                <a:solidFill>
                  <a:srgbClr val="278BBB"/>
                </a:solidFill>
                <a:cs typeface="Arial"/>
              </a:rPr>
              <a:t>molecules </a:t>
            </a:r>
            <a:r>
              <a:rPr sz="1600" b="1" spc="-160" dirty="0">
                <a:solidFill>
                  <a:srgbClr val="278BBB"/>
                </a:solidFill>
                <a:cs typeface="Arial"/>
              </a:rPr>
              <a:t>for</a:t>
            </a:r>
            <a:r>
              <a:rPr sz="1600" b="1" spc="-60" dirty="0">
                <a:solidFill>
                  <a:srgbClr val="278BBB"/>
                </a:solidFill>
                <a:cs typeface="Arial"/>
              </a:rPr>
              <a:t> </a:t>
            </a:r>
            <a:r>
              <a:rPr sz="1600" b="1" spc="-150" dirty="0">
                <a:solidFill>
                  <a:srgbClr val="278BBB"/>
                </a:solidFill>
                <a:cs typeface="Arial"/>
              </a:rPr>
              <a:t>a</a:t>
            </a:r>
            <a:r>
              <a:rPr sz="1600" b="1" spc="-45" dirty="0">
                <a:solidFill>
                  <a:srgbClr val="278BBB"/>
                </a:solidFill>
                <a:cs typeface="Arial"/>
              </a:rPr>
              <a:t> </a:t>
            </a:r>
            <a:r>
              <a:rPr sz="1600" b="1" spc="-180" dirty="0">
                <a:solidFill>
                  <a:srgbClr val="278BBB"/>
                </a:solidFill>
                <a:cs typeface="Arial"/>
              </a:rPr>
              <a:t>successful</a:t>
            </a:r>
            <a:r>
              <a:rPr sz="1600" b="1" spc="15" dirty="0">
                <a:solidFill>
                  <a:srgbClr val="278BBB"/>
                </a:solidFill>
                <a:cs typeface="Arial"/>
              </a:rPr>
              <a:t> </a:t>
            </a:r>
            <a:r>
              <a:rPr sz="1600" b="1" spc="-45" dirty="0">
                <a:solidFill>
                  <a:srgbClr val="278BBB"/>
                </a:solidFill>
                <a:cs typeface="Arial"/>
              </a:rPr>
              <a:t>transition </a:t>
            </a:r>
            <a:endParaRPr lang="en-GB" sz="1600" b="1" spc="-45" dirty="0">
              <a:solidFill>
                <a:srgbClr val="278BBB"/>
              </a:solidFill>
              <a:cs typeface="Arial"/>
            </a:endParaRPr>
          </a:p>
          <a:p>
            <a:pPr marR="5080" indent="84455">
              <a:lnSpc>
                <a:spcPct val="91000"/>
              </a:lnSpc>
              <a:spcBef>
                <a:spcPts val="315"/>
              </a:spcBef>
            </a:pPr>
            <a:r>
              <a:rPr sz="3600" b="1" spc="-275" dirty="0">
                <a:solidFill>
                  <a:srgbClr val="173B55"/>
                </a:solidFill>
                <a:cs typeface="Arial"/>
              </a:rPr>
              <a:t>450</a:t>
            </a:r>
            <a:r>
              <a:rPr b="1" spc="-275" dirty="0">
                <a:solidFill>
                  <a:srgbClr val="173B55"/>
                </a:solidFill>
                <a:cs typeface="Arial"/>
              </a:rPr>
              <a:t>TWh</a:t>
            </a:r>
            <a:r>
              <a:rPr lang="en-GB" b="1" spc="-275" dirty="0">
                <a:solidFill>
                  <a:srgbClr val="173B55"/>
                </a:solidFill>
                <a:cs typeface="Arial"/>
              </a:rPr>
              <a:t> </a:t>
            </a:r>
            <a:r>
              <a:rPr b="1" spc="-270" dirty="0">
                <a:solidFill>
                  <a:srgbClr val="173B55"/>
                </a:solidFill>
                <a:cs typeface="Arial"/>
              </a:rPr>
              <a:t> </a:t>
            </a:r>
            <a:r>
              <a:rPr sz="1100" spc="-60" dirty="0">
                <a:solidFill>
                  <a:srgbClr val="35393C"/>
                </a:solidFill>
                <a:cs typeface="Tahoma"/>
              </a:rPr>
              <a:t>of</a:t>
            </a:r>
            <a:r>
              <a:rPr sz="1100" spc="-70" dirty="0">
                <a:solidFill>
                  <a:srgbClr val="35393C"/>
                </a:solidFill>
                <a:cs typeface="Tahoma"/>
              </a:rPr>
              <a:t> </a:t>
            </a:r>
            <a:r>
              <a:rPr sz="1100" spc="-50" dirty="0">
                <a:solidFill>
                  <a:srgbClr val="35393C"/>
                </a:solidFill>
                <a:cs typeface="Tahoma"/>
              </a:rPr>
              <a:t>low-</a:t>
            </a:r>
            <a:r>
              <a:rPr sz="1100" dirty="0">
                <a:solidFill>
                  <a:srgbClr val="35393C"/>
                </a:solidFill>
                <a:cs typeface="Tahoma"/>
              </a:rPr>
              <a:t>carbon</a:t>
            </a:r>
            <a:r>
              <a:rPr sz="1100" spc="-75" dirty="0">
                <a:solidFill>
                  <a:srgbClr val="35393C"/>
                </a:solidFill>
                <a:cs typeface="Tahoma"/>
              </a:rPr>
              <a:t> </a:t>
            </a:r>
            <a:r>
              <a:rPr sz="1100" dirty="0">
                <a:solidFill>
                  <a:srgbClr val="35393C"/>
                </a:solidFill>
                <a:cs typeface="Tahoma"/>
              </a:rPr>
              <a:t>gas</a:t>
            </a:r>
            <a:r>
              <a:rPr sz="1100" spc="-70" dirty="0">
                <a:solidFill>
                  <a:srgbClr val="35393C"/>
                </a:solidFill>
                <a:cs typeface="Tahoma"/>
              </a:rPr>
              <a:t> </a:t>
            </a:r>
            <a:r>
              <a:rPr sz="1100" spc="-50" dirty="0">
                <a:solidFill>
                  <a:srgbClr val="35393C"/>
                </a:solidFill>
                <a:cs typeface="Tahoma"/>
              </a:rPr>
              <a:t>by</a:t>
            </a:r>
            <a:r>
              <a:rPr sz="1100" spc="-60" dirty="0">
                <a:solidFill>
                  <a:srgbClr val="35393C"/>
                </a:solidFill>
                <a:cs typeface="Tahoma"/>
              </a:rPr>
              <a:t> </a:t>
            </a:r>
            <a:r>
              <a:rPr sz="1100" spc="-20" dirty="0">
                <a:solidFill>
                  <a:srgbClr val="35393C"/>
                </a:solidFill>
                <a:cs typeface="Tahoma"/>
              </a:rPr>
              <a:t>2030</a:t>
            </a:r>
            <a:endParaRPr sz="1100" dirty="0">
              <a:cs typeface="Tahoma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r>
              <a:rPr sz="1100" spc="-50" dirty="0">
                <a:solidFill>
                  <a:srgbClr val="35393C"/>
                </a:solidFill>
                <a:cs typeface="Tahoma"/>
              </a:rPr>
              <a:t>to</a:t>
            </a:r>
            <a:r>
              <a:rPr sz="1100" spc="-65" dirty="0">
                <a:solidFill>
                  <a:srgbClr val="35393C"/>
                </a:solidFill>
                <a:cs typeface="Tahoma"/>
              </a:rPr>
              <a:t> </a:t>
            </a:r>
            <a:r>
              <a:rPr sz="1100" spc="-30" dirty="0">
                <a:solidFill>
                  <a:srgbClr val="35393C"/>
                </a:solidFill>
                <a:cs typeface="Tahoma"/>
              </a:rPr>
              <a:t>meet</a:t>
            </a:r>
            <a:r>
              <a:rPr sz="1100" spc="-55" dirty="0">
                <a:solidFill>
                  <a:srgbClr val="35393C"/>
                </a:solidFill>
                <a:cs typeface="Tahoma"/>
              </a:rPr>
              <a:t> </a:t>
            </a:r>
            <a:r>
              <a:rPr sz="1100" spc="-45" dirty="0">
                <a:solidFill>
                  <a:srgbClr val="35393C"/>
                </a:solidFill>
                <a:cs typeface="Tahoma"/>
              </a:rPr>
              <a:t>“Fit</a:t>
            </a:r>
            <a:r>
              <a:rPr sz="1100" spc="-70" dirty="0">
                <a:solidFill>
                  <a:srgbClr val="35393C"/>
                </a:solidFill>
                <a:cs typeface="Tahoma"/>
              </a:rPr>
              <a:t> </a:t>
            </a:r>
            <a:r>
              <a:rPr sz="1100" spc="-60" dirty="0">
                <a:solidFill>
                  <a:srgbClr val="35393C"/>
                </a:solidFill>
                <a:cs typeface="Tahoma"/>
              </a:rPr>
              <a:t>for </a:t>
            </a:r>
            <a:r>
              <a:rPr sz="1100" dirty="0">
                <a:solidFill>
                  <a:srgbClr val="35393C"/>
                </a:solidFill>
                <a:cs typeface="Tahoma"/>
              </a:rPr>
              <a:t>55”</a:t>
            </a:r>
            <a:r>
              <a:rPr sz="1100" spc="-65" dirty="0">
                <a:solidFill>
                  <a:srgbClr val="35393C"/>
                </a:solidFill>
                <a:cs typeface="Tahoma"/>
              </a:rPr>
              <a:t> </a:t>
            </a:r>
            <a:r>
              <a:rPr sz="1100" spc="-10" dirty="0">
                <a:solidFill>
                  <a:srgbClr val="35393C"/>
                </a:solidFill>
                <a:cs typeface="Tahoma"/>
              </a:rPr>
              <a:t>objectives</a:t>
            </a:r>
            <a:endParaRPr sz="1100" dirty="0">
              <a:cs typeface="Tahoma"/>
            </a:endParaRPr>
          </a:p>
        </p:txBody>
      </p:sp>
      <p:grpSp>
        <p:nvGrpSpPr>
          <p:cNvPr id="29" name="object 24">
            <a:extLst>
              <a:ext uri="{FF2B5EF4-FFF2-40B4-BE49-F238E27FC236}">
                <a16:creationId xmlns:a16="http://schemas.microsoft.com/office/drawing/2014/main" id="{D65CCD72-A611-A466-C300-C5A0A63677A5}"/>
              </a:ext>
            </a:extLst>
          </p:cNvPr>
          <p:cNvGrpSpPr/>
          <p:nvPr/>
        </p:nvGrpSpPr>
        <p:grpSpPr>
          <a:xfrm>
            <a:off x="662940" y="3125764"/>
            <a:ext cx="441959" cy="441959"/>
            <a:chOff x="662940" y="3083560"/>
            <a:chExt cx="441959" cy="441959"/>
          </a:xfrm>
        </p:grpSpPr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038E9848-8DBD-3C06-FC75-228E57B426B2}"/>
                </a:ext>
              </a:extLst>
            </p:cNvPr>
            <p:cNvSpPr/>
            <p:nvPr/>
          </p:nvSpPr>
          <p:spPr>
            <a:xfrm>
              <a:off x="681990" y="310261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201929" y="0"/>
                  </a:moveTo>
                  <a:lnTo>
                    <a:pt x="155630" y="5333"/>
                  </a:lnTo>
                  <a:lnTo>
                    <a:pt x="113128" y="20527"/>
                  </a:lnTo>
                  <a:lnTo>
                    <a:pt x="75634" y="44367"/>
                  </a:lnTo>
                  <a:lnTo>
                    <a:pt x="44363" y="75640"/>
                  </a:lnTo>
                  <a:lnTo>
                    <a:pt x="20525" y="113133"/>
                  </a:lnTo>
                  <a:lnTo>
                    <a:pt x="5333" y="155634"/>
                  </a:lnTo>
                  <a:lnTo>
                    <a:pt x="0" y="201929"/>
                  </a:lnTo>
                  <a:lnTo>
                    <a:pt x="5333" y="248225"/>
                  </a:lnTo>
                  <a:lnTo>
                    <a:pt x="20525" y="290726"/>
                  </a:lnTo>
                  <a:lnTo>
                    <a:pt x="44363" y="328219"/>
                  </a:lnTo>
                  <a:lnTo>
                    <a:pt x="75634" y="359492"/>
                  </a:lnTo>
                  <a:lnTo>
                    <a:pt x="113128" y="383332"/>
                  </a:lnTo>
                  <a:lnTo>
                    <a:pt x="155630" y="398525"/>
                  </a:lnTo>
                  <a:lnTo>
                    <a:pt x="201929" y="403860"/>
                  </a:lnTo>
                  <a:lnTo>
                    <a:pt x="248229" y="398525"/>
                  </a:lnTo>
                  <a:lnTo>
                    <a:pt x="290731" y="383332"/>
                  </a:lnTo>
                  <a:lnTo>
                    <a:pt x="328225" y="359492"/>
                  </a:lnTo>
                  <a:lnTo>
                    <a:pt x="359496" y="328219"/>
                  </a:lnTo>
                  <a:lnTo>
                    <a:pt x="383334" y="290726"/>
                  </a:lnTo>
                  <a:lnTo>
                    <a:pt x="398526" y="248225"/>
                  </a:lnTo>
                  <a:lnTo>
                    <a:pt x="403859" y="201929"/>
                  </a:lnTo>
                  <a:lnTo>
                    <a:pt x="398526" y="155634"/>
                  </a:lnTo>
                  <a:lnTo>
                    <a:pt x="383334" y="113133"/>
                  </a:lnTo>
                  <a:lnTo>
                    <a:pt x="359496" y="75640"/>
                  </a:lnTo>
                  <a:lnTo>
                    <a:pt x="328225" y="44367"/>
                  </a:lnTo>
                  <a:lnTo>
                    <a:pt x="290731" y="20527"/>
                  </a:lnTo>
                  <a:lnTo>
                    <a:pt x="248229" y="5334"/>
                  </a:lnTo>
                  <a:lnTo>
                    <a:pt x="201929" y="0"/>
                  </a:lnTo>
                  <a:close/>
                </a:path>
              </a:pathLst>
            </a:custGeom>
            <a:solidFill>
              <a:srgbClr val="278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4447813B-9F94-41F6-810B-BA1FBC0FCAE3}"/>
                </a:ext>
              </a:extLst>
            </p:cNvPr>
            <p:cNvSpPr/>
            <p:nvPr/>
          </p:nvSpPr>
          <p:spPr>
            <a:xfrm>
              <a:off x="681990" y="310261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0" y="201929"/>
                  </a:moveTo>
                  <a:lnTo>
                    <a:pt x="5333" y="155634"/>
                  </a:lnTo>
                  <a:lnTo>
                    <a:pt x="20525" y="113133"/>
                  </a:lnTo>
                  <a:lnTo>
                    <a:pt x="44363" y="75640"/>
                  </a:lnTo>
                  <a:lnTo>
                    <a:pt x="75634" y="44367"/>
                  </a:lnTo>
                  <a:lnTo>
                    <a:pt x="113128" y="20527"/>
                  </a:lnTo>
                  <a:lnTo>
                    <a:pt x="155630" y="5333"/>
                  </a:lnTo>
                  <a:lnTo>
                    <a:pt x="201929" y="0"/>
                  </a:lnTo>
                  <a:lnTo>
                    <a:pt x="248229" y="5334"/>
                  </a:lnTo>
                  <a:lnTo>
                    <a:pt x="290731" y="20527"/>
                  </a:lnTo>
                  <a:lnTo>
                    <a:pt x="328225" y="44367"/>
                  </a:lnTo>
                  <a:lnTo>
                    <a:pt x="359496" y="75640"/>
                  </a:lnTo>
                  <a:lnTo>
                    <a:pt x="383334" y="113133"/>
                  </a:lnTo>
                  <a:lnTo>
                    <a:pt x="398526" y="155634"/>
                  </a:lnTo>
                  <a:lnTo>
                    <a:pt x="403859" y="201929"/>
                  </a:lnTo>
                  <a:lnTo>
                    <a:pt x="398526" y="248225"/>
                  </a:lnTo>
                  <a:lnTo>
                    <a:pt x="383334" y="290726"/>
                  </a:lnTo>
                  <a:lnTo>
                    <a:pt x="359496" y="328219"/>
                  </a:lnTo>
                  <a:lnTo>
                    <a:pt x="328225" y="359492"/>
                  </a:lnTo>
                  <a:lnTo>
                    <a:pt x="290731" y="383332"/>
                  </a:lnTo>
                  <a:lnTo>
                    <a:pt x="248229" y="398525"/>
                  </a:lnTo>
                  <a:lnTo>
                    <a:pt x="201929" y="403860"/>
                  </a:lnTo>
                  <a:lnTo>
                    <a:pt x="155630" y="398525"/>
                  </a:lnTo>
                  <a:lnTo>
                    <a:pt x="113128" y="383332"/>
                  </a:lnTo>
                  <a:lnTo>
                    <a:pt x="75634" y="359492"/>
                  </a:lnTo>
                  <a:lnTo>
                    <a:pt x="44363" y="328219"/>
                  </a:lnTo>
                  <a:lnTo>
                    <a:pt x="20525" y="290726"/>
                  </a:lnTo>
                  <a:lnTo>
                    <a:pt x="5333" y="248225"/>
                  </a:lnTo>
                  <a:lnTo>
                    <a:pt x="0" y="20192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27">
            <a:extLst>
              <a:ext uri="{FF2B5EF4-FFF2-40B4-BE49-F238E27FC236}">
                <a16:creationId xmlns:a16="http://schemas.microsoft.com/office/drawing/2014/main" id="{F8E3D272-1EDB-13F8-C05F-FAA0B07E7906}"/>
              </a:ext>
            </a:extLst>
          </p:cNvPr>
          <p:cNvSpPr txBox="1"/>
          <p:nvPr/>
        </p:nvSpPr>
        <p:spPr>
          <a:xfrm>
            <a:off x="806450" y="3143226"/>
            <a:ext cx="1657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33" name="object 28">
            <a:extLst>
              <a:ext uri="{FF2B5EF4-FFF2-40B4-BE49-F238E27FC236}">
                <a16:creationId xmlns:a16="http://schemas.microsoft.com/office/drawing/2014/main" id="{7580A48E-F7F5-0E8C-15B3-8D204E67F904}"/>
              </a:ext>
            </a:extLst>
          </p:cNvPr>
          <p:cNvGrpSpPr/>
          <p:nvPr/>
        </p:nvGrpSpPr>
        <p:grpSpPr>
          <a:xfrm>
            <a:off x="662940" y="4684776"/>
            <a:ext cx="441959" cy="441959"/>
            <a:chOff x="662940" y="4922520"/>
            <a:chExt cx="441959" cy="441959"/>
          </a:xfrm>
        </p:grpSpPr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52476C16-2DEB-AD2D-78B4-994357670BF2}"/>
                </a:ext>
              </a:extLst>
            </p:cNvPr>
            <p:cNvSpPr/>
            <p:nvPr/>
          </p:nvSpPr>
          <p:spPr>
            <a:xfrm>
              <a:off x="681990" y="494157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201929" y="0"/>
                  </a:moveTo>
                  <a:lnTo>
                    <a:pt x="155630" y="5333"/>
                  </a:lnTo>
                  <a:lnTo>
                    <a:pt x="113128" y="20527"/>
                  </a:lnTo>
                  <a:lnTo>
                    <a:pt x="75634" y="44367"/>
                  </a:lnTo>
                  <a:lnTo>
                    <a:pt x="44363" y="75640"/>
                  </a:lnTo>
                  <a:lnTo>
                    <a:pt x="20525" y="113133"/>
                  </a:lnTo>
                  <a:lnTo>
                    <a:pt x="5333" y="155634"/>
                  </a:lnTo>
                  <a:lnTo>
                    <a:pt x="0" y="201929"/>
                  </a:lnTo>
                  <a:lnTo>
                    <a:pt x="5333" y="248225"/>
                  </a:lnTo>
                  <a:lnTo>
                    <a:pt x="20525" y="290726"/>
                  </a:lnTo>
                  <a:lnTo>
                    <a:pt x="44363" y="328219"/>
                  </a:lnTo>
                  <a:lnTo>
                    <a:pt x="75634" y="359492"/>
                  </a:lnTo>
                  <a:lnTo>
                    <a:pt x="113128" y="383332"/>
                  </a:lnTo>
                  <a:lnTo>
                    <a:pt x="155630" y="398525"/>
                  </a:lnTo>
                  <a:lnTo>
                    <a:pt x="201929" y="403859"/>
                  </a:lnTo>
                  <a:lnTo>
                    <a:pt x="248229" y="398525"/>
                  </a:lnTo>
                  <a:lnTo>
                    <a:pt x="290731" y="383332"/>
                  </a:lnTo>
                  <a:lnTo>
                    <a:pt x="328225" y="359492"/>
                  </a:lnTo>
                  <a:lnTo>
                    <a:pt x="359496" y="328219"/>
                  </a:lnTo>
                  <a:lnTo>
                    <a:pt x="383334" y="290726"/>
                  </a:lnTo>
                  <a:lnTo>
                    <a:pt x="398526" y="248225"/>
                  </a:lnTo>
                  <a:lnTo>
                    <a:pt x="403859" y="201929"/>
                  </a:lnTo>
                  <a:lnTo>
                    <a:pt x="398526" y="155634"/>
                  </a:lnTo>
                  <a:lnTo>
                    <a:pt x="383334" y="113133"/>
                  </a:lnTo>
                  <a:lnTo>
                    <a:pt x="359496" y="75640"/>
                  </a:lnTo>
                  <a:lnTo>
                    <a:pt x="328225" y="44367"/>
                  </a:lnTo>
                  <a:lnTo>
                    <a:pt x="290731" y="20527"/>
                  </a:lnTo>
                  <a:lnTo>
                    <a:pt x="248229" y="5333"/>
                  </a:lnTo>
                  <a:lnTo>
                    <a:pt x="201929" y="0"/>
                  </a:lnTo>
                  <a:close/>
                </a:path>
              </a:pathLst>
            </a:custGeom>
            <a:solidFill>
              <a:srgbClr val="278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0">
              <a:extLst>
                <a:ext uri="{FF2B5EF4-FFF2-40B4-BE49-F238E27FC236}">
                  <a16:creationId xmlns:a16="http://schemas.microsoft.com/office/drawing/2014/main" id="{454C457D-8E4E-A1A0-68B8-0A26AF6C42EB}"/>
                </a:ext>
              </a:extLst>
            </p:cNvPr>
            <p:cNvSpPr/>
            <p:nvPr/>
          </p:nvSpPr>
          <p:spPr>
            <a:xfrm>
              <a:off x="681990" y="494157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0" y="201929"/>
                  </a:moveTo>
                  <a:lnTo>
                    <a:pt x="5333" y="155634"/>
                  </a:lnTo>
                  <a:lnTo>
                    <a:pt x="20525" y="113133"/>
                  </a:lnTo>
                  <a:lnTo>
                    <a:pt x="44363" y="75640"/>
                  </a:lnTo>
                  <a:lnTo>
                    <a:pt x="75634" y="44367"/>
                  </a:lnTo>
                  <a:lnTo>
                    <a:pt x="113128" y="20527"/>
                  </a:lnTo>
                  <a:lnTo>
                    <a:pt x="155630" y="5333"/>
                  </a:lnTo>
                  <a:lnTo>
                    <a:pt x="201929" y="0"/>
                  </a:lnTo>
                  <a:lnTo>
                    <a:pt x="248229" y="5333"/>
                  </a:lnTo>
                  <a:lnTo>
                    <a:pt x="290731" y="20527"/>
                  </a:lnTo>
                  <a:lnTo>
                    <a:pt x="328225" y="44367"/>
                  </a:lnTo>
                  <a:lnTo>
                    <a:pt x="359496" y="75640"/>
                  </a:lnTo>
                  <a:lnTo>
                    <a:pt x="383334" y="113133"/>
                  </a:lnTo>
                  <a:lnTo>
                    <a:pt x="398526" y="155634"/>
                  </a:lnTo>
                  <a:lnTo>
                    <a:pt x="403859" y="201929"/>
                  </a:lnTo>
                  <a:lnTo>
                    <a:pt x="398526" y="248225"/>
                  </a:lnTo>
                  <a:lnTo>
                    <a:pt x="383334" y="290726"/>
                  </a:lnTo>
                  <a:lnTo>
                    <a:pt x="359496" y="328219"/>
                  </a:lnTo>
                  <a:lnTo>
                    <a:pt x="328225" y="359492"/>
                  </a:lnTo>
                  <a:lnTo>
                    <a:pt x="290731" y="383332"/>
                  </a:lnTo>
                  <a:lnTo>
                    <a:pt x="248229" y="398525"/>
                  </a:lnTo>
                  <a:lnTo>
                    <a:pt x="201929" y="403859"/>
                  </a:lnTo>
                  <a:lnTo>
                    <a:pt x="155630" y="398525"/>
                  </a:lnTo>
                  <a:lnTo>
                    <a:pt x="113128" y="383332"/>
                  </a:lnTo>
                  <a:lnTo>
                    <a:pt x="75634" y="359492"/>
                  </a:lnTo>
                  <a:lnTo>
                    <a:pt x="44363" y="328219"/>
                  </a:lnTo>
                  <a:lnTo>
                    <a:pt x="20525" y="290726"/>
                  </a:lnTo>
                  <a:lnTo>
                    <a:pt x="5333" y="248225"/>
                  </a:lnTo>
                  <a:lnTo>
                    <a:pt x="0" y="20192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1">
            <a:extLst>
              <a:ext uri="{FF2B5EF4-FFF2-40B4-BE49-F238E27FC236}">
                <a16:creationId xmlns:a16="http://schemas.microsoft.com/office/drawing/2014/main" id="{481FF903-3E89-9F90-0BFF-A396439CFE3D}"/>
              </a:ext>
            </a:extLst>
          </p:cNvPr>
          <p:cNvSpPr txBox="1"/>
          <p:nvPr/>
        </p:nvSpPr>
        <p:spPr>
          <a:xfrm>
            <a:off x="806450" y="4702238"/>
            <a:ext cx="1657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37" name="object 32">
            <a:extLst>
              <a:ext uri="{FF2B5EF4-FFF2-40B4-BE49-F238E27FC236}">
                <a16:creationId xmlns:a16="http://schemas.microsoft.com/office/drawing/2014/main" id="{68981A67-F052-06F7-BD5B-A8D1D054D987}"/>
              </a:ext>
            </a:extLst>
          </p:cNvPr>
          <p:cNvGrpSpPr/>
          <p:nvPr/>
        </p:nvGrpSpPr>
        <p:grpSpPr>
          <a:xfrm>
            <a:off x="6715759" y="4684776"/>
            <a:ext cx="441959" cy="441959"/>
            <a:chOff x="6715759" y="4922520"/>
            <a:chExt cx="441959" cy="441959"/>
          </a:xfrm>
        </p:grpSpPr>
        <p:sp>
          <p:nvSpPr>
            <p:cNvPr id="38" name="object 33">
              <a:extLst>
                <a:ext uri="{FF2B5EF4-FFF2-40B4-BE49-F238E27FC236}">
                  <a16:creationId xmlns:a16="http://schemas.microsoft.com/office/drawing/2014/main" id="{CCE18A2F-AFFD-6A06-E138-AEE887AE70E3}"/>
                </a:ext>
              </a:extLst>
            </p:cNvPr>
            <p:cNvSpPr/>
            <p:nvPr/>
          </p:nvSpPr>
          <p:spPr>
            <a:xfrm>
              <a:off x="6734809" y="494157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201930" y="0"/>
                  </a:moveTo>
                  <a:lnTo>
                    <a:pt x="155634" y="5333"/>
                  </a:lnTo>
                  <a:lnTo>
                    <a:pt x="113133" y="20527"/>
                  </a:lnTo>
                  <a:lnTo>
                    <a:pt x="75640" y="44367"/>
                  </a:lnTo>
                  <a:lnTo>
                    <a:pt x="44367" y="75640"/>
                  </a:lnTo>
                  <a:lnTo>
                    <a:pt x="20527" y="113133"/>
                  </a:lnTo>
                  <a:lnTo>
                    <a:pt x="5333" y="155634"/>
                  </a:lnTo>
                  <a:lnTo>
                    <a:pt x="0" y="201929"/>
                  </a:lnTo>
                  <a:lnTo>
                    <a:pt x="5333" y="248225"/>
                  </a:lnTo>
                  <a:lnTo>
                    <a:pt x="20527" y="290726"/>
                  </a:lnTo>
                  <a:lnTo>
                    <a:pt x="44367" y="328219"/>
                  </a:lnTo>
                  <a:lnTo>
                    <a:pt x="75640" y="359492"/>
                  </a:lnTo>
                  <a:lnTo>
                    <a:pt x="113133" y="383332"/>
                  </a:lnTo>
                  <a:lnTo>
                    <a:pt x="155634" y="398525"/>
                  </a:lnTo>
                  <a:lnTo>
                    <a:pt x="201930" y="403859"/>
                  </a:lnTo>
                  <a:lnTo>
                    <a:pt x="248225" y="398525"/>
                  </a:lnTo>
                  <a:lnTo>
                    <a:pt x="290726" y="383332"/>
                  </a:lnTo>
                  <a:lnTo>
                    <a:pt x="328219" y="359492"/>
                  </a:lnTo>
                  <a:lnTo>
                    <a:pt x="359492" y="328219"/>
                  </a:lnTo>
                  <a:lnTo>
                    <a:pt x="383332" y="290726"/>
                  </a:lnTo>
                  <a:lnTo>
                    <a:pt x="398526" y="248225"/>
                  </a:lnTo>
                  <a:lnTo>
                    <a:pt x="403860" y="201929"/>
                  </a:lnTo>
                  <a:lnTo>
                    <a:pt x="398526" y="155634"/>
                  </a:lnTo>
                  <a:lnTo>
                    <a:pt x="383332" y="113133"/>
                  </a:lnTo>
                  <a:lnTo>
                    <a:pt x="359492" y="75640"/>
                  </a:lnTo>
                  <a:lnTo>
                    <a:pt x="328219" y="44367"/>
                  </a:lnTo>
                  <a:lnTo>
                    <a:pt x="290726" y="20527"/>
                  </a:lnTo>
                  <a:lnTo>
                    <a:pt x="248225" y="5333"/>
                  </a:lnTo>
                  <a:lnTo>
                    <a:pt x="201930" y="0"/>
                  </a:lnTo>
                  <a:close/>
                </a:path>
              </a:pathLst>
            </a:custGeom>
            <a:solidFill>
              <a:srgbClr val="278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FC1A0CD8-7CAA-BC9C-1819-696AF4549E7E}"/>
                </a:ext>
              </a:extLst>
            </p:cNvPr>
            <p:cNvSpPr/>
            <p:nvPr/>
          </p:nvSpPr>
          <p:spPr>
            <a:xfrm>
              <a:off x="6734809" y="494157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0" y="201929"/>
                  </a:moveTo>
                  <a:lnTo>
                    <a:pt x="5333" y="155634"/>
                  </a:lnTo>
                  <a:lnTo>
                    <a:pt x="20527" y="113133"/>
                  </a:lnTo>
                  <a:lnTo>
                    <a:pt x="44367" y="75640"/>
                  </a:lnTo>
                  <a:lnTo>
                    <a:pt x="75640" y="44367"/>
                  </a:lnTo>
                  <a:lnTo>
                    <a:pt x="113133" y="20527"/>
                  </a:lnTo>
                  <a:lnTo>
                    <a:pt x="155634" y="5333"/>
                  </a:lnTo>
                  <a:lnTo>
                    <a:pt x="201930" y="0"/>
                  </a:lnTo>
                  <a:lnTo>
                    <a:pt x="248225" y="5333"/>
                  </a:lnTo>
                  <a:lnTo>
                    <a:pt x="290726" y="20527"/>
                  </a:lnTo>
                  <a:lnTo>
                    <a:pt x="328219" y="44367"/>
                  </a:lnTo>
                  <a:lnTo>
                    <a:pt x="359492" y="75640"/>
                  </a:lnTo>
                  <a:lnTo>
                    <a:pt x="383332" y="113133"/>
                  </a:lnTo>
                  <a:lnTo>
                    <a:pt x="398526" y="155634"/>
                  </a:lnTo>
                  <a:lnTo>
                    <a:pt x="403860" y="201929"/>
                  </a:lnTo>
                  <a:lnTo>
                    <a:pt x="398526" y="248225"/>
                  </a:lnTo>
                  <a:lnTo>
                    <a:pt x="383332" y="290726"/>
                  </a:lnTo>
                  <a:lnTo>
                    <a:pt x="359492" y="328219"/>
                  </a:lnTo>
                  <a:lnTo>
                    <a:pt x="328219" y="359492"/>
                  </a:lnTo>
                  <a:lnTo>
                    <a:pt x="290726" y="383332"/>
                  </a:lnTo>
                  <a:lnTo>
                    <a:pt x="248225" y="398525"/>
                  </a:lnTo>
                  <a:lnTo>
                    <a:pt x="201930" y="403859"/>
                  </a:lnTo>
                  <a:lnTo>
                    <a:pt x="155634" y="398525"/>
                  </a:lnTo>
                  <a:lnTo>
                    <a:pt x="113133" y="383332"/>
                  </a:lnTo>
                  <a:lnTo>
                    <a:pt x="75640" y="359492"/>
                  </a:lnTo>
                  <a:lnTo>
                    <a:pt x="44367" y="328219"/>
                  </a:lnTo>
                  <a:lnTo>
                    <a:pt x="20527" y="290726"/>
                  </a:lnTo>
                  <a:lnTo>
                    <a:pt x="5333" y="248225"/>
                  </a:lnTo>
                  <a:lnTo>
                    <a:pt x="0" y="20192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35">
            <a:extLst>
              <a:ext uri="{FF2B5EF4-FFF2-40B4-BE49-F238E27FC236}">
                <a16:creationId xmlns:a16="http://schemas.microsoft.com/office/drawing/2014/main" id="{0DCF6895-0EF3-7B63-3E84-A3F695C2C033}"/>
              </a:ext>
            </a:extLst>
          </p:cNvPr>
          <p:cNvSpPr txBox="1"/>
          <p:nvPr/>
        </p:nvSpPr>
        <p:spPr>
          <a:xfrm>
            <a:off x="6860920" y="4720526"/>
            <a:ext cx="1657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43" name="object 24">
            <a:extLst>
              <a:ext uri="{FF2B5EF4-FFF2-40B4-BE49-F238E27FC236}">
                <a16:creationId xmlns:a16="http://schemas.microsoft.com/office/drawing/2014/main" id="{55872B87-D42A-CE9B-4B8F-F6EF5CAF0B22}"/>
              </a:ext>
            </a:extLst>
          </p:cNvPr>
          <p:cNvGrpSpPr/>
          <p:nvPr/>
        </p:nvGrpSpPr>
        <p:grpSpPr>
          <a:xfrm>
            <a:off x="6734809" y="1441652"/>
            <a:ext cx="441959" cy="441959"/>
            <a:chOff x="662940" y="3083560"/>
            <a:chExt cx="441959" cy="441959"/>
          </a:xfrm>
        </p:grpSpPr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E3767F96-40BA-DA79-5BAF-895A0106871A}"/>
                </a:ext>
              </a:extLst>
            </p:cNvPr>
            <p:cNvSpPr/>
            <p:nvPr/>
          </p:nvSpPr>
          <p:spPr>
            <a:xfrm>
              <a:off x="681990" y="310261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201929" y="0"/>
                  </a:moveTo>
                  <a:lnTo>
                    <a:pt x="155630" y="5333"/>
                  </a:lnTo>
                  <a:lnTo>
                    <a:pt x="113128" y="20527"/>
                  </a:lnTo>
                  <a:lnTo>
                    <a:pt x="75634" y="44367"/>
                  </a:lnTo>
                  <a:lnTo>
                    <a:pt x="44363" y="75640"/>
                  </a:lnTo>
                  <a:lnTo>
                    <a:pt x="20525" y="113133"/>
                  </a:lnTo>
                  <a:lnTo>
                    <a:pt x="5333" y="155634"/>
                  </a:lnTo>
                  <a:lnTo>
                    <a:pt x="0" y="201929"/>
                  </a:lnTo>
                  <a:lnTo>
                    <a:pt x="5333" y="248225"/>
                  </a:lnTo>
                  <a:lnTo>
                    <a:pt x="20525" y="290726"/>
                  </a:lnTo>
                  <a:lnTo>
                    <a:pt x="44363" y="328219"/>
                  </a:lnTo>
                  <a:lnTo>
                    <a:pt x="75634" y="359492"/>
                  </a:lnTo>
                  <a:lnTo>
                    <a:pt x="113128" y="383332"/>
                  </a:lnTo>
                  <a:lnTo>
                    <a:pt x="155630" y="398525"/>
                  </a:lnTo>
                  <a:lnTo>
                    <a:pt x="201929" y="403860"/>
                  </a:lnTo>
                  <a:lnTo>
                    <a:pt x="248229" y="398525"/>
                  </a:lnTo>
                  <a:lnTo>
                    <a:pt x="290731" y="383332"/>
                  </a:lnTo>
                  <a:lnTo>
                    <a:pt x="328225" y="359492"/>
                  </a:lnTo>
                  <a:lnTo>
                    <a:pt x="359496" y="328219"/>
                  </a:lnTo>
                  <a:lnTo>
                    <a:pt x="383334" y="290726"/>
                  </a:lnTo>
                  <a:lnTo>
                    <a:pt x="398526" y="248225"/>
                  </a:lnTo>
                  <a:lnTo>
                    <a:pt x="403859" y="201929"/>
                  </a:lnTo>
                  <a:lnTo>
                    <a:pt x="398526" y="155634"/>
                  </a:lnTo>
                  <a:lnTo>
                    <a:pt x="383334" y="113133"/>
                  </a:lnTo>
                  <a:lnTo>
                    <a:pt x="359496" y="75640"/>
                  </a:lnTo>
                  <a:lnTo>
                    <a:pt x="328225" y="44367"/>
                  </a:lnTo>
                  <a:lnTo>
                    <a:pt x="290731" y="20527"/>
                  </a:lnTo>
                  <a:lnTo>
                    <a:pt x="248229" y="5334"/>
                  </a:lnTo>
                  <a:lnTo>
                    <a:pt x="201929" y="0"/>
                  </a:lnTo>
                  <a:close/>
                </a:path>
              </a:pathLst>
            </a:custGeom>
            <a:solidFill>
              <a:srgbClr val="278BB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F2EC07A7-D1B9-B7ED-AF2B-B09D2543A58C}"/>
                </a:ext>
              </a:extLst>
            </p:cNvPr>
            <p:cNvSpPr/>
            <p:nvPr/>
          </p:nvSpPr>
          <p:spPr>
            <a:xfrm>
              <a:off x="681990" y="310261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0" y="201929"/>
                  </a:moveTo>
                  <a:lnTo>
                    <a:pt x="5333" y="155634"/>
                  </a:lnTo>
                  <a:lnTo>
                    <a:pt x="20525" y="113133"/>
                  </a:lnTo>
                  <a:lnTo>
                    <a:pt x="44363" y="75640"/>
                  </a:lnTo>
                  <a:lnTo>
                    <a:pt x="75634" y="44367"/>
                  </a:lnTo>
                  <a:lnTo>
                    <a:pt x="113128" y="20527"/>
                  </a:lnTo>
                  <a:lnTo>
                    <a:pt x="155630" y="5333"/>
                  </a:lnTo>
                  <a:lnTo>
                    <a:pt x="201929" y="0"/>
                  </a:lnTo>
                  <a:lnTo>
                    <a:pt x="248229" y="5334"/>
                  </a:lnTo>
                  <a:lnTo>
                    <a:pt x="290731" y="20527"/>
                  </a:lnTo>
                  <a:lnTo>
                    <a:pt x="328225" y="44367"/>
                  </a:lnTo>
                  <a:lnTo>
                    <a:pt x="359496" y="75640"/>
                  </a:lnTo>
                  <a:lnTo>
                    <a:pt x="383334" y="113133"/>
                  </a:lnTo>
                  <a:lnTo>
                    <a:pt x="398526" y="155634"/>
                  </a:lnTo>
                  <a:lnTo>
                    <a:pt x="403859" y="201929"/>
                  </a:lnTo>
                  <a:lnTo>
                    <a:pt x="398526" y="248225"/>
                  </a:lnTo>
                  <a:lnTo>
                    <a:pt x="383334" y="290726"/>
                  </a:lnTo>
                  <a:lnTo>
                    <a:pt x="359496" y="328219"/>
                  </a:lnTo>
                  <a:lnTo>
                    <a:pt x="328225" y="359492"/>
                  </a:lnTo>
                  <a:lnTo>
                    <a:pt x="290731" y="383332"/>
                  </a:lnTo>
                  <a:lnTo>
                    <a:pt x="248229" y="398525"/>
                  </a:lnTo>
                  <a:lnTo>
                    <a:pt x="201929" y="403860"/>
                  </a:lnTo>
                  <a:lnTo>
                    <a:pt x="155630" y="398525"/>
                  </a:lnTo>
                  <a:lnTo>
                    <a:pt x="113128" y="383332"/>
                  </a:lnTo>
                  <a:lnTo>
                    <a:pt x="75634" y="359492"/>
                  </a:lnTo>
                  <a:lnTo>
                    <a:pt x="44363" y="328219"/>
                  </a:lnTo>
                  <a:lnTo>
                    <a:pt x="20525" y="290726"/>
                  </a:lnTo>
                  <a:lnTo>
                    <a:pt x="5333" y="248225"/>
                  </a:lnTo>
                  <a:lnTo>
                    <a:pt x="0" y="20192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3">
            <a:extLst>
              <a:ext uri="{FF2B5EF4-FFF2-40B4-BE49-F238E27FC236}">
                <a16:creationId xmlns:a16="http://schemas.microsoft.com/office/drawing/2014/main" id="{F9BCFBB0-485E-5F96-4039-B1A9C3055770}"/>
              </a:ext>
            </a:extLst>
          </p:cNvPr>
          <p:cNvSpPr txBox="1"/>
          <p:nvPr/>
        </p:nvSpPr>
        <p:spPr>
          <a:xfrm>
            <a:off x="6860920" y="1485625"/>
            <a:ext cx="165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98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059F2-6939-65E4-FE25-24935B5E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2BDF276-9466-3119-37B2-383A4F84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347354"/>
            <a:ext cx="11334750" cy="457818"/>
          </a:xfr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fr-FR" dirty="0"/>
              <a:t>All Levers Are Required To Achieve Decarbonisation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133028-AA53-DD9D-DE15-449F3A8777B2}"/>
              </a:ext>
            </a:extLst>
          </p:cNvPr>
          <p:cNvSpPr txBox="1"/>
          <p:nvPr/>
        </p:nvSpPr>
        <p:spPr>
          <a:xfrm>
            <a:off x="4206402" y="6212804"/>
            <a:ext cx="37791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ENGIE’S SCENARIO FOR EUROPE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C43DABA-3CF4-2E6C-C837-B9927E20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6" y="1305256"/>
            <a:ext cx="9517318" cy="472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59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059F2-6939-65E4-FE25-24935B5E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2BDF276-9466-3119-37B2-383A4F84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359077"/>
            <a:ext cx="11334750" cy="457818"/>
          </a:xfr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Some Concrete Barriers Must Be Addressed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83E851-322F-EF7E-6F5D-10DCF6AAA097}"/>
              </a:ext>
            </a:extLst>
          </p:cNvPr>
          <p:cNvSpPr txBox="1"/>
          <p:nvPr/>
        </p:nvSpPr>
        <p:spPr>
          <a:xfrm>
            <a:off x="4206402" y="6212804"/>
            <a:ext cx="37791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ENGIE’S SCENARIO FOR EUROPE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A6B6D14-5E96-327A-6281-9185390AC77D}"/>
              </a:ext>
            </a:extLst>
          </p:cNvPr>
          <p:cNvSpPr/>
          <p:nvPr/>
        </p:nvSpPr>
        <p:spPr>
          <a:xfrm>
            <a:off x="539750" y="1852488"/>
            <a:ext cx="11090275" cy="0"/>
          </a:xfrm>
          <a:custGeom>
            <a:avLst/>
            <a:gdLst/>
            <a:ahLst/>
            <a:cxnLst/>
            <a:rect l="l" t="t" r="r" b="b"/>
            <a:pathLst>
              <a:path w="11090275">
                <a:moveTo>
                  <a:pt x="0" y="0"/>
                </a:moveTo>
                <a:lnTo>
                  <a:pt x="11090275" y="0"/>
                </a:lnTo>
              </a:path>
            </a:pathLst>
          </a:custGeom>
          <a:ln w="3175">
            <a:solidFill>
              <a:srgbClr val="AAB0B5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6546243-CAAD-7CE3-0E7E-BB15F417297D}"/>
              </a:ext>
            </a:extLst>
          </p:cNvPr>
          <p:cNvSpPr/>
          <p:nvPr/>
        </p:nvSpPr>
        <p:spPr>
          <a:xfrm>
            <a:off x="539750" y="2633768"/>
            <a:ext cx="11090275" cy="0"/>
          </a:xfrm>
          <a:custGeom>
            <a:avLst/>
            <a:gdLst/>
            <a:ahLst/>
            <a:cxnLst/>
            <a:rect l="l" t="t" r="r" b="b"/>
            <a:pathLst>
              <a:path w="11090275">
                <a:moveTo>
                  <a:pt x="0" y="0"/>
                </a:moveTo>
                <a:lnTo>
                  <a:pt x="11090275" y="0"/>
                </a:lnTo>
              </a:path>
            </a:pathLst>
          </a:custGeom>
          <a:ln w="3175">
            <a:solidFill>
              <a:srgbClr val="AAB0B5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EFEF82F-16D0-DDD7-1E65-F58D08B0CFE4}"/>
              </a:ext>
            </a:extLst>
          </p:cNvPr>
          <p:cNvSpPr/>
          <p:nvPr/>
        </p:nvSpPr>
        <p:spPr>
          <a:xfrm>
            <a:off x="572389" y="3275724"/>
            <a:ext cx="11090275" cy="0"/>
          </a:xfrm>
          <a:custGeom>
            <a:avLst/>
            <a:gdLst/>
            <a:ahLst/>
            <a:cxnLst/>
            <a:rect l="l" t="t" r="r" b="b"/>
            <a:pathLst>
              <a:path w="11090275">
                <a:moveTo>
                  <a:pt x="0" y="0"/>
                </a:moveTo>
                <a:lnTo>
                  <a:pt x="11090275" y="0"/>
                </a:lnTo>
              </a:path>
            </a:pathLst>
          </a:custGeom>
          <a:ln w="3175">
            <a:solidFill>
              <a:srgbClr val="AAB0B5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7CD9EDCB-C627-CFB4-6394-71FC8202848A}"/>
              </a:ext>
            </a:extLst>
          </p:cNvPr>
          <p:cNvSpPr/>
          <p:nvPr/>
        </p:nvSpPr>
        <p:spPr>
          <a:xfrm>
            <a:off x="525144" y="4059539"/>
            <a:ext cx="11090275" cy="0"/>
          </a:xfrm>
          <a:custGeom>
            <a:avLst/>
            <a:gdLst/>
            <a:ahLst/>
            <a:cxnLst/>
            <a:rect l="l" t="t" r="r" b="b"/>
            <a:pathLst>
              <a:path w="11090275">
                <a:moveTo>
                  <a:pt x="0" y="0"/>
                </a:moveTo>
                <a:lnTo>
                  <a:pt x="11090275" y="0"/>
                </a:lnTo>
              </a:path>
            </a:pathLst>
          </a:custGeom>
          <a:ln w="3175">
            <a:solidFill>
              <a:srgbClr val="AAB0B5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B264669D-D1FC-DB6B-994F-78428DC91677}"/>
              </a:ext>
            </a:extLst>
          </p:cNvPr>
          <p:cNvSpPr/>
          <p:nvPr/>
        </p:nvSpPr>
        <p:spPr>
          <a:xfrm>
            <a:off x="550862" y="5416552"/>
            <a:ext cx="11090275" cy="0"/>
          </a:xfrm>
          <a:custGeom>
            <a:avLst/>
            <a:gdLst/>
            <a:ahLst/>
            <a:cxnLst/>
            <a:rect l="l" t="t" r="r" b="b"/>
            <a:pathLst>
              <a:path w="11090275">
                <a:moveTo>
                  <a:pt x="0" y="0"/>
                </a:moveTo>
                <a:lnTo>
                  <a:pt x="11090275" y="0"/>
                </a:lnTo>
              </a:path>
            </a:pathLst>
          </a:custGeom>
          <a:ln w="3175">
            <a:solidFill>
              <a:srgbClr val="AAB0B5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3F0C35B1-1E8E-6E1A-5515-16F712F9A150}"/>
              </a:ext>
            </a:extLst>
          </p:cNvPr>
          <p:cNvSpPr txBox="1"/>
          <p:nvPr/>
        </p:nvSpPr>
        <p:spPr>
          <a:xfrm>
            <a:off x="709763" y="1264135"/>
            <a:ext cx="3987280" cy="5532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60"/>
              </a:lnSpc>
              <a:spcBef>
                <a:spcPts val="100"/>
              </a:spcBef>
            </a:pPr>
            <a:r>
              <a:rPr sz="1600" b="1" spc="-100" dirty="0">
                <a:solidFill>
                  <a:schemeClr val="tx2"/>
                </a:solidFill>
                <a:latin typeface="Arial"/>
                <a:cs typeface="Arial"/>
              </a:rPr>
              <a:t>ACCELERATION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600" b="1" spc="-100" dirty="0">
                <a:solidFill>
                  <a:schemeClr val="tx2"/>
                </a:solidFill>
                <a:latin typeface="Arial"/>
                <a:cs typeface="Arial"/>
              </a:rPr>
              <a:t>OF RENEWABLE POWER</a:t>
            </a:r>
          </a:p>
          <a:p>
            <a:pPr marL="12700">
              <a:lnSpc>
                <a:spcPts val="2160"/>
              </a:lnSpc>
            </a:pPr>
            <a:r>
              <a:rPr sz="1600" b="1" spc="-100" dirty="0">
                <a:solidFill>
                  <a:schemeClr val="tx2"/>
                </a:solidFill>
                <a:latin typeface="Arial"/>
                <a:cs typeface="Arial"/>
              </a:rPr>
              <a:t>AND GAS</a:t>
            </a: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FC9B9D20-E3E2-8FD4-68F2-6E24CA3C24A5}"/>
              </a:ext>
            </a:extLst>
          </p:cNvPr>
          <p:cNvSpPr txBox="1"/>
          <p:nvPr/>
        </p:nvSpPr>
        <p:spPr>
          <a:xfrm>
            <a:off x="5705855" y="1219261"/>
            <a:ext cx="5909564" cy="4591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39725" indent="-238125">
              <a:lnSpc>
                <a:spcPct val="100000"/>
              </a:lnSpc>
              <a:spcBef>
                <a:spcPts val="400"/>
              </a:spcBef>
              <a:buClr>
                <a:srgbClr val="278BBB"/>
              </a:buClr>
              <a:buChar char="•"/>
              <a:tabLst>
                <a:tab pos="339725" algn="l"/>
              </a:tabLst>
            </a:pPr>
            <a:r>
              <a:rPr sz="1200" spc="-10" dirty="0">
                <a:solidFill>
                  <a:srgbClr val="35393C"/>
                </a:solidFill>
                <a:cs typeface="Arial MT"/>
              </a:rPr>
              <a:t>Stabilize</a:t>
            </a:r>
            <a:r>
              <a:rPr sz="1200" spc="-40" dirty="0">
                <a:solidFill>
                  <a:srgbClr val="35393C"/>
                </a:solidFill>
                <a:cs typeface="Arial MT"/>
              </a:rPr>
              <a:t> </a:t>
            </a:r>
            <a:r>
              <a:rPr sz="1200" dirty="0">
                <a:solidFill>
                  <a:srgbClr val="35393C"/>
                </a:solidFill>
                <a:cs typeface="Arial MT"/>
              </a:rPr>
              <a:t>the</a:t>
            </a:r>
            <a:r>
              <a:rPr sz="1200" spc="25" dirty="0">
                <a:solidFill>
                  <a:srgbClr val="35393C"/>
                </a:solidFill>
                <a:cs typeface="Arial MT"/>
              </a:rPr>
              <a:t> </a:t>
            </a:r>
            <a:r>
              <a:rPr sz="1200" b="1" spc="-20" dirty="0">
                <a:solidFill>
                  <a:srgbClr val="35393C"/>
                </a:solidFill>
                <a:cs typeface="Arial"/>
              </a:rPr>
              <a:t>investment</a:t>
            </a:r>
            <a:r>
              <a:rPr sz="1200" b="1" spc="-65" dirty="0">
                <a:solidFill>
                  <a:srgbClr val="35393C"/>
                </a:solidFill>
                <a:cs typeface="Arial"/>
              </a:rPr>
              <a:t> </a:t>
            </a:r>
            <a:r>
              <a:rPr sz="1200" b="1" spc="-10" dirty="0">
                <a:solidFill>
                  <a:srgbClr val="35393C"/>
                </a:solidFill>
                <a:cs typeface="Arial"/>
              </a:rPr>
              <a:t>framework</a:t>
            </a:r>
            <a:endParaRPr sz="1200" dirty="0">
              <a:cs typeface="Arial"/>
            </a:endParaRPr>
          </a:p>
          <a:p>
            <a:pPr marL="339725" indent="-238125">
              <a:lnSpc>
                <a:spcPct val="100000"/>
              </a:lnSpc>
              <a:spcBef>
                <a:spcPts val="305"/>
              </a:spcBef>
              <a:buClr>
                <a:srgbClr val="278BBB"/>
              </a:buClr>
              <a:buChar char="•"/>
              <a:tabLst>
                <a:tab pos="339725" algn="l"/>
              </a:tabLst>
            </a:pPr>
            <a:r>
              <a:rPr sz="1200" spc="-20" dirty="0">
                <a:solidFill>
                  <a:srgbClr val="35393C"/>
                </a:solidFill>
                <a:cs typeface="Arial MT"/>
              </a:rPr>
              <a:t>Facilitate</a:t>
            </a:r>
            <a:r>
              <a:rPr sz="1200" spc="-85" dirty="0">
                <a:solidFill>
                  <a:srgbClr val="35393C"/>
                </a:solidFill>
                <a:cs typeface="Arial MT"/>
              </a:rPr>
              <a:t> </a:t>
            </a:r>
            <a:r>
              <a:rPr sz="1200" dirty="0">
                <a:solidFill>
                  <a:srgbClr val="35393C"/>
                </a:solidFill>
                <a:cs typeface="Arial MT"/>
              </a:rPr>
              <a:t>and</a:t>
            </a:r>
            <a:r>
              <a:rPr sz="1200" spc="-30" dirty="0">
                <a:solidFill>
                  <a:srgbClr val="35393C"/>
                </a:solidFill>
                <a:cs typeface="Arial MT"/>
              </a:rPr>
              <a:t> </a:t>
            </a:r>
            <a:r>
              <a:rPr sz="1200" dirty="0">
                <a:solidFill>
                  <a:srgbClr val="35393C"/>
                </a:solidFill>
                <a:cs typeface="Arial MT"/>
              </a:rPr>
              <a:t>speed</a:t>
            </a:r>
            <a:r>
              <a:rPr sz="1200" spc="-15" dirty="0">
                <a:solidFill>
                  <a:srgbClr val="35393C"/>
                </a:solidFill>
                <a:cs typeface="Arial MT"/>
              </a:rPr>
              <a:t> </a:t>
            </a:r>
            <a:r>
              <a:rPr sz="1200" dirty="0">
                <a:solidFill>
                  <a:srgbClr val="35393C"/>
                </a:solidFill>
                <a:cs typeface="Arial MT"/>
              </a:rPr>
              <a:t>up</a:t>
            </a:r>
            <a:r>
              <a:rPr sz="1200" spc="-25" dirty="0">
                <a:solidFill>
                  <a:srgbClr val="35393C"/>
                </a:solidFill>
                <a:cs typeface="Arial MT"/>
              </a:rPr>
              <a:t> </a:t>
            </a:r>
            <a:r>
              <a:rPr sz="1200" dirty="0">
                <a:solidFill>
                  <a:srgbClr val="35393C"/>
                </a:solidFill>
                <a:cs typeface="Arial MT"/>
              </a:rPr>
              <a:t>network</a:t>
            </a:r>
            <a:r>
              <a:rPr sz="1200" spc="25" dirty="0">
                <a:solidFill>
                  <a:srgbClr val="35393C"/>
                </a:solidFill>
                <a:cs typeface="Arial MT"/>
              </a:rPr>
              <a:t> </a:t>
            </a:r>
            <a:r>
              <a:rPr sz="1200" b="1" spc="-25" dirty="0">
                <a:solidFill>
                  <a:srgbClr val="35393C"/>
                </a:solidFill>
                <a:cs typeface="Arial"/>
              </a:rPr>
              <a:t>connections</a:t>
            </a:r>
            <a:r>
              <a:rPr sz="1200" b="1" spc="-35" dirty="0">
                <a:solidFill>
                  <a:srgbClr val="35393C"/>
                </a:solidFill>
                <a:cs typeface="Arial"/>
              </a:rPr>
              <a:t> </a:t>
            </a:r>
            <a:r>
              <a:rPr sz="1200" dirty="0">
                <a:solidFill>
                  <a:srgbClr val="35393C"/>
                </a:solidFill>
                <a:cs typeface="Arial MT"/>
              </a:rPr>
              <a:t>and</a:t>
            </a:r>
            <a:r>
              <a:rPr sz="1200" spc="-10" dirty="0">
                <a:solidFill>
                  <a:srgbClr val="35393C"/>
                </a:solidFill>
                <a:cs typeface="Arial MT"/>
              </a:rPr>
              <a:t> </a:t>
            </a:r>
            <a:r>
              <a:rPr sz="1200" b="1" spc="-10" dirty="0">
                <a:solidFill>
                  <a:srgbClr val="35393C"/>
                </a:solidFill>
                <a:cs typeface="Arial"/>
              </a:rPr>
              <a:t>permitting</a:t>
            </a:r>
            <a:r>
              <a:rPr lang="en-GB" sz="1200" b="1" spc="-10" dirty="0">
                <a:solidFill>
                  <a:srgbClr val="35393C"/>
                </a:solidFill>
                <a:cs typeface="Arial"/>
              </a:rPr>
              <a:t>g</a:t>
            </a:r>
            <a:endParaRPr sz="1200" dirty="0">
              <a:cs typeface="Arial MT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ED783CB5-82E8-66F9-F1F1-E0E04DEA2BD1}"/>
              </a:ext>
            </a:extLst>
          </p:cNvPr>
          <p:cNvSpPr txBox="1"/>
          <p:nvPr/>
        </p:nvSpPr>
        <p:spPr>
          <a:xfrm>
            <a:off x="709763" y="4153314"/>
            <a:ext cx="4982845" cy="516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30"/>
              </a:lnSpc>
              <a:spcBef>
                <a:spcPts val="100"/>
              </a:spcBef>
            </a:pPr>
            <a:r>
              <a:rPr sz="1600" b="1" spc="-100" dirty="0">
                <a:solidFill>
                  <a:schemeClr val="tx2"/>
                </a:solidFill>
                <a:latin typeface="Arial"/>
                <a:cs typeface="Arial"/>
              </a:rPr>
              <a:t>DECARBONIZATION OF THE BUILDINGS SECTOR</a:t>
            </a:r>
          </a:p>
          <a:p>
            <a:pPr marL="12700">
              <a:lnSpc>
                <a:spcPts val="1630"/>
              </a:lnSpc>
            </a:pPr>
            <a:r>
              <a:rPr sz="1600" spc="-100" dirty="0">
                <a:solidFill>
                  <a:schemeClr val="tx2"/>
                </a:solidFill>
                <a:latin typeface="Arial"/>
                <a:cs typeface="Arial"/>
              </a:rPr>
              <a:t>by supporting all solutions</a:t>
            </a: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6E487B71-1A71-53D0-9DA7-6D06B6293D2B}"/>
              </a:ext>
            </a:extLst>
          </p:cNvPr>
          <p:cNvSpPr txBox="1"/>
          <p:nvPr/>
        </p:nvSpPr>
        <p:spPr>
          <a:xfrm>
            <a:off x="711917" y="5555633"/>
            <a:ext cx="3527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0" dirty="0">
                <a:solidFill>
                  <a:schemeClr val="tx2"/>
                </a:solidFill>
                <a:latin typeface="Arial"/>
                <a:cs typeface="Arial"/>
              </a:rPr>
              <a:t>DECARBONIZATION OF INDUSTRY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76474-E6D7-4DBC-13D4-3DB831261C97}"/>
              </a:ext>
            </a:extLst>
          </p:cNvPr>
          <p:cNvSpPr txBox="1"/>
          <p:nvPr/>
        </p:nvSpPr>
        <p:spPr>
          <a:xfrm>
            <a:off x="602369" y="3353530"/>
            <a:ext cx="44017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1600" b="1" spc="-100" dirty="0">
                <a:solidFill>
                  <a:schemeClr val="tx2"/>
                </a:solidFill>
                <a:latin typeface="Arial"/>
                <a:cs typeface="Arial"/>
              </a:rPr>
              <a:t>DEVELOPMENT OF FLEXIBILITY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1600" b="1" spc="-100" dirty="0">
                <a:solidFill>
                  <a:schemeClr val="tx2"/>
                </a:solidFill>
                <a:latin typeface="Arial"/>
                <a:cs typeface="Arial"/>
              </a:rPr>
              <a:t>TECHNOLOGIES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B951AF-6EDD-319A-119D-41C3D664FF0F}"/>
              </a:ext>
            </a:extLst>
          </p:cNvPr>
          <p:cNvSpPr txBox="1"/>
          <p:nvPr/>
        </p:nvSpPr>
        <p:spPr>
          <a:xfrm>
            <a:off x="617359" y="2684079"/>
            <a:ext cx="3684433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230"/>
              </a:lnSpc>
              <a:spcBef>
                <a:spcPts val="5"/>
              </a:spcBef>
            </a:pPr>
            <a:r>
              <a:rPr lang="en-GB" sz="1600" b="1" spc="-100" dirty="0">
                <a:solidFill>
                  <a:schemeClr val="tx2"/>
                </a:solidFill>
                <a:latin typeface="Arial"/>
                <a:cs typeface="Arial"/>
              </a:rPr>
              <a:t>MAXIMIZING BIOMETHANE POTENTIAL</a:t>
            </a:r>
          </a:p>
          <a:p>
            <a:pPr marL="12700">
              <a:lnSpc>
                <a:spcPts val="1630"/>
              </a:lnSpc>
            </a:pPr>
            <a:r>
              <a:rPr lang="en-GB" sz="1600" spc="-100" dirty="0">
                <a:solidFill>
                  <a:schemeClr val="tx2"/>
                </a:solidFill>
                <a:latin typeface="Arial"/>
                <a:cs typeface="Arial"/>
              </a:rPr>
              <a:t>by activating all levers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6CCDCE-96F0-89A7-957C-458ACBE627F3}"/>
              </a:ext>
            </a:extLst>
          </p:cNvPr>
          <p:cNvSpPr txBox="1"/>
          <p:nvPr/>
        </p:nvSpPr>
        <p:spPr>
          <a:xfrm>
            <a:off x="617359" y="1979444"/>
            <a:ext cx="3806482" cy="580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230"/>
              </a:lnSpc>
              <a:spcBef>
                <a:spcPts val="2205"/>
              </a:spcBef>
            </a:pPr>
            <a:r>
              <a:rPr lang="en-GB" sz="1600" b="1" spc="-100" dirty="0">
                <a:solidFill>
                  <a:schemeClr val="tx2"/>
                </a:solidFill>
                <a:latin typeface="Arial"/>
                <a:cs typeface="Arial"/>
              </a:rPr>
              <a:t>DEVELOPMENT OF HYDROGEN</a:t>
            </a:r>
          </a:p>
          <a:p>
            <a:pPr marL="12700">
              <a:lnSpc>
                <a:spcPts val="1630"/>
              </a:lnSpc>
            </a:pPr>
            <a:r>
              <a:rPr lang="en-GB" sz="1600" spc="-100" dirty="0">
                <a:solidFill>
                  <a:schemeClr val="tx2"/>
                </a:solidFill>
                <a:latin typeface="Arial"/>
                <a:cs typeface="Arial"/>
              </a:rPr>
              <a:t>by taking action throughout the value chain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288525-4DCC-2B9C-41C5-B1A3892F4B92}"/>
              </a:ext>
            </a:extLst>
          </p:cNvPr>
          <p:cNvSpPr txBox="1"/>
          <p:nvPr/>
        </p:nvSpPr>
        <p:spPr>
          <a:xfrm>
            <a:off x="5611465" y="5438082"/>
            <a:ext cx="609834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BBB"/>
              </a:buClr>
              <a:buSzTx/>
              <a:buFont typeface="Arial MT"/>
              <a:buChar char="•"/>
              <a:tabLst>
                <a:tab pos="339725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</a:t>
            </a:r>
            <a:r>
              <a:rPr kumimoji="0" lang="en-GB" sz="1200" b="1" i="0" u="none" strike="noStrike" kern="1200" cap="none" spc="-9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lang="en-GB" sz="1200" b="1" i="0" u="none" strike="noStrike" kern="1200" cap="none" spc="-9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en-GB" sz="1200" b="1" i="0" u="none" strike="noStrike" kern="1200" cap="none" spc="-9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</a:t>
            </a:r>
            <a:r>
              <a:rPr kumimoji="0" lang="en-GB" sz="1200" b="1" i="0" u="none" strike="noStrike" kern="1200" cap="none" spc="-6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GB" sz="1200" b="1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waste</a:t>
            </a:r>
            <a:r>
              <a:rPr kumimoji="0" lang="en-GB" sz="1200" b="1" i="0" u="none" strike="noStrike" kern="1200" cap="none" spc="-7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</a:t>
            </a:r>
            <a:r>
              <a:rPr kumimoji="0" lang="en-GB" sz="1200" b="1" i="0" u="none" strike="noStrike" kern="1200" cap="none" spc="-7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guarantee</a:t>
            </a: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fund</a:t>
            </a:r>
            <a:r>
              <a:rPr kumimoji="0" lang="en-GB" sz="1200" b="0" i="0" u="none" strike="noStrike" kern="1200" cap="none" spc="-3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and</a:t>
            </a:r>
            <a:r>
              <a:rPr kumimoji="0" lang="en-GB" sz="1200" b="0" i="0" u="none" strike="noStrike" kern="1200" cap="none" spc="-4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threshold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reduction)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Maintain</a:t>
            </a:r>
            <a:r>
              <a:rPr kumimoji="0" lang="en-GB" sz="1200" b="0" i="0" u="none" strike="noStrike" kern="1200" cap="none" spc="-7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funding</a:t>
            </a:r>
            <a:r>
              <a:rPr kumimoji="0" lang="en-GB" sz="1200" b="1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over</a:t>
            </a:r>
            <a:r>
              <a:rPr kumimoji="0" lang="en-GB" sz="1200" b="0" i="0" u="none" strike="noStrike" kern="1200" cap="none" spc="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time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(BCIAT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fund</a:t>
            </a:r>
            <a:r>
              <a:rPr kumimoji="0" lang="en-GB" sz="1200" b="0" i="0" u="none" strike="noStrike" kern="1200" cap="none" spc="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in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France)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Maintain</a:t>
            </a:r>
            <a:r>
              <a:rPr kumimoji="0" lang="en-GB" sz="1200" b="0" i="0" u="none" strike="noStrike" kern="1200" cap="none" spc="-7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lang="en-GB" sz="1200" b="1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3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biomass</a:t>
            </a:r>
            <a:r>
              <a:rPr kumimoji="0" lang="en-GB" sz="1200" b="1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as</a:t>
            </a: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an</a:t>
            </a: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RE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718D4A-5A91-D673-9B2D-3D8224C14C60}"/>
              </a:ext>
            </a:extLst>
          </p:cNvPr>
          <p:cNvSpPr txBox="1"/>
          <p:nvPr/>
        </p:nvSpPr>
        <p:spPr>
          <a:xfrm>
            <a:off x="5615811" y="3930075"/>
            <a:ext cx="6098344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9"/>
              </a:spcBef>
              <a:spcAft>
                <a:spcPts val="0"/>
              </a:spcAft>
              <a:buClr>
                <a:srgbClr val="278BBB"/>
              </a:buClr>
              <a:buSzTx/>
              <a:buFont typeface="Arial MT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Accelerate</a:t>
            </a:r>
            <a:r>
              <a:rPr kumimoji="0" lang="en-GB" sz="1200" b="0" i="0" u="none" strike="noStrike" kern="1200" cap="none" spc="-6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development</a:t>
            </a:r>
            <a:r>
              <a:rPr kumimoji="0" lang="en-GB" sz="1200" b="0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of</a:t>
            </a:r>
            <a:r>
              <a:rPr kumimoji="0" lang="en-GB" sz="1200" b="0" i="0" u="none" strike="noStrike" kern="1200" cap="none" spc="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green</a:t>
            </a:r>
            <a:r>
              <a:rPr kumimoji="0" lang="en-GB" sz="1200" b="1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heating</a:t>
            </a:r>
            <a:r>
              <a:rPr kumimoji="0" lang="en-GB" sz="1200" b="1" i="0" u="none" strike="noStrike" kern="1200" cap="none" spc="-8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,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including</a:t>
            </a: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geothermal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  <a:p>
            <a:pPr marL="33972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energy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78BBB"/>
              </a:buClr>
              <a:buSzTx/>
              <a:buFont typeface="Arial MT"/>
              <a:buChar char="•"/>
              <a:tabLst>
                <a:tab pos="339725" algn="l"/>
              </a:tabLst>
              <a:defRPr/>
            </a:pP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Prioritize</a:t>
            </a:r>
            <a:r>
              <a:rPr kumimoji="0" lang="en-GB" sz="1200" b="1" i="0" u="none" strike="noStrike" kern="1200" cap="none" spc="-7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en-GB" sz="1200" b="1" i="0" u="none" strike="noStrike" kern="1200" cap="none" spc="-7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</a:t>
            </a:r>
            <a:r>
              <a:rPr kumimoji="0" lang="en-GB" sz="1200" b="1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GB" sz="1200" b="1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biomethane</a:t>
            </a:r>
            <a:r>
              <a:rPr kumimoji="0" lang="en-GB" sz="1200" b="1" i="0" u="none" strike="noStrike" kern="1200" cap="none" spc="-4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for</a:t>
            </a:r>
            <a:r>
              <a:rPr kumimoji="0" lang="en-GB" sz="1200" b="0" i="0" u="none" strike="noStrike" kern="1200" cap="none" spc="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buildings</a:t>
            </a:r>
            <a:r>
              <a:rPr kumimoji="0" lang="en-GB" sz="1200" b="0" i="0" u="none" strike="noStrike" kern="1200" cap="none" spc="-4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en-GB" sz="1200" b="1" i="0" u="none" strike="noStrike" kern="1200" cap="none" spc="-4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hybrid</a:t>
            </a:r>
            <a:r>
              <a:rPr kumimoji="0" lang="en-GB" sz="1200" b="1" i="0" u="none" strike="noStrike" kern="1200" cap="none" spc="-6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97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(heat</a:t>
            </a: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pump,</a:t>
            </a: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hybrid</a:t>
            </a:r>
            <a:r>
              <a:rPr kumimoji="0" lang="en-GB" sz="1200" b="0" i="0" u="none" strike="noStrike" kern="1200" cap="none" spc="-3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heat</a:t>
            </a: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pump,</a:t>
            </a: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boiler</a:t>
            </a:r>
            <a:r>
              <a:rPr kumimoji="0" lang="en-GB" sz="1200" b="0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replacement,</a:t>
            </a:r>
            <a:r>
              <a:rPr kumimoji="0" lang="en-GB" sz="1200" b="0" i="0" u="none" strike="noStrike" kern="1200" cap="none" spc="-3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etc.)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  <a:p>
            <a:pPr marL="339725" marR="427990" lvl="0" indent="-23876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Simplify</a:t>
            </a:r>
            <a:r>
              <a:rPr kumimoji="0" lang="en-GB" sz="1200" b="0" i="0" u="none" strike="noStrike" kern="1200" cap="none" spc="-4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access</a:t>
            </a: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to</a:t>
            </a: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-3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housing</a:t>
            </a:r>
            <a:r>
              <a:rPr kumimoji="0" lang="en-GB" sz="1200" b="1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aid</a:t>
            </a: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with</a:t>
            </a:r>
            <a:r>
              <a:rPr kumimoji="0" lang="en-GB" sz="1200" b="0" i="0" u="none" strike="noStrike" kern="1200" cap="none" spc="-3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</a:t>
            </a: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one-stop</a:t>
            </a:r>
            <a:r>
              <a:rPr kumimoji="0" lang="en-GB" sz="1200" b="0" i="0" u="none" strike="noStrike" kern="1200" cap="none" spc="-3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shop grouping</a:t>
            </a:r>
            <a:r>
              <a:rPr kumimoji="0" lang="en-GB" sz="1200" b="0" i="0" u="none" strike="noStrike" kern="1200" cap="none" spc="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current mechanisms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4CF7FF-702D-95A0-DF47-B800821971B7}"/>
              </a:ext>
            </a:extLst>
          </p:cNvPr>
          <p:cNvSpPr txBox="1"/>
          <p:nvPr/>
        </p:nvSpPr>
        <p:spPr>
          <a:xfrm>
            <a:off x="5620542" y="3348079"/>
            <a:ext cx="6098344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Develop</a:t>
            </a: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suitable</a:t>
            </a:r>
            <a:r>
              <a:rPr kumimoji="0" lang="en-GB" sz="1200" b="1" i="0" u="none" strike="noStrike" kern="1200" cap="none" spc="-8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remuneration</a:t>
            </a:r>
            <a:r>
              <a:rPr kumimoji="0" lang="en-GB" sz="1200" b="1" i="0" u="none" strike="noStrike" kern="1200" cap="none" spc="-7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</a:t>
            </a:r>
            <a:r>
              <a:rPr kumimoji="0" lang="en-GB" sz="1200" b="1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(load 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management,</a:t>
            </a:r>
            <a:r>
              <a:rPr kumimoji="0" lang="en-GB" sz="1200" b="0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batteries,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  <a:p>
            <a:pPr marL="3397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decarbonized</a:t>
            </a:r>
            <a:r>
              <a:rPr kumimoji="0" lang="en-GB" sz="1200" b="0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6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CCGT,</a:t>
            </a: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etc.)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Speed</a:t>
            </a:r>
            <a:r>
              <a:rPr kumimoji="0" lang="en-GB" sz="1200" b="0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up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permitting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A80220-CEB2-4814-1253-595055D3D6C7}"/>
              </a:ext>
            </a:extLst>
          </p:cNvPr>
          <p:cNvSpPr txBox="1"/>
          <p:nvPr/>
        </p:nvSpPr>
        <p:spPr>
          <a:xfrm>
            <a:off x="5630905" y="2762078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Ensure</a:t>
            </a:r>
            <a:r>
              <a:rPr kumimoji="0" lang="en-GB" sz="1200" b="0" i="0" u="none" strike="noStrike" kern="1200" cap="none" spc="-4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effective</a:t>
            </a:r>
            <a:r>
              <a:rPr kumimoji="0" lang="en-GB" sz="1200" b="0" i="0" u="none" strike="noStrike" kern="1200" cap="none" spc="-4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production</a:t>
            </a:r>
            <a:r>
              <a:rPr kumimoji="0" lang="en-GB" sz="1200" b="1" i="0" u="none" strike="noStrike" kern="1200" cap="none" spc="-6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lang="en-GB" sz="1200" b="1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mechanisms</a:t>
            </a:r>
            <a:r>
              <a:rPr kumimoji="0" lang="en-GB" sz="1200" b="1" i="0" u="none" strike="noStrike" kern="1200" cap="none" spc="-6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(prices</a:t>
            </a:r>
            <a:r>
              <a:rPr kumimoji="0" lang="en-GB" sz="1200" b="0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and</a:t>
            </a:r>
            <a:r>
              <a:rPr kumimoji="0" lang="en-GB" sz="1200" b="0" i="0" u="none" strike="noStrike" kern="1200" cap="none" spc="-4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inputs)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  <a:p>
            <a:pPr marL="3397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in</a:t>
            </a:r>
            <a:r>
              <a:rPr kumimoji="0" lang="en-GB" sz="1200" b="0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France</a:t>
            </a: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and</a:t>
            </a:r>
            <a:r>
              <a:rPr kumimoji="0" lang="en-GB" sz="1200" b="0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in</a:t>
            </a:r>
            <a:r>
              <a:rPr kumimoji="0" lang="en-GB" sz="1200" b="0" i="0" u="none" strike="noStrike" kern="1200" cap="none" spc="-4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Europe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85598B-9767-017B-1784-78876080C8E9}"/>
              </a:ext>
            </a:extLst>
          </p:cNvPr>
          <p:cNvSpPr txBox="1"/>
          <p:nvPr/>
        </p:nvSpPr>
        <p:spPr>
          <a:xfrm>
            <a:off x="5624937" y="1920907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Finalize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the</a:t>
            </a:r>
            <a:r>
              <a:rPr kumimoji="0" lang="en-GB" sz="1200" b="0" i="0" u="none" strike="noStrike" kern="1200" cap="none" spc="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European</a:t>
            </a:r>
            <a:r>
              <a:rPr kumimoji="0" lang="en-GB" sz="1200" b="1" i="0" u="none" strike="noStrike" kern="1200" cap="none" spc="-4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regulatory</a:t>
            </a:r>
            <a:r>
              <a:rPr kumimoji="0" lang="en-GB" sz="1200" b="1" i="0" u="none" strike="noStrike" kern="1200" cap="none" spc="-5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framework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9725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BBB"/>
              </a:buClr>
              <a:buSzTx/>
              <a:buFontTx/>
              <a:buChar char="•"/>
              <a:tabLst>
                <a:tab pos="339725" algn="l"/>
              </a:tabLst>
              <a:defRPr/>
            </a:pP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Ensure</a:t>
            </a:r>
            <a:r>
              <a:rPr kumimoji="0" lang="en-GB" sz="1200" b="0" i="0" u="none" strike="noStrike" kern="1200" cap="none" spc="-4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that</a:t>
            </a:r>
            <a:r>
              <a:rPr kumimoji="0" lang="en-GB" sz="1200" b="0" i="0" u="none" strike="noStrike" kern="1200" cap="none" spc="-5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appropriate</a:t>
            </a:r>
            <a:r>
              <a:rPr kumimoji="0" lang="en-GB" sz="1200" b="1" i="0" u="none" strike="noStrike" kern="1200" cap="none" spc="-9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public</a:t>
            </a:r>
            <a:r>
              <a:rPr kumimoji="0" lang="en-GB" sz="1200" b="1" i="0" u="none" strike="noStrike" kern="1200" cap="none" spc="-8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1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funding</a:t>
            </a:r>
            <a:r>
              <a:rPr kumimoji="0" lang="en-GB" sz="1200" b="1" i="0" u="none" strike="noStrike" kern="1200" cap="none" spc="-6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is</a:t>
            </a:r>
            <a:r>
              <a:rPr kumimoji="0" lang="en-GB" sz="1200" b="0" i="0" u="none" strike="noStrike" kern="1200" cap="none" spc="-5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granted</a:t>
            </a:r>
            <a:r>
              <a:rPr kumimoji="0" lang="en-GB" sz="1200" b="0" i="0" u="none" strike="noStrike" kern="1200" cap="none" spc="-4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quickly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and</a:t>
            </a:r>
            <a:r>
              <a:rPr kumimoji="0" lang="en-GB" sz="1200" b="0" i="0" u="none" strike="noStrike" kern="1200" cap="none" spc="-4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that</a:t>
            </a:r>
            <a:r>
              <a:rPr kumimoji="0" lang="en-GB" sz="1200" b="0" i="0" u="none" strike="noStrike" kern="1200" cap="none" spc="-5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H</a:t>
            </a:r>
            <a:r>
              <a:rPr kumimoji="0" lang="en-GB" sz="1200" b="0" i="0" u="none" strike="noStrike" kern="1200" cap="none" spc="0" normalizeH="0" baseline="-19607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2</a:t>
            </a:r>
            <a:r>
              <a:rPr kumimoji="0" lang="en-GB" sz="1200" b="0" i="0" u="none" strike="noStrike" kern="1200" cap="none" spc="157" normalizeH="0" baseline="-19607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1" i="0" u="none" strike="noStrike" kern="1200" cap="none" spc="-2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conversion</a:t>
            </a:r>
            <a:r>
              <a:rPr kumimoji="0" lang="en-GB" sz="1200" b="1" i="0" u="none" strike="noStrike" kern="1200" cap="none" spc="-3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of</a:t>
            </a:r>
            <a:r>
              <a:rPr kumimoji="0" lang="en-GB" sz="1200" b="0" i="0" u="none" strike="noStrike" kern="1200" cap="none" spc="-2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gas</a:t>
            </a:r>
            <a:r>
              <a:rPr kumimoji="0" lang="en-GB" sz="1200" b="0" i="0" u="none" strike="noStrike" kern="1200" cap="none" spc="-5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infrastructure</a:t>
            </a:r>
            <a:r>
              <a:rPr kumimoji="0" lang="en-GB" sz="1200" b="0" i="0" u="none" strike="noStrike" kern="1200" cap="none" spc="5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is</a:t>
            </a:r>
            <a:r>
              <a:rPr kumimoji="0" lang="en-GB" sz="1200" b="0" i="0" u="none" strike="noStrike" kern="1200" cap="none" spc="-6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35393C"/>
                </a:solidFill>
                <a:effectLst/>
                <a:uLnTx/>
                <a:uFillTx/>
                <a:latin typeface="Arial"/>
                <a:ea typeface="+mn-ea"/>
                <a:cs typeface="Arial MT"/>
              </a:rPr>
              <a:t>financed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93898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9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Wind turbines in a field">
            <a:extLst>
              <a:ext uri="{FF2B5EF4-FFF2-40B4-BE49-F238E27FC236}">
                <a16:creationId xmlns:a16="http://schemas.microsoft.com/office/drawing/2014/main" id="{495EEF9F-8746-D0DA-5E4C-022AC936A97E}"/>
              </a:ext>
            </a:extLst>
          </p:cNvPr>
          <p:cNvPicPr preferRelativeResize="0"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2" b="38251"/>
          <a:stretch/>
        </p:blipFill>
        <p:spPr>
          <a:xfrm>
            <a:off x="369888" y="368301"/>
            <a:ext cx="11822112" cy="30607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C1A71EA-B355-900C-957A-51DBCE2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3637000"/>
            <a:ext cx="6068786" cy="1077218"/>
          </a:xfrm>
        </p:spPr>
        <p:txBody>
          <a:bodyPr/>
          <a:lstStyle/>
          <a:p>
            <a:r>
              <a:rPr lang="en-US" sz="3200" dirty="0"/>
              <a:t>The Real World of Energy Transition – Getting it done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0C4679-73CA-3385-4B18-B97EAE1A5A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584775"/>
          </a:xfrm>
        </p:spPr>
        <p:txBody>
          <a:bodyPr/>
          <a:lstStyle/>
          <a:p>
            <a:r>
              <a:rPr lang="en-US" sz="3200" dirty="0"/>
              <a:t>Where do we stand now? </a:t>
            </a:r>
            <a:endParaRPr lang="fr-FR" sz="32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3F4C34-CC63-640C-2008-BE50C9F9F5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483BCE-41A4-CCD8-2FDD-3A5FEAC1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2D2F1ECA-F169-5CF5-8768-781CDBE048D0}"/>
              </a:ext>
            </a:extLst>
          </p:cNvPr>
          <p:cNvSpPr txBox="1">
            <a:spLocks/>
          </p:cNvSpPr>
          <p:nvPr/>
        </p:nvSpPr>
        <p:spPr>
          <a:xfrm>
            <a:off x="8757217" y="6397470"/>
            <a:ext cx="28761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ENGIE 2023 – LEADING THE 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153812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C04FA67-6FA2-35D1-0481-B07E1E1852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2503249"/>
          </a:xfrm>
        </p:spPr>
        <p:txBody>
          <a:bodyPr/>
          <a:lstStyle/>
          <a:p>
            <a:r>
              <a:rPr lang="en-US" sz="2000" dirty="0"/>
              <a:t>ENGIE’s purpose is to act to accelerate the transition towards </a:t>
            </a:r>
            <a:br>
              <a:rPr lang="en-US" sz="2000" dirty="0"/>
            </a:br>
            <a:r>
              <a:rPr lang="en-US" sz="2000" dirty="0"/>
              <a:t>a carbon-neutral economy, through reduced energy consumption</a:t>
            </a:r>
            <a:br>
              <a:rPr lang="en-US" sz="2000" dirty="0"/>
            </a:br>
            <a:r>
              <a:rPr lang="en-US" sz="2000" dirty="0"/>
              <a:t>and more environmentally-friendly solutions. </a:t>
            </a:r>
          </a:p>
          <a:p>
            <a:r>
              <a:rPr lang="en-US" sz="2000" dirty="0"/>
              <a:t>The purpose brings together the company, its employees, its clients </a:t>
            </a:r>
            <a:br>
              <a:rPr lang="en-US" sz="2000" dirty="0"/>
            </a:br>
            <a:r>
              <a:rPr lang="en-US" sz="2000" dirty="0"/>
              <a:t>and its shareholders, and reconciles economic performance </a:t>
            </a:r>
            <a:br>
              <a:rPr lang="en-US" sz="2000" dirty="0"/>
            </a:br>
            <a:r>
              <a:rPr lang="en-US" sz="2000" dirty="0"/>
              <a:t>with a positive impact on people and the planet.</a:t>
            </a:r>
          </a:p>
          <a:p>
            <a:r>
              <a:rPr lang="en-US" sz="2000" dirty="0"/>
              <a:t>ENGIE’s actions are assessed in their entirety and over time.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21AF00-68BA-7899-68A5-62CE06473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EBE66-D001-84E1-A6C4-AED5D4E12985}"/>
              </a:ext>
            </a:extLst>
          </p:cNvPr>
          <p:cNvSpPr txBox="1"/>
          <p:nvPr/>
        </p:nvSpPr>
        <p:spPr>
          <a:xfrm>
            <a:off x="10774501" y="3896594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8000" b="0" i="0" u="none" strike="noStrike" noProof="0" dirty="0">
                <a:solidFill>
                  <a:schemeClr val="accent2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20E69-E81C-2A5F-A62D-4AFA2C4CE3D6}"/>
              </a:ext>
            </a:extLst>
          </p:cNvPr>
          <p:cNvSpPr txBox="1"/>
          <p:nvPr/>
        </p:nvSpPr>
        <p:spPr>
          <a:xfrm>
            <a:off x="1345985" y="1679174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noProof="0">
                <a:solidFill>
                  <a:schemeClr val="accent2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5" name="Title 133">
            <a:extLst>
              <a:ext uri="{FF2B5EF4-FFF2-40B4-BE49-F238E27FC236}">
                <a16:creationId xmlns:a16="http://schemas.microsoft.com/office/drawing/2014/main" id="{FC35F058-BC1E-8305-E9F9-05A821644CDA}"/>
              </a:ext>
            </a:extLst>
          </p:cNvPr>
          <p:cNvSpPr txBox="1">
            <a:spLocks/>
          </p:cNvSpPr>
          <p:nvPr/>
        </p:nvSpPr>
        <p:spPr>
          <a:xfrm>
            <a:off x="960956" y="712792"/>
            <a:ext cx="11334750" cy="45781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Our Purpose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8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ABDF99-2AA8-784D-9F10-22AA81688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00082" cy="215444"/>
          </a:xfrm>
        </p:spPr>
        <p:txBody>
          <a:bodyPr/>
          <a:lstStyle/>
          <a:p>
            <a:fld id="{BC367B2E-B9DF-44EB-A21A-64C9723206C9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6F45C6-571F-D28F-03BF-09B0C5299493}"/>
              </a:ext>
            </a:extLst>
          </p:cNvPr>
          <p:cNvGrpSpPr/>
          <p:nvPr/>
        </p:nvGrpSpPr>
        <p:grpSpPr>
          <a:xfrm>
            <a:off x="1195439" y="3257837"/>
            <a:ext cx="9664022" cy="599374"/>
            <a:chOff x="868898" y="2838172"/>
            <a:chExt cx="9664022" cy="59937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65BCF48-5308-4195-4A20-6A7A92567142}"/>
                </a:ext>
              </a:extLst>
            </p:cNvPr>
            <p:cNvSpPr/>
            <p:nvPr/>
          </p:nvSpPr>
          <p:spPr>
            <a:xfrm>
              <a:off x="868898" y="2847886"/>
              <a:ext cx="581114" cy="5811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74A8013-3EC7-4B3E-0C6E-17DF253B8656}"/>
                </a:ext>
              </a:extLst>
            </p:cNvPr>
            <p:cNvSpPr/>
            <p:nvPr/>
          </p:nvSpPr>
          <p:spPr>
            <a:xfrm>
              <a:off x="4454830" y="2847886"/>
              <a:ext cx="581114" cy="5811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BCE324-C5ED-ECFF-FBE0-0BE692B83210}"/>
                </a:ext>
              </a:extLst>
            </p:cNvPr>
            <p:cNvSpPr/>
            <p:nvPr/>
          </p:nvSpPr>
          <p:spPr>
            <a:xfrm>
              <a:off x="6322382" y="2846718"/>
              <a:ext cx="581114" cy="5811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0E4847E-A01A-22EC-0DBC-D5113C96965A}"/>
                </a:ext>
              </a:extLst>
            </p:cNvPr>
            <p:cNvSpPr/>
            <p:nvPr/>
          </p:nvSpPr>
          <p:spPr>
            <a:xfrm>
              <a:off x="9951806" y="2856432"/>
              <a:ext cx="581114" cy="5811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6D99DB-3C41-270C-5C1A-94EF46A642B4}"/>
                </a:ext>
              </a:extLst>
            </p:cNvPr>
            <p:cNvSpPr/>
            <p:nvPr/>
          </p:nvSpPr>
          <p:spPr>
            <a:xfrm>
              <a:off x="2692958" y="2838172"/>
              <a:ext cx="581114" cy="5811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DE9087-A09B-2A14-C292-79D062E04A40}"/>
                </a:ext>
              </a:extLst>
            </p:cNvPr>
            <p:cNvSpPr/>
            <p:nvPr/>
          </p:nvSpPr>
          <p:spPr>
            <a:xfrm>
              <a:off x="8109892" y="2850023"/>
              <a:ext cx="581114" cy="5811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6ABD52D-A08D-36C6-68E2-D65A686856A9}"/>
              </a:ext>
            </a:extLst>
          </p:cNvPr>
          <p:cNvSpPr txBox="1"/>
          <p:nvPr/>
        </p:nvSpPr>
        <p:spPr>
          <a:xfrm>
            <a:off x="115862" y="4033942"/>
            <a:ext cx="273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0" dirty="0">
                <a:solidFill>
                  <a:srgbClr val="17255F"/>
                </a:solidFill>
                <a:effectLst/>
                <a:latin typeface="+mj-lt"/>
              </a:rPr>
              <a:t>2013 – 2014 </a:t>
            </a:r>
          </a:p>
          <a:p>
            <a:pPr algn="ctr"/>
            <a:endParaRPr lang="en-GB" sz="1400" b="0" i="0" dirty="0">
              <a:solidFill>
                <a:srgbClr val="17255F"/>
              </a:solidFill>
              <a:effectLst/>
            </a:endParaRPr>
          </a:p>
          <a:p>
            <a:pPr algn="ctr"/>
            <a:r>
              <a:rPr lang="en-GB" sz="1400" dirty="0">
                <a:solidFill>
                  <a:srgbClr val="17255F"/>
                </a:solidFill>
              </a:rPr>
              <a:t>Decarbonisation journey begins.</a:t>
            </a:r>
            <a:br>
              <a:rPr lang="en-GB" sz="1400" dirty="0">
                <a:solidFill>
                  <a:srgbClr val="17255F"/>
                </a:solidFill>
              </a:rPr>
            </a:br>
            <a:r>
              <a:rPr lang="en-GB" sz="1400" dirty="0">
                <a:solidFill>
                  <a:srgbClr val="17255F"/>
                </a:solidFill>
              </a:rPr>
              <a:t> </a:t>
            </a:r>
          </a:p>
          <a:p>
            <a:pPr algn="ctr"/>
            <a:r>
              <a:rPr lang="en-GB" sz="1400" b="0" i="0" dirty="0">
                <a:solidFill>
                  <a:srgbClr val="17255F"/>
                </a:solidFill>
                <a:effectLst/>
              </a:rPr>
              <a:t>Shift from fossil fuels to renewables. </a:t>
            </a:r>
            <a:endParaRPr lang="en-GB" sz="1400" dirty="0">
              <a:solidFill>
                <a:srgbClr val="17255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3DC6E-0C39-ABD8-1BA6-6C4A8955DAA3}"/>
              </a:ext>
            </a:extLst>
          </p:cNvPr>
          <p:cNvSpPr txBox="1"/>
          <p:nvPr/>
        </p:nvSpPr>
        <p:spPr>
          <a:xfrm>
            <a:off x="3702128" y="4033942"/>
            <a:ext cx="2739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0" dirty="0">
                <a:solidFill>
                  <a:srgbClr val="00AAFF"/>
                </a:solidFill>
                <a:effectLst/>
                <a:latin typeface="+mj-lt"/>
              </a:rPr>
              <a:t>2017 - 2018</a:t>
            </a:r>
          </a:p>
          <a:p>
            <a:pPr algn="ctr"/>
            <a:endParaRPr lang="en-GB" sz="1100" b="0" i="0" dirty="0">
              <a:solidFill>
                <a:srgbClr val="00AAFF"/>
              </a:solidFill>
              <a:effectLst/>
            </a:endParaRPr>
          </a:p>
          <a:p>
            <a:pPr algn="ctr"/>
            <a:r>
              <a:rPr lang="en-GB" sz="1400" b="0" i="0" dirty="0">
                <a:solidFill>
                  <a:srgbClr val="00AAFF"/>
                </a:solidFill>
                <a:effectLst/>
              </a:rPr>
              <a:t>Engie makes investments in renewables, energy storage and EV charging.</a:t>
            </a:r>
          </a:p>
          <a:p>
            <a:pPr algn="ctr"/>
            <a:endParaRPr lang="en-GB" sz="1400" dirty="0">
              <a:solidFill>
                <a:srgbClr val="00AAFF"/>
              </a:solidFill>
            </a:endParaRPr>
          </a:p>
          <a:p>
            <a:pPr algn="ctr"/>
            <a:r>
              <a:rPr lang="en-GB" sz="1400" dirty="0">
                <a:solidFill>
                  <a:srgbClr val="00AAFF"/>
                </a:solidFill>
                <a:effectLst/>
              </a:rPr>
              <a:t>Active growth in green hydrogen production and distribution.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2EC15C-C632-6B45-0122-3F6E2E436057}"/>
              </a:ext>
            </a:extLst>
          </p:cNvPr>
          <p:cNvSpPr txBox="1"/>
          <p:nvPr/>
        </p:nvSpPr>
        <p:spPr>
          <a:xfrm>
            <a:off x="7352269" y="4080452"/>
            <a:ext cx="2739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0" dirty="0">
                <a:solidFill>
                  <a:srgbClr val="00817D"/>
                </a:solidFill>
                <a:effectLst/>
                <a:latin typeface="+mj-lt"/>
              </a:rPr>
              <a:t>2021 - 2023</a:t>
            </a:r>
          </a:p>
          <a:p>
            <a:pPr algn="ctr"/>
            <a:endParaRPr lang="en-GB" sz="1100" dirty="0">
              <a:solidFill>
                <a:srgbClr val="00817D"/>
              </a:solidFill>
            </a:endParaRPr>
          </a:p>
          <a:p>
            <a:pPr algn="ctr"/>
            <a:r>
              <a:rPr lang="en-GB" sz="1400" dirty="0">
                <a:solidFill>
                  <a:srgbClr val="00817D"/>
                </a:solidFill>
              </a:rPr>
              <a:t>Shift to customer-focused decarbonisation strategy.</a:t>
            </a:r>
          </a:p>
          <a:p>
            <a:pPr algn="ctr"/>
            <a:endParaRPr lang="en-GB" sz="1400" dirty="0">
              <a:solidFill>
                <a:srgbClr val="00817D"/>
              </a:solidFill>
            </a:endParaRPr>
          </a:p>
          <a:p>
            <a:pPr algn="ctr"/>
            <a:r>
              <a:rPr lang="en-GB" sz="1400" dirty="0">
                <a:solidFill>
                  <a:srgbClr val="00817D"/>
                </a:solidFill>
              </a:rPr>
              <a:t>Renewable energy portfolio grows. More investment in advanced carbon reduction technologies.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A3C669-14CE-AC58-AF33-5901A9A8AAF1}"/>
              </a:ext>
            </a:extLst>
          </p:cNvPr>
          <p:cNvSpPr txBox="1"/>
          <p:nvPr/>
        </p:nvSpPr>
        <p:spPr>
          <a:xfrm>
            <a:off x="1954949" y="1567235"/>
            <a:ext cx="27396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i="0" dirty="0">
                <a:solidFill>
                  <a:srgbClr val="00817D"/>
                </a:solidFill>
                <a:effectLst/>
              </a:rPr>
              <a:t>Engie abandons coal. </a:t>
            </a:r>
          </a:p>
          <a:p>
            <a:pPr algn="ctr"/>
            <a:endParaRPr lang="en-GB" sz="1400" b="0" i="0" dirty="0">
              <a:solidFill>
                <a:srgbClr val="00817D"/>
              </a:solidFill>
              <a:effectLst/>
            </a:endParaRPr>
          </a:p>
          <a:p>
            <a:pPr algn="ctr"/>
            <a:r>
              <a:rPr lang="en-GB" sz="1400" dirty="0">
                <a:solidFill>
                  <a:srgbClr val="00817D"/>
                </a:solidFill>
              </a:rPr>
              <a:t>Asset sales are made and priority shifts to natural gas and renewables.</a:t>
            </a:r>
            <a:endParaRPr lang="en-GB" sz="1400" b="0" i="0" dirty="0">
              <a:solidFill>
                <a:srgbClr val="00817D"/>
              </a:solidFill>
              <a:effectLst/>
            </a:endParaRPr>
          </a:p>
          <a:p>
            <a:pPr algn="ctr"/>
            <a:endParaRPr lang="en-GB" sz="1100" dirty="0">
              <a:solidFill>
                <a:srgbClr val="00817D"/>
              </a:solidFill>
            </a:endParaRPr>
          </a:p>
          <a:p>
            <a:pPr algn="ctr"/>
            <a:r>
              <a:rPr lang="en-GB" sz="1600" dirty="0">
                <a:solidFill>
                  <a:srgbClr val="00817D"/>
                </a:solidFill>
                <a:effectLst/>
                <a:latin typeface="+mj-lt"/>
              </a:rPr>
              <a:t>2015 - 2016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258379-6B3D-DCB8-D664-BEA1D33176B4}"/>
              </a:ext>
            </a:extLst>
          </p:cNvPr>
          <p:cNvSpPr txBox="1"/>
          <p:nvPr/>
        </p:nvSpPr>
        <p:spPr>
          <a:xfrm>
            <a:off x="5569081" y="1567235"/>
            <a:ext cx="27396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7255F"/>
                </a:solidFill>
              </a:rPr>
              <a:t>Aim for Net Zero by 2045 with interim emission cuts.</a:t>
            </a:r>
          </a:p>
          <a:p>
            <a:pPr algn="ctr"/>
            <a:endParaRPr lang="en-GB" sz="1400" dirty="0">
              <a:solidFill>
                <a:srgbClr val="17255F"/>
              </a:solidFill>
            </a:endParaRPr>
          </a:p>
          <a:p>
            <a:pPr algn="ctr"/>
            <a:r>
              <a:rPr lang="en-GB" sz="1400" dirty="0">
                <a:solidFill>
                  <a:srgbClr val="17255F"/>
                </a:solidFill>
              </a:rPr>
              <a:t>Commitments to 100% renewable electricity by 2030. </a:t>
            </a:r>
          </a:p>
          <a:p>
            <a:pPr algn="ctr"/>
            <a:endParaRPr lang="en-GB" sz="1100" dirty="0">
              <a:solidFill>
                <a:srgbClr val="17255F"/>
              </a:solidFill>
            </a:endParaRPr>
          </a:p>
          <a:p>
            <a:pPr algn="ctr"/>
            <a:r>
              <a:rPr lang="en-GB" sz="1600" dirty="0">
                <a:solidFill>
                  <a:srgbClr val="17255F"/>
                </a:solidFill>
                <a:effectLst/>
                <a:latin typeface="+mj-lt"/>
              </a:rPr>
              <a:t>2019 - 2020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75AE5C-CE1F-4E77-E819-8D8D45780E55}"/>
              </a:ext>
            </a:extLst>
          </p:cNvPr>
          <p:cNvSpPr txBox="1"/>
          <p:nvPr/>
        </p:nvSpPr>
        <p:spPr>
          <a:xfrm>
            <a:off x="9167780" y="1812107"/>
            <a:ext cx="2739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AAFF"/>
                </a:solidFill>
                <a:effectLst/>
                <a:latin typeface="+mj-lt"/>
              </a:rPr>
              <a:t> </a:t>
            </a:r>
            <a:r>
              <a:rPr lang="en-GB" sz="1400" dirty="0">
                <a:solidFill>
                  <a:srgbClr val="00AAFF"/>
                </a:solidFill>
              </a:rPr>
              <a:t>Net Zero by 2045</a:t>
            </a:r>
          </a:p>
          <a:p>
            <a:pPr algn="ctr"/>
            <a:endParaRPr lang="en-GB" sz="1100" dirty="0">
              <a:solidFill>
                <a:srgbClr val="00AAFF"/>
              </a:solidFill>
              <a:latin typeface="+mj-lt"/>
            </a:endParaRPr>
          </a:p>
          <a:p>
            <a:pPr algn="ctr"/>
            <a:r>
              <a:rPr lang="en-GB" sz="1400" dirty="0">
                <a:solidFill>
                  <a:srgbClr val="00AAFF"/>
                </a:solidFill>
              </a:rPr>
              <a:t>Leaders in the transition to low-carbon energy sources.</a:t>
            </a:r>
          </a:p>
          <a:p>
            <a:pPr algn="ctr"/>
            <a:endParaRPr lang="en-GB" sz="1400" dirty="0">
              <a:solidFill>
                <a:srgbClr val="00AAFF"/>
              </a:solidFill>
            </a:endParaRPr>
          </a:p>
          <a:p>
            <a:pPr algn="ctr"/>
            <a:r>
              <a:rPr lang="en-GB" sz="1400" dirty="0">
                <a:solidFill>
                  <a:srgbClr val="00AAFF"/>
                </a:solidFill>
                <a:effectLst/>
                <a:latin typeface="+mj-lt"/>
              </a:rPr>
              <a:t>FUTURE</a:t>
            </a:r>
            <a:endParaRPr lang="en-GB" sz="1400" dirty="0">
              <a:solidFill>
                <a:srgbClr val="00AAFF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21B431-0C3D-D751-116E-F54F3AC12F62}"/>
              </a:ext>
            </a:extLst>
          </p:cNvPr>
          <p:cNvGrpSpPr/>
          <p:nvPr/>
        </p:nvGrpSpPr>
        <p:grpSpPr>
          <a:xfrm>
            <a:off x="1776553" y="3548394"/>
            <a:ext cx="8501794" cy="18260"/>
            <a:chOff x="1776553" y="3548394"/>
            <a:chExt cx="8501794" cy="1826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550085A-055C-3868-8A20-35FC31377D37}"/>
                </a:ext>
              </a:extLst>
            </p:cNvPr>
            <p:cNvCxnSpPr>
              <a:cxnSpLocks/>
              <a:stCxn id="5" idx="6"/>
              <a:endCxn id="10" idx="2"/>
            </p:cNvCxnSpPr>
            <p:nvPr/>
          </p:nvCxnSpPr>
          <p:spPr>
            <a:xfrm>
              <a:off x="7230037" y="3556940"/>
              <a:ext cx="1206396" cy="330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FFA992-2C87-E93E-BA4C-BA8E1537FE6B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>
              <a:off x="3578784" y="3551701"/>
              <a:ext cx="1202587" cy="6407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3DFA34-4075-A5A3-7B2B-3EFA9FA4C339}"/>
                </a:ext>
              </a:extLst>
            </p:cNvPr>
            <p:cNvCxnSpPr>
              <a:stCxn id="2" idx="6"/>
              <a:endCxn id="9" idx="2"/>
            </p:cNvCxnSpPr>
            <p:nvPr/>
          </p:nvCxnSpPr>
          <p:spPr>
            <a:xfrm flipV="1">
              <a:off x="1776553" y="3548394"/>
              <a:ext cx="1242946" cy="97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BAF705F-7164-0CA6-81C5-BD3D87E945F9}"/>
                </a:ext>
              </a:extLst>
            </p:cNvPr>
            <p:cNvCxnSpPr>
              <a:cxnSpLocks/>
              <a:stCxn id="4" idx="6"/>
              <a:endCxn id="5" idx="2"/>
            </p:cNvCxnSpPr>
            <p:nvPr/>
          </p:nvCxnSpPr>
          <p:spPr>
            <a:xfrm flipV="1">
              <a:off x="5362485" y="3556940"/>
              <a:ext cx="1286438" cy="116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9C6D91-4E4F-BB84-791B-1B27058467E7}"/>
                </a:ext>
              </a:extLst>
            </p:cNvPr>
            <p:cNvCxnSpPr>
              <a:cxnSpLocks/>
              <a:stCxn id="10" idx="6"/>
              <a:endCxn id="8" idx="2"/>
            </p:cNvCxnSpPr>
            <p:nvPr/>
          </p:nvCxnSpPr>
          <p:spPr>
            <a:xfrm>
              <a:off x="9017547" y="3560245"/>
              <a:ext cx="1260800" cy="6409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Graphic 40" descr="Wind Turbines outline">
            <a:extLst>
              <a:ext uri="{FF2B5EF4-FFF2-40B4-BE49-F238E27FC236}">
                <a16:creationId xmlns:a16="http://schemas.microsoft.com/office/drawing/2014/main" id="{98FC126D-46A1-9309-40CF-E3F58278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2453" y="3348064"/>
            <a:ext cx="385902" cy="385902"/>
          </a:xfrm>
          <a:prstGeom prst="rect">
            <a:avLst/>
          </a:prstGeom>
        </p:spPr>
      </p:pic>
      <p:pic>
        <p:nvPicPr>
          <p:cNvPr id="43" name="Graphic 42" descr="Dim (Medium Sun) outline">
            <a:extLst>
              <a:ext uri="{FF2B5EF4-FFF2-40B4-BE49-F238E27FC236}">
                <a16:creationId xmlns:a16="http://schemas.microsoft.com/office/drawing/2014/main" id="{EE5C62ED-98A4-0405-53AA-BB5FF7FB1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7558" y="3340003"/>
            <a:ext cx="436208" cy="436208"/>
          </a:xfrm>
          <a:prstGeom prst="rect">
            <a:avLst/>
          </a:prstGeom>
        </p:spPr>
      </p:pic>
      <p:pic>
        <p:nvPicPr>
          <p:cNvPr id="45" name="Graphic 44" descr="Battery charging outline">
            <a:extLst>
              <a:ext uri="{FF2B5EF4-FFF2-40B4-BE49-F238E27FC236}">
                <a16:creationId xmlns:a16="http://schemas.microsoft.com/office/drawing/2014/main" id="{218E3215-B8C4-7E2E-7D7D-1577C4761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84685" y="3370681"/>
            <a:ext cx="391944" cy="39194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03E8DBA-BB03-54D8-3EA9-F0DB0DDB0162}"/>
              </a:ext>
            </a:extLst>
          </p:cNvPr>
          <p:cNvGrpSpPr/>
          <p:nvPr/>
        </p:nvGrpSpPr>
        <p:grpSpPr>
          <a:xfrm>
            <a:off x="8205049" y="3181863"/>
            <a:ext cx="1034041" cy="770890"/>
            <a:chOff x="10146250" y="3021724"/>
            <a:chExt cx="1034041" cy="770890"/>
          </a:xfrm>
        </p:grpSpPr>
        <p:pic>
          <p:nvPicPr>
            <p:cNvPr id="49" name="Graphic 48" descr="Cloud outline">
              <a:extLst>
                <a:ext uri="{FF2B5EF4-FFF2-40B4-BE49-F238E27FC236}">
                  <a16:creationId xmlns:a16="http://schemas.microsoft.com/office/drawing/2014/main" id="{CC160803-8420-F53A-C491-0D83CD371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59590" y="3178849"/>
              <a:ext cx="407362" cy="40736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314DCBA-7905-B83F-507C-7AF5636BEAA0}"/>
                </a:ext>
              </a:extLst>
            </p:cNvPr>
            <p:cNvSpPr txBox="1"/>
            <p:nvPr/>
          </p:nvSpPr>
          <p:spPr>
            <a:xfrm>
              <a:off x="10146250" y="3306548"/>
              <a:ext cx="103404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>
                  <a:solidFill>
                    <a:schemeClr val="bg1"/>
                  </a:solidFill>
                </a:rPr>
                <a:t>CO2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  <p:pic>
          <p:nvPicPr>
            <p:cNvPr id="52" name="Graphic 51" descr="Arrow circle outline">
              <a:extLst>
                <a:ext uri="{FF2B5EF4-FFF2-40B4-BE49-F238E27FC236}">
                  <a16:creationId xmlns:a16="http://schemas.microsoft.com/office/drawing/2014/main" id="{8F54437E-3A63-F85D-971A-B5CDB547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70277" y="3021724"/>
              <a:ext cx="770890" cy="770890"/>
            </a:xfrm>
            <a:prstGeom prst="rect">
              <a:avLst/>
            </a:prstGeom>
          </p:spPr>
        </p:pic>
      </p:grpSp>
      <p:pic>
        <p:nvPicPr>
          <p:cNvPr id="55" name="Picture 54" descr="A sun on a solar panel&#10;&#10;Description automatically generated">
            <a:extLst>
              <a:ext uri="{FF2B5EF4-FFF2-40B4-BE49-F238E27FC236}">
                <a16:creationId xmlns:a16="http://schemas.microsoft.com/office/drawing/2014/main" id="{8B110578-6D46-E0C9-E74B-8790A8451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03" y="3364301"/>
            <a:ext cx="566953" cy="321530"/>
          </a:xfrm>
          <a:prstGeom prst="rect">
            <a:avLst/>
          </a:prstGeom>
        </p:spPr>
      </p:pic>
      <p:pic>
        <p:nvPicPr>
          <p:cNvPr id="57" name="Picture 56" descr="A white line drawing of two leaves&#10;&#10;Description automatically generated">
            <a:extLst>
              <a:ext uri="{FF2B5EF4-FFF2-40B4-BE49-F238E27FC236}">
                <a16:creationId xmlns:a16="http://schemas.microsoft.com/office/drawing/2014/main" id="{A82C29FC-D6B6-167D-28BD-48A6099671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87" y="3388752"/>
            <a:ext cx="459786" cy="350466"/>
          </a:xfrm>
          <a:prstGeom prst="rect">
            <a:avLst/>
          </a:prstGeom>
        </p:spPr>
      </p:pic>
      <p:sp>
        <p:nvSpPr>
          <p:cNvPr id="22" name="Title 133">
            <a:extLst>
              <a:ext uri="{FF2B5EF4-FFF2-40B4-BE49-F238E27FC236}">
                <a16:creationId xmlns:a16="http://schemas.microsoft.com/office/drawing/2014/main" id="{8D07842F-D511-15D6-4918-6AA40536BF21}"/>
              </a:ext>
            </a:extLst>
          </p:cNvPr>
          <p:cNvSpPr txBox="1">
            <a:spLocks/>
          </p:cNvSpPr>
          <p:nvPr/>
        </p:nvSpPr>
        <p:spPr>
          <a:xfrm>
            <a:off x="327914" y="384548"/>
            <a:ext cx="11334750" cy="45781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ENGIE Decarbonization Trajectory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768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0939A-B1C8-2068-9012-5E5689647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1A639FB-ED5E-DAAC-0E61-4D28141A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359077"/>
            <a:ext cx="11334750" cy="457818"/>
          </a:xfr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Our Integrated Model</a:t>
            </a:r>
            <a:endParaRPr lang="fr-FR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17558C7-9578-5346-B3E3-ACB604000D5B}"/>
              </a:ext>
            </a:extLst>
          </p:cNvPr>
          <p:cNvGrpSpPr/>
          <p:nvPr/>
        </p:nvGrpSpPr>
        <p:grpSpPr>
          <a:xfrm>
            <a:off x="4503788" y="1316841"/>
            <a:ext cx="3177812" cy="3177811"/>
            <a:chOff x="4516189" y="1605673"/>
            <a:chExt cx="3177812" cy="3177811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18454CD-33E7-6815-E535-836B71A83333}"/>
                </a:ext>
              </a:extLst>
            </p:cNvPr>
            <p:cNvSpPr/>
            <p:nvPr/>
          </p:nvSpPr>
          <p:spPr>
            <a:xfrm>
              <a:off x="4992624" y="1605673"/>
              <a:ext cx="1112471" cy="1588906"/>
            </a:xfrm>
            <a:custGeom>
              <a:avLst/>
              <a:gdLst>
                <a:gd name="connsiteX0" fmla="*/ 1112245 w 1112471"/>
                <a:gd name="connsiteY0" fmla="*/ 0 h 1588906"/>
                <a:gd name="connsiteX1" fmla="*/ 1112246 w 1112471"/>
                <a:gd name="connsiteY1" fmla="*/ 1350575 h 1588906"/>
                <a:gd name="connsiteX2" fmla="*/ 1112471 w 1112471"/>
                <a:gd name="connsiteY2" fmla="*/ 1588906 h 1588906"/>
                <a:gd name="connsiteX3" fmla="*/ 19094 w 1112471"/>
                <a:gd name="connsiteY3" fmla="*/ 1588906 h 1588906"/>
                <a:gd name="connsiteX4" fmla="*/ 6792 w 1112471"/>
                <a:gd name="connsiteY4" fmla="*/ 1499633 h 1588906"/>
                <a:gd name="connsiteX5" fmla="*/ 107627 w 1112471"/>
                <a:gd name="connsiteY5" fmla="*/ 770980 h 1588906"/>
                <a:gd name="connsiteX6" fmla="*/ 1112245 w 1112471"/>
                <a:gd name="connsiteY6" fmla="*/ 0 h 15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471" h="1588906">
                  <a:moveTo>
                    <a:pt x="1112245" y="0"/>
                  </a:moveTo>
                  <a:cubicBezTo>
                    <a:pt x="1112245" y="450192"/>
                    <a:pt x="1112246" y="900383"/>
                    <a:pt x="1112246" y="1350575"/>
                  </a:cubicBezTo>
                  <a:lnTo>
                    <a:pt x="1112471" y="1588906"/>
                  </a:lnTo>
                  <a:lnTo>
                    <a:pt x="19094" y="1588906"/>
                  </a:lnTo>
                  <a:lnTo>
                    <a:pt x="6792" y="1499633"/>
                  </a:lnTo>
                  <a:cubicBezTo>
                    <a:pt x="-15758" y="1252929"/>
                    <a:pt x="17850" y="1000425"/>
                    <a:pt x="107627" y="770980"/>
                  </a:cubicBezTo>
                  <a:cubicBezTo>
                    <a:pt x="291882" y="300076"/>
                    <a:pt x="682893" y="0"/>
                    <a:pt x="1112245" y="0"/>
                  </a:cubicBezTo>
                  <a:close/>
                </a:path>
              </a:pathLst>
            </a:custGeom>
            <a:solidFill>
              <a:srgbClr val="67AE6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784F9806-E0F7-175D-4DE3-C4273572F9B1}"/>
                </a:ext>
              </a:extLst>
            </p:cNvPr>
            <p:cNvSpPr/>
            <p:nvPr/>
          </p:nvSpPr>
          <p:spPr>
            <a:xfrm rot="5400000">
              <a:off x="6343312" y="1843890"/>
              <a:ext cx="1112471" cy="1588906"/>
            </a:xfrm>
            <a:custGeom>
              <a:avLst/>
              <a:gdLst>
                <a:gd name="connsiteX0" fmla="*/ 1112245 w 1112471"/>
                <a:gd name="connsiteY0" fmla="*/ 0 h 1588906"/>
                <a:gd name="connsiteX1" fmla="*/ 1112246 w 1112471"/>
                <a:gd name="connsiteY1" fmla="*/ 1350575 h 1588906"/>
                <a:gd name="connsiteX2" fmla="*/ 1112471 w 1112471"/>
                <a:gd name="connsiteY2" fmla="*/ 1588906 h 1588906"/>
                <a:gd name="connsiteX3" fmla="*/ 19094 w 1112471"/>
                <a:gd name="connsiteY3" fmla="*/ 1588906 h 1588906"/>
                <a:gd name="connsiteX4" fmla="*/ 6792 w 1112471"/>
                <a:gd name="connsiteY4" fmla="*/ 1499633 h 1588906"/>
                <a:gd name="connsiteX5" fmla="*/ 107627 w 1112471"/>
                <a:gd name="connsiteY5" fmla="*/ 770980 h 1588906"/>
                <a:gd name="connsiteX6" fmla="*/ 1112245 w 1112471"/>
                <a:gd name="connsiteY6" fmla="*/ 0 h 15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471" h="1588906">
                  <a:moveTo>
                    <a:pt x="1112245" y="0"/>
                  </a:moveTo>
                  <a:cubicBezTo>
                    <a:pt x="1112245" y="450192"/>
                    <a:pt x="1112246" y="900383"/>
                    <a:pt x="1112246" y="1350575"/>
                  </a:cubicBezTo>
                  <a:lnTo>
                    <a:pt x="1112471" y="1588906"/>
                  </a:lnTo>
                  <a:lnTo>
                    <a:pt x="19094" y="1588906"/>
                  </a:lnTo>
                  <a:lnTo>
                    <a:pt x="6792" y="1499633"/>
                  </a:lnTo>
                  <a:cubicBezTo>
                    <a:pt x="-15758" y="1252929"/>
                    <a:pt x="17850" y="1000425"/>
                    <a:pt x="107627" y="770980"/>
                  </a:cubicBezTo>
                  <a:cubicBezTo>
                    <a:pt x="291882" y="300076"/>
                    <a:pt x="682893" y="0"/>
                    <a:pt x="1112245" y="0"/>
                  </a:cubicBezTo>
                  <a:close/>
                </a:path>
              </a:pathLst>
            </a:custGeom>
            <a:solidFill>
              <a:srgbClr val="278CB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9EE0D4AC-FAAE-151C-97B5-025338D8D2BF}"/>
                </a:ext>
              </a:extLst>
            </p:cNvPr>
            <p:cNvSpPr/>
            <p:nvPr/>
          </p:nvSpPr>
          <p:spPr>
            <a:xfrm rot="10800000">
              <a:off x="6105094" y="3194578"/>
              <a:ext cx="1112471" cy="1588906"/>
            </a:xfrm>
            <a:custGeom>
              <a:avLst/>
              <a:gdLst>
                <a:gd name="connsiteX0" fmla="*/ 1112245 w 1112471"/>
                <a:gd name="connsiteY0" fmla="*/ 0 h 1588906"/>
                <a:gd name="connsiteX1" fmla="*/ 1112246 w 1112471"/>
                <a:gd name="connsiteY1" fmla="*/ 1350575 h 1588906"/>
                <a:gd name="connsiteX2" fmla="*/ 1112471 w 1112471"/>
                <a:gd name="connsiteY2" fmla="*/ 1588906 h 1588906"/>
                <a:gd name="connsiteX3" fmla="*/ 19094 w 1112471"/>
                <a:gd name="connsiteY3" fmla="*/ 1588906 h 1588906"/>
                <a:gd name="connsiteX4" fmla="*/ 6792 w 1112471"/>
                <a:gd name="connsiteY4" fmla="*/ 1499633 h 1588906"/>
                <a:gd name="connsiteX5" fmla="*/ 107627 w 1112471"/>
                <a:gd name="connsiteY5" fmla="*/ 770980 h 1588906"/>
                <a:gd name="connsiteX6" fmla="*/ 1112245 w 1112471"/>
                <a:gd name="connsiteY6" fmla="*/ 0 h 15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471" h="1588906">
                  <a:moveTo>
                    <a:pt x="1112245" y="0"/>
                  </a:moveTo>
                  <a:cubicBezTo>
                    <a:pt x="1112245" y="450192"/>
                    <a:pt x="1112246" y="900383"/>
                    <a:pt x="1112246" y="1350575"/>
                  </a:cubicBezTo>
                  <a:lnTo>
                    <a:pt x="1112471" y="1588906"/>
                  </a:lnTo>
                  <a:lnTo>
                    <a:pt x="19094" y="1588906"/>
                  </a:lnTo>
                  <a:lnTo>
                    <a:pt x="6792" y="1499633"/>
                  </a:lnTo>
                  <a:cubicBezTo>
                    <a:pt x="-15758" y="1252929"/>
                    <a:pt x="17850" y="1000425"/>
                    <a:pt x="107627" y="770980"/>
                  </a:cubicBezTo>
                  <a:cubicBezTo>
                    <a:pt x="291882" y="300076"/>
                    <a:pt x="682893" y="0"/>
                    <a:pt x="1112245" y="0"/>
                  </a:cubicBezTo>
                  <a:close/>
                </a:path>
              </a:pathLst>
            </a:custGeom>
            <a:solidFill>
              <a:srgbClr val="4BB0B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B6647B28-0891-F51A-CC43-93969AE6B45B}"/>
                </a:ext>
              </a:extLst>
            </p:cNvPr>
            <p:cNvSpPr/>
            <p:nvPr/>
          </p:nvSpPr>
          <p:spPr>
            <a:xfrm rot="16200000">
              <a:off x="4754406" y="2956361"/>
              <a:ext cx="1112471" cy="1588906"/>
            </a:xfrm>
            <a:custGeom>
              <a:avLst/>
              <a:gdLst>
                <a:gd name="connsiteX0" fmla="*/ 1112245 w 1112471"/>
                <a:gd name="connsiteY0" fmla="*/ 0 h 1588906"/>
                <a:gd name="connsiteX1" fmla="*/ 1112246 w 1112471"/>
                <a:gd name="connsiteY1" fmla="*/ 1350575 h 1588906"/>
                <a:gd name="connsiteX2" fmla="*/ 1112471 w 1112471"/>
                <a:gd name="connsiteY2" fmla="*/ 1588906 h 1588906"/>
                <a:gd name="connsiteX3" fmla="*/ 19094 w 1112471"/>
                <a:gd name="connsiteY3" fmla="*/ 1588906 h 1588906"/>
                <a:gd name="connsiteX4" fmla="*/ 6792 w 1112471"/>
                <a:gd name="connsiteY4" fmla="*/ 1499633 h 1588906"/>
                <a:gd name="connsiteX5" fmla="*/ 107627 w 1112471"/>
                <a:gd name="connsiteY5" fmla="*/ 770980 h 1588906"/>
                <a:gd name="connsiteX6" fmla="*/ 1112245 w 1112471"/>
                <a:gd name="connsiteY6" fmla="*/ 0 h 15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471" h="1588906">
                  <a:moveTo>
                    <a:pt x="1112245" y="0"/>
                  </a:moveTo>
                  <a:cubicBezTo>
                    <a:pt x="1112245" y="450192"/>
                    <a:pt x="1112246" y="900383"/>
                    <a:pt x="1112246" y="1350575"/>
                  </a:cubicBezTo>
                  <a:lnTo>
                    <a:pt x="1112471" y="1588906"/>
                  </a:lnTo>
                  <a:lnTo>
                    <a:pt x="19094" y="1588906"/>
                  </a:lnTo>
                  <a:lnTo>
                    <a:pt x="6792" y="1499633"/>
                  </a:lnTo>
                  <a:cubicBezTo>
                    <a:pt x="-15758" y="1252929"/>
                    <a:pt x="17850" y="1000425"/>
                    <a:pt x="107627" y="770980"/>
                  </a:cubicBezTo>
                  <a:cubicBezTo>
                    <a:pt x="291882" y="300076"/>
                    <a:pt x="682893" y="0"/>
                    <a:pt x="1112245" y="0"/>
                  </a:cubicBezTo>
                  <a:close/>
                </a:path>
              </a:pathLst>
            </a:custGeom>
            <a:solidFill>
              <a:srgbClr val="E1855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" name="Oval 32">
              <a:extLst>
                <a:ext uri="{FF2B5EF4-FFF2-40B4-BE49-F238E27FC236}">
                  <a16:creationId xmlns:a16="http://schemas.microsoft.com/office/drawing/2014/main" id="{5D4599E3-A97C-649B-735A-29D452FF3000}"/>
                </a:ext>
              </a:extLst>
            </p:cNvPr>
            <p:cNvSpPr/>
            <p:nvPr/>
          </p:nvSpPr>
          <p:spPr>
            <a:xfrm>
              <a:off x="5138252" y="2213583"/>
              <a:ext cx="1949258" cy="19492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13A8A-240B-2573-15C3-0206C9E81CD7}"/>
              </a:ext>
            </a:extLst>
          </p:cNvPr>
          <p:cNvSpPr/>
          <p:nvPr/>
        </p:nvSpPr>
        <p:spPr>
          <a:xfrm>
            <a:off x="722821" y="1475135"/>
            <a:ext cx="2869980" cy="14831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7AE6E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25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Distributed infrastructures to decarbonize our customers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1889EC-13AF-2606-61C6-B7B2E28A31CF}"/>
              </a:ext>
            </a:extLst>
          </p:cNvPr>
          <p:cNvSpPr/>
          <p:nvPr/>
        </p:nvSpPr>
        <p:spPr>
          <a:xfrm>
            <a:off x="2445847" y="2679730"/>
            <a:ext cx="1204171" cy="394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950" b="1" dirty="0">
                <a:solidFill>
                  <a:srgbClr val="FFFFFF">
                    <a:lumMod val="50000"/>
                  </a:srgbClr>
                </a:solidFill>
              </a:rPr>
              <a:t>Energy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950" b="1" dirty="0">
                <a:solidFill>
                  <a:srgbClr val="FFFFFF">
                    <a:lumMod val="50000"/>
                  </a:srgbClr>
                </a:solidFill>
              </a:rPr>
              <a:t>performance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950" b="1" dirty="0">
                <a:solidFill>
                  <a:srgbClr val="FFFFFF">
                    <a:lumMod val="50000"/>
                  </a:srgbClr>
                </a:solidFill>
              </a:rPr>
              <a:t>and management</a:t>
            </a:r>
            <a:endParaRPr kumimoji="0" lang="en-GB" sz="95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539241-615C-3545-DA5F-CDBC53D3D604}"/>
              </a:ext>
            </a:extLst>
          </p:cNvPr>
          <p:cNvSpPr/>
          <p:nvPr/>
        </p:nvSpPr>
        <p:spPr>
          <a:xfrm>
            <a:off x="1653960" y="2707767"/>
            <a:ext cx="877729" cy="263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950" b="1" dirty="0">
                <a:solidFill>
                  <a:srgbClr val="FFFFFF">
                    <a:lumMod val="50000"/>
                  </a:srgbClr>
                </a:solidFill>
              </a:rPr>
              <a:t>On-site energy production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A69CD6-77C2-01B9-43B3-B3905C24A91E}"/>
              </a:ext>
            </a:extLst>
          </p:cNvPr>
          <p:cNvSpPr/>
          <p:nvPr/>
        </p:nvSpPr>
        <p:spPr>
          <a:xfrm>
            <a:off x="758030" y="2707767"/>
            <a:ext cx="877729" cy="263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950" b="1" dirty="0">
                <a:solidFill>
                  <a:srgbClr val="FFFFFF">
                    <a:lumMod val="50000"/>
                  </a:srgbClr>
                </a:solidFill>
              </a:rPr>
              <a:t>Local energy networks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D21EE022-DAE1-7711-F3A7-36643032A6FD}"/>
              </a:ext>
            </a:extLst>
          </p:cNvPr>
          <p:cNvSpPr txBox="1"/>
          <p:nvPr/>
        </p:nvSpPr>
        <p:spPr>
          <a:xfrm>
            <a:off x="5829292" y="1504942"/>
            <a:ext cx="18594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67AE6E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53AE2D35-9584-E201-3A13-7CAF336F199E}"/>
              </a:ext>
            </a:extLst>
          </p:cNvPr>
          <p:cNvSpPr txBox="1"/>
          <p:nvPr/>
        </p:nvSpPr>
        <p:spPr>
          <a:xfrm>
            <a:off x="7279867" y="2596454"/>
            <a:ext cx="18594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4BB0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524A9C2B-E94C-C576-5F99-AFF9A286863B}"/>
              </a:ext>
            </a:extLst>
          </p:cNvPr>
          <p:cNvSpPr txBox="1"/>
          <p:nvPr/>
        </p:nvSpPr>
        <p:spPr>
          <a:xfrm>
            <a:off x="6211843" y="4082368"/>
            <a:ext cx="24640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278CB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03EE2634-34F8-29E3-98C5-361B005B224C}"/>
              </a:ext>
            </a:extLst>
          </p:cNvPr>
          <p:cNvSpPr txBox="1"/>
          <p:nvPr/>
        </p:nvSpPr>
        <p:spPr>
          <a:xfrm>
            <a:off x="4694273" y="2935421"/>
            <a:ext cx="24640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E1855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1AC85953-12A2-ACB9-8445-FDBD8793DFF8}"/>
              </a:ext>
            </a:extLst>
          </p:cNvPr>
          <p:cNvSpPr/>
          <p:nvPr/>
        </p:nvSpPr>
        <p:spPr>
          <a:xfrm>
            <a:off x="5779060" y="3170356"/>
            <a:ext cx="667642" cy="648713"/>
          </a:xfrm>
          <a:prstGeom prst="ellipse">
            <a:avLst/>
          </a:prstGeom>
          <a:solidFill>
            <a:srgbClr val="25598C"/>
          </a:solidFill>
          <a:ln w="12700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TextBox 35">
            <a:extLst>
              <a:ext uri="{FF2B5EF4-FFF2-40B4-BE49-F238E27FC236}">
                <a16:creationId xmlns:a16="http://schemas.microsoft.com/office/drawing/2014/main" id="{0D42F832-02A6-E2AE-DAE6-74F200BEE6F8}"/>
              </a:ext>
            </a:extLst>
          </p:cNvPr>
          <p:cNvSpPr txBox="1"/>
          <p:nvPr/>
        </p:nvSpPr>
        <p:spPr bwMode="gray">
          <a:xfrm>
            <a:off x="5437311" y="2758560"/>
            <a:ext cx="1351139" cy="21929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2559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CUSTOMERS</a:t>
            </a:r>
          </a:p>
        </p:txBody>
      </p:sp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E67D25-0495-3230-CDAA-3B4BB3420D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47" y="2105110"/>
            <a:ext cx="1061470" cy="37576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F31BEC0-1B2B-D978-6A17-1A2850160846}"/>
              </a:ext>
            </a:extLst>
          </p:cNvPr>
          <p:cNvSpPr>
            <a:spLocks/>
          </p:cNvSpPr>
          <p:nvPr/>
        </p:nvSpPr>
        <p:spPr>
          <a:xfrm>
            <a:off x="8536569" y="1415068"/>
            <a:ext cx="2804945" cy="14831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7AE6E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725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Growing renewables capacity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853BD2E-C4EB-2348-8B41-77F939ED6AB9}"/>
              </a:ext>
            </a:extLst>
          </p:cNvPr>
          <p:cNvSpPr txBox="1">
            <a:spLocks/>
          </p:cNvSpPr>
          <p:nvPr/>
        </p:nvSpPr>
        <p:spPr>
          <a:xfrm>
            <a:off x="6211843" y="1475522"/>
            <a:ext cx="1386598" cy="193899"/>
          </a:xfrm>
          <a:prstGeom prst="rect">
            <a:avLst/>
          </a:prstGeom>
          <a:noFill/>
          <a:ln w="28575">
            <a:noFill/>
          </a:ln>
        </p:spPr>
        <p:txBody>
          <a:bodyPr vert="horz" wrap="none" lIns="0" tIns="0" rIns="0" bIns="0" rtlCol="0">
            <a:spAutoFit/>
          </a:bodyPr>
          <a:lstStyle>
            <a:lvl1pPr marL="177800" indent="-1778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67AE6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RENEWABLES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67AE6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1172EBC3-F94E-C6A3-EF0E-3D6EA16B6ADA}"/>
              </a:ext>
            </a:extLst>
          </p:cNvPr>
          <p:cNvSpPr txBox="1">
            <a:spLocks/>
          </p:cNvSpPr>
          <p:nvPr/>
        </p:nvSpPr>
        <p:spPr>
          <a:xfrm>
            <a:off x="3624973" y="2429825"/>
            <a:ext cx="1289211" cy="387798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0" tIns="0" rIns="0" bIns="0" rtlCol="0">
            <a:spAutoFit/>
          </a:bodyPr>
          <a:lstStyle>
            <a:lvl1pPr marL="177800" indent="-1778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E18554"/>
                </a:solidFill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ENERGY </a:t>
            </a:r>
            <a:b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E18554"/>
                </a:solidFill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E18554"/>
                </a:solidFill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SOLUTIONS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E18554"/>
              </a:solidFill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B665E71E-5F87-B16F-BCB6-469C46F3083E}"/>
              </a:ext>
            </a:extLst>
          </p:cNvPr>
          <p:cNvSpPr txBox="1">
            <a:spLocks/>
          </p:cNvSpPr>
          <p:nvPr/>
        </p:nvSpPr>
        <p:spPr>
          <a:xfrm>
            <a:off x="7285083" y="2986901"/>
            <a:ext cx="1152688" cy="193899"/>
          </a:xfrm>
          <a:prstGeom prst="rect">
            <a:avLst/>
          </a:prstGeom>
          <a:noFill/>
          <a:ln w="28575">
            <a:noFill/>
          </a:ln>
        </p:spPr>
        <p:txBody>
          <a:bodyPr vert="horz" wrap="none" lIns="0" tIns="0" rIns="0" bIns="0" rtlCol="0">
            <a:spAutoFit/>
          </a:bodyPr>
          <a:lstStyle>
            <a:lvl1pPr marL="177800" indent="-1778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GB" sz="1400" i="0" u="none" strike="noStrike" kern="1200" cap="all" spc="0" normalizeH="0" baseline="0" noProof="0">
                <a:ln>
                  <a:noFill/>
                </a:ln>
                <a:solidFill>
                  <a:srgbClr val="278CBC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Networks</a:t>
            </a:r>
          </a:p>
        </p:txBody>
      </p:sp>
      <p:cxnSp>
        <p:nvCxnSpPr>
          <p:cNvPr id="44" name="Straight Arrow Connector 41">
            <a:extLst>
              <a:ext uri="{FF2B5EF4-FFF2-40B4-BE49-F238E27FC236}">
                <a16:creationId xmlns:a16="http://schemas.microsoft.com/office/drawing/2014/main" id="{6967F6BB-8356-DFA8-AFDD-6A6A99D6F4D3}"/>
              </a:ext>
            </a:extLst>
          </p:cNvPr>
          <p:cNvCxnSpPr>
            <a:cxnSpLocks/>
          </p:cNvCxnSpPr>
          <p:nvPr/>
        </p:nvCxnSpPr>
        <p:spPr>
          <a:xfrm>
            <a:off x="7615881" y="1571129"/>
            <a:ext cx="764828" cy="0"/>
          </a:xfrm>
          <a:prstGeom prst="straightConnector1">
            <a:avLst/>
          </a:prstGeom>
          <a:ln w="15875" cap="rnd">
            <a:solidFill>
              <a:srgbClr val="67AE6E"/>
            </a:solidFill>
            <a:prstDash val="solid"/>
            <a:round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9F503C8-4658-E537-AD1F-7720A639DD57}"/>
              </a:ext>
            </a:extLst>
          </p:cNvPr>
          <p:cNvSpPr>
            <a:spLocks/>
          </p:cNvSpPr>
          <p:nvPr/>
        </p:nvSpPr>
        <p:spPr>
          <a:xfrm>
            <a:off x="731837" y="3909038"/>
            <a:ext cx="2804945" cy="14831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7AE6E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7255F"/>
                </a:solidFill>
                <a:effectLst/>
                <a:uLnTx/>
                <a:uFillTx/>
                <a:ea typeface="+mn-ea"/>
                <a:cs typeface="+mn-cs"/>
              </a:rPr>
              <a:t>Bring more flexibility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7255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7255F"/>
                </a:solidFill>
                <a:effectLst/>
                <a:uLnTx/>
                <a:uFillTx/>
                <a:ea typeface="+mn-ea"/>
                <a:cs typeface="+mn-cs"/>
              </a:rPr>
              <a:t>to the system</a:t>
            </a:r>
          </a:p>
        </p:txBody>
      </p:sp>
      <p:cxnSp>
        <p:nvCxnSpPr>
          <p:cNvPr id="47" name="Connector: Elbow 126">
            <a:extLst>
              <a:ext uri="{FF2B5EF4-FFF2-40B4-BE49-F238E27FC236}">
                <a16:creationId xmlns:a16="http://schemas.microsoft.com/office/drawing/2014/main" id="{3B02645B-3BDD-C2E1-DE69-29CEC683226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34695" y="3436353"/>
            <a:ext cx="771865" cy="520164"/>
          </a:xfrm>
          <a:prstGeom prst="bentConnector3">
            <a:avLst>
              <a:gd name="adj1" fmla="val 99509"/>
            </a:avLst>
          </a:prstGeom>
          <a:ln w="15875" cap="rnd">
            <a:solidFill>
              <a:srgbClr val="278CBC"/>
            </a:solidFill>
            <a:prstDash val="solid"/>
            <a:round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154">
            <a:extLst>
              <a:ext uri="{FF2B5EF4-FFF2-40B4-BE49-F238E27FC236}">
                <a16:creationId xmlns:a16="http://schemas.microsoft.com/office/drawing/2014/main" id="{C48886B7-1B30-92C8-B722-A853DE00FFE9}"/>
              </a:ext>
            </a:extLst>
          </p:cNvPr>
          <p:cNvCxnSpPr>
            <a:cxnSpLocks/>
          </p:cNvCxnSpPr>
          <p:nvPr/>
        </p:nvCxnSpPr>
        <p:spPr>
          <a:xfrm rot="10800000">
            <a:off x="3675092" y="1644282"/>
            <a:ext cx="935347" cy="662483"/>
          </a:xfrm>
          <a:prstGeom prst="bentConnector3">
            <a:avLst>
              <a:gd name="adj1" fmla="val 101"/>
            </a:avLst>
          </a:prstGeom>
          <a:ln w="15875" cap="rnd">
            <a:solidFill>
              <a:srgbClr val="E18554"/>
            </a:solidFill>
            <a:prstDash val="solid"/>
            <a:round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FEB907D2-5384-5B9F-70F0-57A49339FFDF}"/>
              </a:ext>
            </a:extLst>
          </p:cNvPr>
          <p:cNvSpPr>
            <a:spLocks/>
          </p:cNvSpPr>
          <p:nvPr/>
        </p:nvSpPr>
        <p:spPr>
          <a:xfrm>
            <a:off x="8536569" y="3909038"/>
            <a:ext cx="2804945" cy="14831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7AE6E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25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Leveraging existing infrastructures to support growth</a:t>
            </a:r>
          </a:p>
        </p:txBody>
      </p:sp>
      <p:grpSp>
        <p:nvGrpSpPr>
          <p:cNvPr id="52" name="Group 176">
            <a:extLst>
              <a:ext uri="{FF2B5EF4-FFF2-40B4-BE49-F238E27FC236}">
                <a16:creationId xmlns:a16="http://schemas.microsoft.com/office/drawing/2014/main" id="{3F3778F5-7461-1D44-8E0A-1CC77FBD2429}"/>
              </a:ext>
            </a:extLst>
          </p:cNvPr>
          <p:cNvGrpSpPr/>
          <p:nvPr/>
        </p:nvGrpSpPr>
        <p:grpSpPr>
          <a:xfrm>
            <a:off x="9920552" y="4699921"/>
            <a:ext cx="837490" cy="692305"/>
            <a:chOff x="-1622062" y="5295570"/>
            <a:chExt cx="837490" cy="69230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D04807-4DF5-8808-C261-5962D4F5CA50}"/>
                </a:ext>
              </a:extLst>
            </p:cNvPr>
            <p:cNvSpPr/>
            <p:nvPr/>
          </p:nvSpPr>
          <p:spPr>
            <a:xfrm>
              <a:off x="-1622062" y="5695487"/>
              <a:ext cx="837490" cy="29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Biomethane, </a:t>
              </a:r>
              <a:b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Hydrogen</a:t>
              </a:r>
              <a:endParaRPr kumimoji="0" lang="en-GB" sz="950" b="1" i="0" u="none" strike="noStrike" kern="1200" cap="none" spc="0" normalizeH="0" baseline="-2500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4" name="Group 18">
              <a:extLst>
                <a:ext uri="{FF2B5EF4-FFF2-40B4-BE49-F238E27FC236}">
                  <a16:creationId xmlns:a16="http://schemas.microsoft.com/office/drawing/2014/main" id="{B97675A7-5E6F-26A8-C281-5E62399E2C4D}"/>
                </a:ext>
              </a:extLst>
            </p:cNvPr>
            <p:cNvGrpSpPr/>
            <p:nvPr/>
          </p:nvGrpSpPr>
          <p:grpSpPr>
            <a:xfrm rot="18900000">
              <a:off x="-1393923" y="5295570"/>
              <a:ext cx="381213" cy="399916"/>
              <a:chOff x="10479366" y="4554570"/>
              <a:chExt cx="452011" cy="474188"/>
            </a:xfrm>
          </p:grpSpPr>
          <p:sp>
            <p:nvSpPr>
              <p:cNvPr id="55" name="Oval 74">
                <a:extLst>
                  <a:ext uri="{FF2B5EF4-FFF2-40B4-BE49-F238E27FC236}">
                    <a16:creationId xmlns:a16="http://schemas.microsoft.com/office/drawing/2014/main" id="{3913FBE1-5EC2-6CA7-4D3F-65C5CB6EAEE0}"/>
                  </a:ext>
                </a:extLst>
              </p:cNvPr>
              <p:cNvSpPr/>
              <p:nvPr/>
            </p:nvSpPr>
            <p:spPr>
              <a:xfrm>
                <a:off x="10631588" y="4738952"/>
                <a:ext cx="169206" cy="169206"/>
              </a:xfrm>
              <a:prstGeom prst="ellipse">
                <a:avLst/>
              </a:prstGeom>
              <a:solidFill>
                <a:srgbClr val="278CBC"/>
              </a:solidFill>
              <a:ln w="19050">
                <a:solidFill>
                  <a:srgbClr val="278C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cxnSp>
            <p:nvCxnSpPr>
              <p:cNvPr id="56" name="Straight Connector 10">
                <a:extLst>
                  <a:ext uri="{FF2B5EF4-FFF2-40B4-BE49-F238E27FC236}">
                    <a16:creationId xmlns:a16="http://schemas.microsoft.com/office/drawing/2014/main" id="{868309A1-228A-A495-4E72-51A5F1F4563F}"/>
                  </a:ext>
                </a:extLst>
              </p:cNvPr>
              <p:cNvCxnSpPr>
                <a:cxnSpLocks/>
                <a:stCxn id="55" idx="4"/>
                <a:endCxn id="62" idx="4"/>
              </p:cNvCxnSpPr>
              <p:nvPr/>
            </p:nvCxnSpPr>
            <p:spPr>
              <a:xfrm flipV="1">
                <a:off x="10716191" y="4667374"/>
                <a:ext cx="17080" cy="240784"/>
              </a:xfrm>
              <a:prstGeom prst="line">
                <a:avLst/>
              </a:prstGeom>
              <a:ln w="19050">
                <a:solidFill>
                  <a:srgbClr val="278C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75">
                <a:extLst>
                  <a:ext uri="{FF2B5EF4-FFF2-40B4-BE49-F238E27FC236}">
                    <a16:creationId xmlns:a16="http://schemas.microsoft.com/office/drawing/2014/main" id="{D9BBFD40-5CE7-CEFD-5B2A-68C8D684282C}"/>
                  </a:ext>
                </a:extLst>
              </p:cNvPr>
              <p:cNvCxnSpPr>
                <a:cxnSpLocks/>
                <a:stCxn id="55" idx="6"/>
              </p:cNvCxnSpPr>
              <p:nvPr/>
            </p:nvCxnSpPr>
            <p:spPr>
              <a:xfrm flipH="1">
                <a:off x="10528987" y="4823555"/>
                <a:ext cx="271807" cy="38011"/>
              </a:xfrm>
              <a:prstGeom prst="line">
                <a:avLst/>
              </a:prstGeom>
              <a:ln w="19050">
                <a:solidFill>
                  <a:srgbClr val="278C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7">
                <a:extLst>
                  <a:ext uri="{FF2B5EF4-FFF2-40B4-BE49-F238E27FC236}">
                    <a16:creationId xmlns:a16="http://schemas.microsoft.com/office/drawing/2014/main" id="{39650E4C-BA78-8AAE-71A3-253C017360AF}"/>
                  </a:ext>
                </a:extLst>
              </p:cNvPr>
              <p:cNvCxnSpPr>
                <a:cxnSpLocks/>
                <a:stCxn id="63" idx="1"/>
              </p:cNvCxnSpPr>
              <p:nvPr/>
            </p:nvCxnSpPr>
            <p:spPr>
              <a:xfrm flipH="1" flipV="1">
                <a:off x="10686667" y="4853939"/>
                <a:ext cx="96860" cy="94926"/>
              </a:xfrm>
              <a:prstGeom prst="line">
                <a:avLst/>
              </a:prstGeom>
              <a:ln w="19050">
                <a:solidFill>
                  <a:srgbClr val="278C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78">
                <a:extLst>
                  <a:ext uri="{FF2B5EF4-FFF2-40B4-BE49-F238E27FC236}">
                    <a16:creationId xmlns:a16="http://schemas.microsoft.com/office/drawing/2014/main" id="{AEA3BC2F-5CC4-5719-B3AE-A084D18EC0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8189" y="4827092"/>
                <a:ext cx="101227" cy="21805"/>
              </a:xfrm>
              <a:prstGeom prst="line">
                <a:avLst/>
              </a:prstGeom>
              <a:ln w="19050">
                <a:solidFill>
                  <a:srgbClr val="278C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">
                <a:extLst>
                  <a:ext uri="{FF2B5EF4-FFF2-40B4-BE49-F238E27FC236}">
                    <a16:creationId xmlns:a16="http://schemas.microsoft.com/office/drawing/2014/main" id="{9993891B-BB1D-E286-33A1-F6125E9AB360}"/>
                  </a:ext>
                </a:extLst>
              </p:cNvPr>
              <p:cNvSpPr/>
              <p:nvPr/>
            </p:nvSpPr>
            <p:spPr>
              <a:xfrm>
                <a:off x="10479366" y="4822354"/>
                <a:ext cx="93600" cy="936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78C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1" name="Oval 55">
                <a:extLst>
                  <a:ext uri="{FF2B5EF4-FFF2-40B4-BE49-F238E27FC236}">
                    <a16:creationId xmlns:a16="http://schemas.microsoft.com/office/drawing/2014/main" id="{C3C268B3-9163-96F1-7F73-1C20C0020D9B}"/>
                  </a:ext>
                </a:extLst>
              </p:cNvPr>
              <p:cNvSpPr/>
              <p:nvPr/>
            </p:nvSpPr>
            <p:spPr>
              <a:xfrm>
                <a:off x="10837777" y="4783506"/>
                <a:ext cx="93600" cy="936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78C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2" name="Oval 59">
                <a:extLst>
                  <a:ext uri="{FF2B5EF4-FFF2-40B4-BE49-F238E27FC236}">
                    <a16:creationId xmlns:a16="http://schemas.microsoft.com/office/drawing/2014/main" id="{B57FE80B-10CA-B5EC-3AFE-8F3C51C259C4}"/>
                  </a:ext>
                </a:extLst>
              </p:cNvPr>
              <p:cNvSpPr/>
              <p:nvPr/>
            </p:nvSpPr>
            <p:spPr>
              <a:xfrm>
                <a:off x="10676869" y="4554570"/>
                <a:ext cx="112804" cy="11280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78C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3" name="Oval 72">
                <a:extLst>
                  <a:ext uri="{FF2B5EF4-FFF2-40B4-BE49-F238E27FC236}">
                    <a16:creationId xmlns:a16="http://schemas.microsoft.com/office/drawing/2014/main" id="{D9D27C26-EED2-2944-4DC2-DC99546309BD}"/>
                  </a:ext>
                </a:extLst>
              </p:cNvPr>
              <p:cNvSpPr/>
              <p:nvPr/>
            </p:nvSpPr>
            <p:spPr>
              <a:xfrm>
                <a:off x="10769820" y="4935158"/>
                <a:ext cx="93600" cy="936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78C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4" name="Group 177">
            <a:extLst>
              <a:ext uri="{FF2B5EF4-FFF2-40B4-BE49-F238E27FC236}">
                <a16:creationId xmlns:a16="http://schemas.microsoft.com/office/drawing/2014/main" id="{AF4CCEA2-3C0C-8457-8D33-193357FF03AC}"/>
              </a:ext>
            </a:extLst>
          </p:cNvPr>
          <p:cNvGrpSpPr/>
          <p:nvPr/>
        </p:nvGrpSpPr>
        <p:grpSpPr>
          <a:xfrm>
            <a:off x="9277446" y="4737390"/>
            <a:ext cx="548227" cy="564722"/>
            <a:chOff x="-2449349" y="5350056"/>
            <a:chExt cx="548227" cy="56472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0F83A94-1F4F-0D30-BDFD-FA364A2933F8}"/>
                </a:ext>
              </a:extLst>
            </p:cNvPr>
            <p:cNvSpPr/>
            <p:nvPr/>
          </p:nvSpPr>
          <p:spPr>
            <a:xfrm>
              <a:off x="-2449349" y="5768584"/>
              <a:ext cx="548227" cy="146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Networks</a:t>
              </a:r>
            </a:p>
          </p:txBody>
        </p:sp>
        <p:pic>
          <p:nvPicPr>
            <p:cNvPr id="66" name="Picture 106" descr="Icon&#10;&#10;Description automatically generated">
              <a:extLst>
                <a:ext uri="{FF2B5EF4-FFF2-40B4-BE49-F238E27FC236}">
                  <a16:creationId xmlns:a16="http://schemas.microsoft.com/office/drawing/2014/main" id="{FF318CCF-3F03-10D5-46D1-F6D76BD72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55399" y="5350056"/>
              <a:ext cx="360329" cy="337925"/>
            </a:xfrm>
            <a:prstGeom prst="rect">
              <a:avLst/>
            </a:prstGeom>
          </p:spPr>
        </p:pic>
      </p:grpSp>
      <p:cxnSp>
        <p:nvCxnSpPr>
          <p:cNvPr id="69" name="Straight Connector 67">
            <a:extLst>
              <a:ext uri="{FF2B5EF4-FFF2-40B4-BE49-F238E27FC236}">
                <a16:creationId xmlns:a16="http://schemas.microsoft.com/office/drawing/2014/main" id="{915ECCFA-0B7D-F6CF-DA0A-61D7A27499B3}"/>
              </a:ext>
            </a:extLst>
          </p:cNvPr>
          <p:cNvCxnSpPr>
            <a:cxnSpLocks/>
          </p:cNvCxnSpPr>
          <p:nvPr/>
        </p:nvCxnSpPr>
        <p:spPr>
          <a:xfrm>
            <a:off x="6089495" y="3429000"/>
            <a:ext cx="0" cy="1669277"/>
          </a:xfrm>
          <a:prstGeom prst="line">
            <a:avLst/>
          </a:prstGeom>
          <a:ln w="38100">
            <a:solidFill>
              <a:srgbClr val="25598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04421C-CC63-BA40-67DF-D23413739DB2}"/>
              </a:ext>
            </a:extLst>
          </p:cNvPr>
          <p:cNvGrpSpPr/>
          <p:nvPr/>
        </p:nvGrpSpPr>
        <p:grpSpPr>
          <a:xfrm>
            <a:off x="4201650" y="5244471"/>
            <a:ext cx="4046458" cy="1017186"/>
            <a:chOff x="4056124" y="5276442"/>
            <a:chExt cx="4046458" cy="10171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90A141F-B4E3-BB19-A0AA-F21198035C4F}"/>
                </a:ext>
              </a:extLst>
            </p:cNvPr>
            <p:cNvSpPr/>
            <p:nvPr/>
          </p:nvSpPr>
          <p:spPr>
            <a:xfrm>
              <a:off x="4056124" y="5276442"/>
              <a:ext cx="4046458" cy="1017186"/>
            </a:xfrm>
            <a:prstGeom prst="rect">
              <a:avLst/>
            </a:prstGeom>
            <a:solidFill>
              <a:srgbClr val="25598C"/>
            </a:solidFill>
            <a:ln w="25400">
              <a:solidFill>
                <a:srgbClr val="2559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205">
              <a:extLst>
                <a:ext uri="{FF2B5EF4-FFF2-40B4-BE49-F238E27FC236}">
                  <a16:creationId xmlns:a16="http://schemas.microsoft.com/office/drawing/2014/main" id="{6F2BE9D6-6149-47DB-1A7B-754A0C40F929}"/>
                </a:ext>
              </a:extLst>
            </p:cNvPr>
            <p:cNvSpPr txBox="1"/>
            <p:nvPr/>
          </p:nvSpPr>
          <p:spPr>
            <a:xfrm>
              <a:off x="4142765" y="5353051"/>
              <a:ext cx="3873176" cy="810478"/>
            </a:xfrm>
            <a:prstGeom prst="rect">
              <a:avLst/>
            </a:prstGeom>
            <a:noFill/>
            <a:ln w="25400">
              <a:solidFill>
                <a:srgbClr val="25598C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6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Energy management expertise</a:t>
              </a:r>
            </a:p>
            <a:p>
              <a:pPr marL="109538" indent="-109538">
                <a:lnSpc>
                  <a:spcPct val="95000"/>
                </a:lnSpc>
                <a:spcBef>
                  <a:spcPts val="400"/>
                </a:spcBef>
                <a:buClr>
                  <a:srgbClr val="FFFFFF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 panose="020B0604020202020204" pitchFamily="34" charset="0"/>
                </a:rPr>
                <a:t>Commercialising renewables</a:t>
              </a:r>
            </a:p>
            <a:p>
              <a:pPr marL="109538" indent="-109538">
                <a:lnSpc>
                  <a:spcPct val="95000"/>
                </a:lnSpc>
                <a:spcBef>
                  <a:spcPts val="400"/>
                </a:spcBef>
                <a:buClr>
                  <a:srgbClr val="FFFFFF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1400" dirty="0">
                  <a:solidFill>
                    <a:srgbClr val="FFFFFF"/>
                  </a:solidFill>
                  <a:latin typeface="Arial" panose="020B0604020202020204" pitchFamily="34" charset="0"/>
                </a:rPr>
                <a:t>Optimising our fleet and monetising its flexibility</a:t>
              </a:r>
              <a:endParaRPr lang="en-US" sz="14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0" name="Group 83">
            <a:extLst>
              <a:ext uri="{FF2B5EF4-FFF2-40B4-BE49-F238E27FC236}">
                <a16:creationId xmlns:a16="http://schemas.microsoft.com/office/drawing/2014/main" id="{7D588015-3CCE-4379-732F-6ABE8214CFDB}"/>
              </a:ext>
            </a:extLst>
          </p:cNvPr>
          <p:cNvGrpSpPr/>
          <p:nvPr/>
        </p:nvGrpSpPr>
        <p:grpSpPr>
          <a:xfrm>
            <a:off x="1922223" y="4641643"/>
            <a:ext cx="416692" cy="558205"/>
            <a:chOff x="2091744" y="5234355"/>
            <a:chExt cx="416692" cy="558205"/>
          </a:xfrm>
        </p:grpSpPr>
        <p:pic>
          <p:nvPicPr>
            <p:cNvPr id="71" name="Picture 85">
              <a:extLst>
                <a:ext uri="{FF2B5EF4-FFF2-40B4-BE49-F238E27FC236}">
                  <a16:creationId xmlns:a16="http://schemas.microsoft.com/office/drawing/2014/main" id="{58F2A048-4579-1624-1F73-B16D20695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1744" y="5234355"/>
              <a:ext cx="416692" cy="378108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2C7EDDD-A378-AC03-24BD-368926208D0B}"/>
                </a:ext>
              </a:extLst>
            </p:cNvPr>
            <p:cNvSpPr/>
            <p:nvPr/>
          </p:nvSpPr>
          <p:spPr>
            <a:xfrm>
              <a:off x="2128569" y="5646366"/>
              <a:ext cx="343043" cy="146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CCGT</a:t>
              </a:r>
            </a:p>
          </p:txBody>
        </p:sp>
      </p:grpSp>
      <p:grpSp>
        <p:nvGrpSpPr>
          <p:cNvPr id="73" name="Group 91">
            <a:extLst>
              <a:ext uri="{FF2B5EF4-FFF2-40B4-BE49-F238E27FC236}">
                <a16:creationId xmlns:a16="http://schemas.microsoft.com/office/drawing/2014/main" id="{FB7CCC44-AC8C-5827-B527-A610C954E3B8}"/>
              </a:ext>
            </a:extLst>
          </p:cNvPr>
          <p:cNvGrpSpPr/>
          <p:nvPr/>
        </p:nvGrpSpPr>
        <p:grpSpPr>
          <a:xfrm>
            <a:off x="1032660" y="4708213"/>
            <a:ext cx="540152" cy="633318"/>
            <a:chOff x="1328338" y="5291933"/>
            <a:chExt cx="540152" cy="63331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61BCA22-A991-7867-5E7E-DF7F9140CF69}"/>
                </a:ext>
              </a:extLst>
            </p:cNvPr>
            <p:cNvSpPr/>
            <p:nvPr/>
          </p:nvSpPr>
          <p:spPr>
            <a:xfrm>
              <a:off x="1358765" y="5632863"/>
              <a:ext cx="479298" cy="29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Pumped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Storage</a:t>
              </a:r>
            </a:p>
          </p:txBody>
        </p:sp>
        <p:pic>
          <p:nvPicPr>
            <p:cNvPr id="75" name="Picture 98">
              <a:extLst>
                <a:ext uri="{FF2B5EF4-FFF2-40B4-BE49-F238E27FC236}">
                  <a16:creationId xmlns:a16="http://schemas.microsoft.com/office/drawing/2014/main" id="{E89E73CC-B767-33E0-11E5-C1A07668E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338" y="5291933"/>
              <a:ext cx="540152" cy="306541"/>
            </a:xfrm>
            <a:prstGeom prst="rect">
              <a:avLst/>
            </a:prstGeom>
          </p:spPr>
        </p:pic>
      </p:grpSp>
      <p:grpSp>
        <p:nvGrpSpPr>
          <p:cNvPr id="76" name="Group 99">
            <a:extLst>
              <a:ext uri="{FF2B5EF4-FFF2-40B4-BE49-F238E27FC236}">
                <a16:creationId xmlns:a16="http://schemas.microsoft.com/office/drawing/2014/main" id="{C8B6F495-FA15-6747-6A88-10F93371FCB4}"/>
              </a:ext>
            </a:extLst>
          </p:cNvPr>
          <p:cNvGrpSpPr/>
          <p:nvPr/>
        </p:nvGrpSpPr>
        <p:grpSpPr>
          <a:xfrm>
            <a:off x="2593641" y="4641643"/>
            <a:ext cx="453649" cy="561309"/>
            <a:chOff x="2706463" y="5234355"/>
            <a:chExt cx="453649" cy="56130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9359CE8-2BC1-FAA6-9CFC-169B71E8ACAA}"/>
                </a:ext>
              </a:extLst>
            </p:cNvPr>
            <p:cNvSpPr/>
            <p:nvPr/>
          </p:nvSpPr>
          <p:spPr>
            <a:xfrm>
              <a:off x="2706463" y="5649470"/>
              <a:ext cx="453649" cy="146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Storage</a:t>
              </a:r>
            </a:p>
          </p:txBody>
        </p:sp>
        <p:pic>
          <p:nvPicPr>
            <p:cNvPr id="78" name="Picture 4" descr="Full battery with solid fill">
              <a:extLst>
                <a:ext uri="{FF2B5EF4-FFF2-40B4-BE49-F238E27FC236}">
                  <a16:creationId xmlns:a16="http://schemas.microsoft.com/office/drawing/2014/main" id="{2578E5C0-E4AF-9A69-7674-AB9BAF1A1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 bwMode="auto">
            <a:xfrm flipV="1">
              <a:off x="2742681" y="5234355"/>
              <a:ext cx="381212" cy="381212"/>
            </a:xfrm>
            <a:prstGeom prst="rect">
              <a:avLst/>
            </a:prstGeom>
          </p:spPr>
        </p:pic>
      </p:grpSp>
      <p:grpSp>
        <p:nvGrpSpPr>
          <p:cNvPr id="79" name="Group 102">
            <a:extLst>
              <a:ext uri="{FF2B5EF4-FFF2-40B4-BE49-F238E27FC236}">
                <a16:creationId xmlns:a16="http://schemas.microsoft.com/office/drawing/2014/main" id="{9A4F08D7-DB93-A051-088F-A4152EE062D9}"/>
              </a:ext>
            </a:extLst>
          </p:cNvPr>
          <p:cNvGrpSpPr/>
          <p:nvPr/>
        </p:nvGrpSpPr>
        <p:grpSpPr>
          <a:xfrm>
            <a:off x="8721550" y="1952132"/>
            <a:ext cx="495328" cy="731057"/>
            <a:chOff x="8726839" y="2102431"/>
            <a:chExt cx="495328" cy="73105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84D12CB-814F-1D1E-73C6-F6EDD2DF6340}"/>
                </a:ext>
              </a:extLst>
            </p:cNvPr>
            <p:cNvSpPr/>
            <p:nvPr/>
          </p:nvSpPr>
          <p:spPr>
            <a:xfrm>
              <a:off x="8726839" y="2541100"/>
              <a:ext cx="495328" cy="29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353A3D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Onshore</a:t>
              </a:r>
              <a:b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353A3D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353A3D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Wind</a:t>
              </a:r>
            </a:p>
          </p:txBody>
        </p:sp>
        <p:pic>
          <p:nvPicPr>
            <p:cNvPr id="81" name="Picture 104">
              <a:extLst>
                <a:ext uri="{FF2B5EF4-FFF2-40B4-BE49-F238E27FC236}">
                  <a16:creationId xmlns:a16="http://schemas.microsoft.com/office/drawing/2014/main" id="{A7963F2C-6969-B084-26B8-0C9356AB2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9415" y="2102431"/>
              <a:ext cx="350176" cy="403612"/>
            </a:xfrm>
            <a:prstGeom prst="rect">
              <a:avLst/>
            </a:prstGeom>
          </p:spPr>
        </p:pic>
      </p:grpSp>
      <p:grpSp>
        <p:nvGrpSpPr>
          <p:cNvPr id="82" name="Group 105">
            <a:extLst>
              <a:ext uri="{FF2B5EF4-FFF2-40B4-BE49-F238E27FC236}">
                <a16:creationId xmlns:a16="http://schemas.microsoft.com/office/drawing/2014/main" id="{1C03C271-C127-D0D7-A32F-D23199C86614}"/>
              </a:ext>
            </a:extLst>
          </p:cNvPr>
          <p:cNvGrpSpPr/>
          <p:nvPr/>
        </p:nvGrpSpPr>
        <p:grpSpPr>
          <a:xfrm>
            <a:off x="9400634" y="1967074"/>
            <a:ext cx="503343" cy="718772"/>
            <a:chOff x="9405923" y="2126517"/>
            <a:chExt cx="503343" cy="718772"/>
          </a:xfrm>
        </p:grpSpPr>
        <p:pic>
          <p:nvPicPr>
            <p:cNvPr id="83" name="Picture 107">
              <a:extLst>
                <a:ext uri="{FF2B5EF4-FFF2-40B4-BE49-F238E27FC236}">
                  <a16:creationId xmlns:a16="http://schemas.microsoft.com/office/drawing/2014/main" id="{1FEA0B26-E269-7B5F-BB3B-5A99A9985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85457" y="2126517"/>
              <a:ext cx="350176" cy="400441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E040FA4-3F56-B72A-0FE8-31D23F9302C3}"/>
                </a:ext>
              </a:extLst>
            </p:cNvPr>
            <p:cNvSpPr/>
            <p:nvPr/>
          </p:nvSpPr>
          <p:spPr>
            <a:xfrm>
              <a:off x="9405923" y="2552901"/>
              <a:ext cx="503343" cy="29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>
                  <a:ln>
                    <a:noFill/>
                  </a:ln>
                  <a:solidFill>
                    <a:srgbClr val="353A3D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Offshore</a:t>
              </a:r>
              <a:br>
                <a:rPr kumimoji="0" lang="en-GB" sz="950" b="1" i="0" u="none" strike="noStrike" kern="1200" cap="none" spc="0" normalizeH="0" baseline="0" noProof="0">
                  <a:ln>
                    <a:noFill/>
                  </a:ln>
                  <a:solidFill>
                    <a:srgbClr val="353A3D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950" b="1" i="0" u="none" strike="noStrike" kern="1200" cap="none" spc="0" normalizeH="0" baseline="0" noProof="0">
                  <a:ln>
                    <a:noFill/>
                  </a:ln>
                  <a:solidFill>
                    <a:srgbClr val="353A3D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Wind</a:t>
              </a:r>
            </a:p>
          </p:txBody>
        </p:sp>
      </p:grpSp>
      <p:grpSp>
        <p:nvGrpSpPr>
          <p:cNvPr id="85" name="Group 109">
            <a:extLst>
              <a:ext uri="{FF2B5EF4-FFF2-40B4-BE49-F238E27FC236}">
                <a16:creationId xmlns:a16="http://schemas.microsoft.com/office/drawing/2014/main" id="{A40A19A3-3F1D-5B0B-3086-657972D3E5EC}"/>
              </a:ext>
            </a:extLst>
          </p:cNvPr>
          <p:cNvGrpSpPr/>
          <p:nvPr/>
        </p:nvGrpSpPr>
        <p:grpSpPr>
          <a:xfrm>
            <a:off x="10082123" y="1956692"/>
            <a:ext cx="501740" cy="582960"/>
            <a:chOff x="10087412" y="2116135"/>
            <a:chExt cx="501740" cy="582960"/>
          </a:xfrm>
        </p:grpSpPr>
        <p:pic>
          <p:nvPicPr>
            <p:cNvPr id="86" name="Picture 111">
              <a:extLst>
                <a:ext uri="{FF2B5EF4-FFF2-40B4-BE49-F238E27FC236}">
                  <a16:creationId xmlns:a16="http://schemas.microsoft.com/office/drawing/2014/main" id="{1CA6F99A-B594-6DDF-33C0-ADBBFBA97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46593" y="2116135"/>
              <a:ext cx="383376" cy="410823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D3726F1-0119-FA7D-2F6B-609859F1E1A0}"/>
                </a:ext>
              </a:extLst>
            </p:cNvPr>
            <p:cNvSpPr/>
            <p:nvPr/>
          </p:nvSpPr>
          <p:spPr>
            <a:xfrm>
              <a:off x="10087412" y="2552901"/>
              <a:ext cx="501740" cy="146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>
                  <a:ln>
                    <a:noFill/>
                  </a:ln>
                  <a:solidFill>
                    <a:srgbClr val="353A3D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Solar PV</a:t>
              </a:r>
            </a:p>
          </p:txBody>
        </p:sp>
      </p:grpSp>
      <p:grpSp>
        <p:nvGrpSpPr>
          <p:cNvPr id="88" name="Group 114">
            <a:extLst>
              <a:ext uri="{FF2B5EF4-FFF2-40B4-BE49-F238E27FC236}">
                <a16:creationId xmlns:a16="http://schemas.microsoft.com/office/drawing/2014/main" id="{A6B0CAF7-6848-F422-7E24-FCF7BB38BEE3}"/>
              </a:ext>
            </a:extLst>
          </p:cNvPr>
          <p:cNvGrpSpPr/>
          <p:nvPr/>
        </p:nvGrpSpPr>
        <p:grpSpPr>
          <a:xfrm>
            <a:off x="10767297" y="1959449"/>
            <a:ext cx="459770" cy="580203"/>
            <a:chOff x="10767297" y="2118892"/>
            <a:chExt cx="459770" cy="580203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91A72E9-66E3-5E5F-FFE2-82DD26F5D276}"/>
                </a:ext>
              </a:extLst>
            </p:cNvPr>
            <p:cNvSpPr/>
            <p:nvPr/>
          </p:nvSpPr>
          <p:spPr>
            <a:xfrm>
              <a:off x="10820852" y="2552901"/>
              <a:ext cx="352661" cy="146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>
                  <a:ln>
                    <a:noFill/>
                  </a:ln>
                  <a:solidFill>
                    <a:srgbClr val="353A3D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Hydro</a:t>
              </a:r>
            </a:p>
          </p:txBody>
        </p:sp>
        <p:pic>
          <p:nvPicPr>
            <p:cNvPr id="90" name="Picture 122">
              <a:extLst>
                <a:ext uri="{FF2B5EF4-FFF2-40B4-BE49-F238E27FC236}">
                  <a16:creationId xmlns:a16="http://schemas.microsoft.com/office/drawing/2014/main" id="{664F9171-5127-59AB-506D-D434AFD32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7297" y="2118892"/>
              <a:ext cx="459770" cy="410154"/>
            </a:xfrm>
            <a:prstGeom prst="rect">
              <a:avLst/>
            </a:prstGeom>
          </p:spPr>
        </p:pic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2D28968-AB75-CE15-F49C-C30904331F14}"/>
              </a:ext>
            </a:extLst>
          </p:cNvPr>
          <p:cNvGrpSpPr/>
          <p:nvPr/>
        </p:nvGrpSpPr>
        <p:grpSpPr>
          <a:xfrm>
            <a:off x="968377" y="2354843"/>
            <a:ext cx="458487" cy="239769"/>
            <a:chOff x="1302311" y="2425292"/>
            <a:chExt cx="458487" cy="239769"/>
          </a:xfrm>
        </p:grpSpPr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642E8084-E6F5-6126-094C-F2EDC5E77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2311" y="2425292"/>
              <a:ext cx="458487" cy="239769"/>
            </a:xfrm>
            <a:custGeom>
              <a:avLst/>
              <a:gdLst>
                <a:gd name="T0" fmla="*/ 1056 w 2116"/>
                <a:gd name="T1" fmla="*/ 1120 h 1120"/>
                <a:gd name="T2" fmla="*/ 702 w 2116"/>
                <a:gd name="T3" fmla="*/ 766 h 1120"/>
                <a:gd name="T4" fmla="*/ 1056 w 2116"/>
                <a:gd name="T5" fmla="*/ 412 h 1120"/>
                <a:gd name="T6" fmla="*/ 1410 w 2116"/>
                <a:gd name="T7" fmla="*/ 766 h 1120"/>
                <a:gd name="T8" fmla="*/ 1056 w 2116"/>
                <a:gd name="T9" fmla="*/ 1120 h 1120"/>
                <a:gd name="T10" fmla="*/ 1056 w 2116"/>
                <a:gd name="T11" fmla="*/ 456 h 1120"/>
                <a:gd name="T12" fmla="*/ 746 w 2116"/>
                <a:gd name="T13" fmla="*/ 766 h 1120"/>
                <a:gd name="T14" fmla="*/ 1056 w 2116"/>
                <a:gd name="T15" fmla="*/ 1076 h 1120"/>
                <a:gd name="T16" fmla="*/ 1366 w 2116"/>
                <a:gd name="T17" fmla="*/ 766 h 1120"/>
                <a:gd name="T18" fmla="*/ 1056 w 2116"/>
                <a:gd name="T19" fmla="*/ 456 h 1120"/>
                <a:gd name="T20" fmla="*/ 1102 w 2116"/>
                <a:gd name="T21" fmla="*/ 101 h 1120"/>
                <a:gd name="T22" fmla="*/ 1164 w 2116"/>
                <a:gd name="T23" fmla="*/ 44 h 1120"/>
                <a:gd name="T24" fmla="*/ 1441 w 2116"/>
                <a:gd name="T25" fmla="*/ 44 h 1120"/>
                <a:gd name="T26" fmla="*/ 1463 w 2116"/>
                <a:gd name="T27" fmla="*/ 22 h 1120"/>
                <a:gd name="T28" fmla="*/ 1441 w 2116"/>
                <a:gd name="T29" fmla="*/ 0 h 1120"/>
                <a:gd name="T30" fmla="*/ 1164 w 2116"/>
                <a:gd name="T31" fmla="*/ 0 h 1120"/>
                <a:gd name="T32" fmla="*/ 1059 w 2116"/>
                <a:gd name="T33" fmla="*/ 92 h 1120"/>
                <a:gd name="T34" fmla="*/ 1036 w 2116"/>
                <a:gd name="T35" fmla="*/ 127 h 1120"/>
                <a:gd name="T36" fmla="*/ 862 w 2116"/>
                <a:gd name="T37" fmla="*/ 127 h 1120"/>
                <a:gd name="T38" fmla="*/ 840 w 2116"/>
                <a:gd name="T39" fmla="*/ 149 h 1120"/>
                <a:gd name="T40" fmla="*/ 862 w 2116"/>
                <a:gd name="T41" fmla="*/ 171 h 1120"/>
                <a:gd name="T42" fmla="*/ 1036 w 2116"/>
                <a:gd name="T43" fmla="*/ 171 h 1120"/>
                <a:gd name="T44" fmla="*/ 1102 w 2116"/>
                <a:gd name="T45" fmla="*/ 101 h 1120"/>
                <a:gd name="T46" fmla="*/ 2116 w 2116"/>
                <a:gd name="T47" fmla="*/ 974 h 1120"/>
                <a:gd name="T48" fmla="*/ 2094 w 2116"/>
                <a:gd name="T49" fmla="*/ 952 h 1120"/>
                <a:gd name="T50" fmla="*/ 1734 w 2116"/>
                <a:gd name="T51" fmla="*/ 952 h 1120"/>
                <a:gd name="T52" fmla="*/ 1734 w 2116"/>
                <a:gd name="T53" fmla="*/ 532 h 1120"/>
                <a:gd name="T54" fmla="*/ 2094 w 2116"/>
                <a:gd name="T55" fmla="*/ 532 h 1120"/>
                <a:gd name="T56" fmla="*/ 2116 w 2116"/>
                <a:gd name="T57" fmla="*/ 510 h 1120"/>
                <a:gd name="T58" fmla="*/ 2094 w 2116"/>
                <a:gd name="T59" fmla="*/ 488 h 1120"/>
                <a:gd name="T60" fmla="*/ 1712 w 2116"/>
                <a:gd name="T61" fmla="*/ 488 h 1120"/>
                <a:gd name="T62" fmla="*/ 1690 w 2116"/>
                <a:gd name="T63" fmla="*/ 510 h 1120"/>
                <a:gd name="T64" fmla="*/ 1690 w 2116"/>
                <a:gd name="T65" fmla="*/ 974 h 1120"/>
                <a:gd name="T66" fmla="*/ 1712 w 2116"/>
                <a:gd name="T67" fmla="*/ 996 h 1120"/>
                <a:gd name="T68" fmla="*/ 2094 w 2116"/>
                <a:gd name="T69" fmla="*/ 996 h 1120"/>
                <a:gd name="T70" fmla="*/ 2116 w 2116"/>
                <a:gd name="T71" fmla="*/ 974 h 1120"/>
                <a:gd name="T72" fmla="*/ 426 w 2116"/>
                <a:gd name="T73" fmla="*/ 974 h 1120"/>
                <a:gd name="T74" fmla="*/ 426 w 2116"/>
                <a:gd name="T75" fmla="*/ 510 h 1120"/>
                <a:gd name="T76" fmla="*/ 404 w 2116"/>
                <a:gd name="T77" fmla="*/ 488 h 1120"/>
                <a:gd name="T78" fmla="*/ 22 w 2116"/>
                <a:gd name="T79" fmla="*/ 488 h 1120"/>
                <a:gd name="T80" fmla="*/ 0 w 2116"/>
                <a:gd name="T81" fmla="*/ 510 h 1120"/>
                <a:gd name="T82" fmla="*/ 22 w 2116"/>
                <a:gd name="T83" fmla="*/ 532 h 1120"/>
                <a:gd name="T84" fmla="*/ 382 w 2116"/>
                <a:gd name="T85" fmla="*/ 532 h 1120"/>
                <a:gd name="T86" fmla="*/ 382 w 2116"/>
                <a:gd name="T87" fmla="*/ 952 h 1120"/>
                <a:gd name="T88" fmla="*/ 22 w 2116"/>
                <a:gd name="T89" fmla="*/ 952 h 1120"/>
                <a:gd name="T90" fmla="*/ 0 w 2116"/>
                <a:gd name="T91" fmla="*/ 974 h 1120"/>
                <a:gd name="T92" fmla="*/ 22 w 2116"/>
                <a:gd name="T93" fmla="*/ 996 h 1120"/>
                <a:gd name="T94" fmla="*/ 404 w 2116"/>
                <a:gd name="T95" fmla="*/ 996 h 1120"/>
                <a:gd name="T96" fmla="*/ 426 w 2116"/>
                <a:gd name="T97" fmla="*/ 974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16" h="1120">
                  <a:moveTo>
                    <a:pt x="1056" y="1120"/>
                  </a:moveTo>
                  <a:cubicBezTo>
                    <a:pt x="861" y="1120"/>
                    <a:pt x="702" y="961"/>
                    <a:pt x="702" y="766"/>
                  </a:cubicBezTo>
                  <a:cubicBezTo>
                    <a:pt x="702" y="571"/>
                    <a:pt x="861" y="412"/>
                    <a:pt x="1056" y="412"/>
                  </a:cubicBezTo>
                  <a:cubicBezTo>
                    <a:pt x="1251" y="412"/>
                    <a:pt x="1410" y="571"/>
                    <a:pt x="1410" y="766"/>
                  </a:cubicBezTo>
                  <a:cubicBezTo>
                    <a:pt x="1410" y="961"/>
                    <a:pt x="1251" y="1120"/>
                    <a:pt x="1056" y="1120"/>
                  </a:cubicBezTo>
                  <a:close/>
                  <a:moveTo>
                    <a:pt x="1056" y="456"/>
                  </a:moveTo>
                  <a:cubicBezTo>
                    <a:pt x="885" y="456"/>
                    <a:pt x="746" y="595"/>
                    <a:pt x="746" y="766"/>
                  </a:cubicBezTo>
                  <a:cubicBezTo>
                    <a:pt x="746" y="937"/>
                    <a:pt x="885" y="1076"/>
                    <a:pt x="1056" y="1076"/>
                  </a:cubicBezTo>
                  <a:cubicBezTo>
                    <a:pt x="1227" y="1076"/>
                    <a:pt x="1366" y="937"/>
                    <a:pt x="1366" y="766"/>
                  </a:cubicBezTo>
                  <a:cubicBezTo>
                    <a:pt x="1366" y="595"/>
                    <a:pt x="1227" y="456"/>
                    <a:pt x="1056" y="456"/>
                  </a:cubicBezTo>
                  <a:close/>
                  <a:moveTo>
                    <a:pt x="1102" y="101"/>
                  </a:moveTo>
                  <a:cubicBezTo>
                    <a:pt x="1109" y="67"/>
                    <a:pt x="1114" y="44"/>
                    <a:pt x="1164" y="44"/>
                  </a:cubicBezTo>
                  <a:cubicBezTo>
                    <a:pt x="1441" y="44"/>
                    <a:pt x="1441" y="44"/>
                    <a:pt x="1441" y="44"/>
                  </a:cubicBezTo>
                  <a:cubicBezTo>
                    <a:pt x="1453" y="44"/>
                    <a:pt x="1463" y="34"/>
                    <a:pt x="1463" y="22"/>
                  </a:cubicBezTo>
                  <a:cubicBezTo>
                    <a:pt x="1463" y="9"/>
                    <a:pt x="1453" y="0"/>
                    <a:pt x="1441" y="0"/>
                  </a:cubicBezTo>
                  <a:cubicBezTo>
                    <a:pt x="1164" y="0"/>
                    <a:pt x="1164" y="0"/>
                    <a:pt x="1164" y="0"/>
                  </a:cubicBezTo>
                  <a:cubicBezTo>
                    <a:pt x="1078" y="0"/>
                    <a:pt x="1066" y="58"/>
                    <a:pt x="1059" y="92"/>
                  </a:cubicBezTo>
                  <a:cubicBezTo>
                    <a:pt x="1052" y="124"/>
                    <a:pt x="1049" y="127"/>
                    <a:pt x="1036" y="127"/>
                  </a:cubicBezTo>
                  <a:cubicBezTo>
                    <a:pt x="862" y="127"/>
                    <a:pt x="862" y="127"/>
                    <a:pt x="862" y="127"/>
                  </a:cubicBezTo>
                  <a:cubicBezTo>
                    <a:pt x="850" y="127"/>
                    <a:pt x="840" y="137"/>
                    <a:pt x="840" y="149"/>
                  </a:cubicBezTo>
                  <a:cubicBezTo>
                    <a:pt x="840" y="161"/>
                    <a:pt x="850" y="171"/>
                    <a:pt x="862" y="171"/>
                  </a:cubicBezTo>
                  <a:cubicBezTo>
                    <a:pt x="1036" y="171"/>
                    <a:pt x="1036" y="171"/>
                    <a:pt x="1036" y="171"/>
                  </a:cubicBezTo>
                  <a:cubicBezTo>
                    <a:pt x="1087" y="171"/>
                    <a:pt x="1096" y="129"/>
                    <a:pt x="1102" y="101"/>
                  </a:cubicBezTo>
                  <a:close/>
                  <a:moveTo>
                    <a:pt x="2116" y="974"/>
                  </a:moveTo>
                  <a:cubicBezTo>
                    <a:pt x="2116" y="961"/>
                    <a:pt x="2106" y="952"/>
                    <a:pt x="2094" y="952"/>
                  </a:cubicBezTo>
                  <a:cubicBezTo>
                    <a:pt x="1734" y="952"/>
                    <a:pt x="1734" y="952"/>
                    <a:pt x="1734" y="952"/>
                  </a:cubicBezTo>
                  <a:cubicBezTo>
                    <a:pt x="1734" y="532"/>
                    <a:pt x="1734" y="532"/>
                    <a:pt x="1734" y="532"/>
                  </a:cubicBezTo>
                  <a:cubicBezTo>
                    <a:pt x="2094" y="532"/>
                    <a:pt x="2094" y="532"/>
                    <a:pt x="2094" y="532"/>
                  </a:cubicBezTo>
                  <a:cubicBezTo>
                    <a:pt x="2106" y="532"/>
                    <a:pt x="2116" y="522"/>
                    <a:pt x="2116" y="510"/>
                  </a:cubicBezTo>
                  <a:cubicBezTo>
                    <a:pt x="2116" y="497"/>
                    <a:pt x="2106" y="488"/>
                    <a:pt x="2094" y="488"/>
                  </a:cubicBezTo>
                  <a:cubicBezTo>
                    <a:pt x="1712" y="488"/>
                    <a:pt x="1712" y="488"/>
                    <a:pt x="1712" y="488"/>
                  </a:cubicBezTo>
                  <a:cubicBezTo>
                    <a:pt x="1700" y="488"/>
                    <a:pt x="1690" y="497"/>
                    <a:pt x="1690" y="510"/>
                  </a:cubicBezTo>
                  <a:cubicBezTo>
                    <a:pt x="1690" y="974"/>
                    <a:pt x="1690" y="974"/>
                    <a:pt x="1690" y="974"/>
                  </a:cubicBezTo>
                  <a:cubicBezTo>
                    <a:pt x="1690" y="986"/>
                    <a:pt x="1700" y="996"/>
                    <a:pt x="1712" y="996"/>
                  </a:cubicBezTo>
                  <a:cubicBezTo>
                    <a:pt x="2094" y="996"/>
                    <a:pt x="2094" y="996"/>
                    <a:pt x="2094" y="996"/>
                  </a:cubicBezTo>
                  <a:cubicBezTo>
                    <a:pt x="2106" y="996"/>
                    <a:pt x="2116" y="986"/>
                    <a:pt x="2116" y="974"/>
                  </a:cubicBezTo>
                  <a:close/>
                  <a:moveTo>
                    <a:pt x="426" y="974"/>
                  </a:moveTo>
                  <a:cubicBezTo>
                    <a:pt x="426" y="510"/>
                    <a:pt x="426" y="510"/>
                    <a:pt x="426" y="510"/>
                  </a:cubicBezTo>
                  <a:cubicBezTo>
                    <a:pt x="426" y="497"/>
                    <a:pt x="416" y="488"/>
                    <a:pt x="404" y="488"/>
                  </a:cubicBezTo>
                  <a:cubicBezTo>
                    <a:pt x="22" y="488"/>
                    <a:pt x="22" y="488"/>
                    <a:pt x="22" y="488"/>
                  </a:cubicBezTo>
                  <a:cubicBezTo>
                    <a:pt x="10" y="488"/>
                    <a:pt x="0" y="497"/>
                    <a:pt x="0" y="510"/>
                  </a:cubicBezTo>
                  <a:cubicBezTo>
                    <a:pt x="0" y="522"/>
                    <a:pt x="10" y="532"/>
                    <a:pt x="22" y="532"/>
                  </a:cubicBezTo>
                  <a:cubicBezTo>
                    <a:pt x="382" y="532"/>
                    <a:pt x="382" y="532"/>
                    <a:pt x="382" y="532"/>
                  </a:cubicBezTo>
                  <a:cubicBezTo>
                    <a:pt x="382" y="952"/>
                    <a:pt x="382" y="952"/>
                    <a:pt x="382" y="952"/>
                  </a:cubicBezTo>
                  <a:cubicBezTo>
                    <a:pt x="22" y="952"/>
                    <a:pt x="22" y="952"/>
                    <a:pt x="22" y="952"/>
                  </a:cubicBezTo>
                  <a:cubicBezTo>
                    <a:pt x="10" y="952"/>
                    <a:pt x="0" y="961"/>
                    <a:pt x="0" y="974"/>
                  </a:cubicBezTo>
                  <a:cubicBezTo>
                    <a:pt x="0" y="986"/>
                    <a:pt x="10" y="996"/>
                    <a:pt x="22" y="996"/>
                  </a:cubicBezTo>
                  <a:cubicBezTo>
                    <a:pt x="404" y="996"/>
                    <a:pt x="404" y="996"/>
                    <a:pt x="404" y="996"/>
                  </a:cubicBezTo>
                  <a:cubicBezTo>
                    <a:pt x="416" y="996"/>
                    <a:pt x="426" y="986"/>
                    <a:pt x="426" y="974"/>
                  </a:cubicBezTo>
                  <a:close/>
                </a:path>
              </a:pathLst>
            </a:custGeom>
            <a:solidFill>
              <a:srgbClr val="E18553"/>
            </a:solidFill>
            <a:ln>
              <a:solidFill>
                <a:srgbClr val="E18553"/>
              </a:solidFill>
            </a:ln>
          </p:spPr>
          <p:txBody>
            <a:bodyPr vert="horz" wrap="square" lIns="95098" tIns="47549" rIns="95098" bIns="475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BF29C81F-E404-5885-CEBA-D782CD059C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666" y="2473055"/>
              <a:ext cx="248327" cy="170513"/>
            </a:xfrm>
            <a:custGeom>
              <a:avLst/>
              <a:gdLst>
                <a:gd name="T0" fmla="*/ 752 w 1146"/>
                <a:gd name="T1" fmla="*/ 349 h 796"/>
                <a:gd name="T2" fmla="*/ 768 w 1146"/>
                <a:gd name="T3" fmla="*/ 365 h 796"/>
                <a:gd name="T4" fmla="*/ 610 w 1146"/>
                <a:gd name="T5" fmla="*/ 577 h 796"/>
                <a:gd name="T6" fmla="*/ 540 w 1146"/>
                <a:gd name="T7" fmla="*/ 589 h 796"/>
                <a:gd name="T8" fmla="*/ 528 w 1146"/>
                <a:gd name="T9" fmla="*/ 518 h 796"/>
                <a:gd name="T10" fmla="*/ 539 w 1146"/>
                <a:gd name="T11" fmla="*/ 508 h 796"/>
                <a:gd name="T12" fmla="*/ 752 w 1146"/>
                <a:gd name="T13" fmla="*/ 349 h 796"/>
                <a:gd name="T14" fmla="*/ 318 w 1146"/>
                <a:gd name="T15" fmla="*/ 115 h 796"/>
                <a:gd name="T16" fmla="*/ 318 w 1146"/>
                <a:gd name="T17" fmla="*/ 115 h 796"/>
                <a:gd name="T18" fmla="*/ 336 w 1146"/>
                <a:gd name="T19" fmla="*/ 133 h 796"/>
                <a:gd name="T20" fmla="*/ 336 w 1146"/>
                <a:gd name="T21" fmla="*/ 225 h 796"/>
                <a:gd name="T22" fmla="*/ 574 w 1146"/>
                <a:gd name="T23" fmla="*/ 145 h 796"/>
                <a:gd name="T24" fmla="*/ 813 w 1146"/>
                <a:gd name="T25" fmla="*/ 225 h 796"/>
                <a:gd name="T26" fmla="*/ 813 w 1146"/>
                <a:gd name="T27" fmla="*/ 133 h 796"/>
                <a:gd name="T28" fmla="*/ 831 w 1146"/>
                <a:gd name="T29" fmla="*/ 115 h 796"/>
                <a:gd name="T30" fmla="*/ 849 w 1146"/>
                <a:gd name="T31" fmla="*/ 97 h 796"/>
                <a:gd name="T32" fmla="*/ 849 w 1146"/>
                <a:gd name="T33" fmla="*/ 18 h 796"/>
                <a:gd name="T34" fmla="*/ 831 w 1146"/>
                <a:gd name="T35" fmla="*/ 0 h 796"/>
                <a:gd name="T36" fmla="*/ 813 w 1146"/>
                <a:gd name="T37" fmla="*/ 0 h 796"/>
                <a:gd name="T38" fmla="*/ 336 w 1146"/>
                <a:gd name="T39" fmla="*/ 0 h 796"/>
                <a:gd name="T40" fmla="*/ 318 w 1146"/>
                <a:gd name="T41" fmla="*/ 0 h 796"/>
                <a:gd name="T42" fmla="*/ 299 w 1146"/>
                <a:gd name="T43" fmla="*/ 18 h 796"/>
                <a:gd name="T44" fmla="*/ 299 w 1146"/>
                <a:gd name="T45" fmla="*/ 97 h 796"/>
                <a:gd name="T46" fmla="*/ 318 w 1146"/>
                <a:gd name="T47" fmla="*/ 115 h 796"/>
                <a:gd name="T48" fmla="*/ 176 w 1146"/>
                <a:gd name="T49" fmla="*/ 543 h 796"/>
                <a:gd name="T50" fmla="*/ 270 w 1146"/>
                <a:gd name="T51" fmla="*/ 287 h 796"/>
                <a:gd name="T52" fmla="*/ 133 w 1146"/>
                <a:gd name="T53" fmla="*/ 287 h 796"/>
                <a:gd name="T54" fmla="*/ 115 w 1146"/>
                <a:gd name="T55" fmla="*/ 268 h 796"/>
                <a:gd name="T56" fmla="*/ 115 w 1146"/>
                <a:gd name="T57" fmla="*/ 265 h 796"/>
                <a:gd name="T58" fmla="*/ 97 w 1146"/>
                <a:gd name="T59" fmla="*/ 246 h 796"/>
                <a:gd name="T60" fmla="*/ 18 w 1146"/>
                <a:gd name="T61" fmla="*/ 246 h 796"/>
                <a:gd name="T62" fmla="*/ 0 w 1146"/>
                <a:gd name="T63" fmla="*/ 265 h 796"/>
                <a:gd name="T64" fmla="*/ 0 w 1146"/>
                <a:gd name="T65" fmla="*/ 778 h 796"/>
                <a:gd name="T66" fmla="*/ 18 w 1146"/>
                <a:gd name="T67" fmla="*/ 796 h 796"/>
                <a:gd name="T68" fmla="*/ 97 w 1146"/>
                <a:gd name="T69" fmla="*/ 796 h 796"/>
                <a:gd name="T70" fmla="*/ 115 w 1146"/>
                <a:gd name="T71" fmla="*/ 778 h 796"/>
                <a:gd name="T72" fmla="*/ 115 w 1146"/>
                <a:gd name="T73" fmla="*/ 774 h 796"/>
                <a:gd name="T74" fmla="*/ 133 w 1146"/>
                <a:gd name="T75" fmla="*/ 756 h 796"/>
                <a:gd name="T76" fmla="*/ 238 w 1146"/>
                <a:gd name="T77" fmla="*/ 756 h 796"/>
                <a:gd name="T78" fmla="*/ 176 w 1146"/>
                <a:gd name="T79" fmla="*/ 543 h 796"/>
                <a:gd name="T80" fmla="*/ 1128 w 1146"/>
                <a:gd name="T81" fmla="*/ 246 h 796"/>
                <a:gd name="T82" fmla="*/ 1050 w 1146"/>
                <a:gd name="T83" fmla="*/ 246 h 796"/>
                <a:gd name="T84" fmla="*/ 1032 w 1146"/>
                <a:gd name="T85" fmla="*/ 265 h 796"/>
                <a:gd name="T86" fmla="*/ 1032 w 1146"/>
                <a:gd name="T87" fmla="*/ 268 h 796"/>
                <a:gd name="T88" fmla="*/ 1014 w 1146"/>
                <a:gd name="T89" fmla="*/ 287 h 796"/>
                <a:gd name="T90" fmla="*/ 878 w 1146"/>
                <a:gd name="T91" fmla="*/ 287 h 796"/>
                <a:gd name="T92" fmla="*/ 972 w 1146"/>
                <a:gd name="T93" fmla="*/ 543 h 796"/>
                <a:gd name="T94" fmla="*/ 910 w 1146"/>
                <a:gd name="T95" fmla="*/ 756 h 796"/>
                <a:gd name="T96" fmla="*/ 1014 w 1146"/>
                <a:gd name="T97" fmla="*/ 756 h 796"/>
                <a:gd name="T98" fmla="*/ 1032 w 1146"/>
                <a:gd name="T99" fmla="*/ 774 h 796"/>
                <a:gd name="T100" fmla="*/ 1032 w 1146"/>
                <a:gd name="T101" fmla="*/ 778 h 796"/>
                <a:gd name="T102" fmla="*/ 1050 w 1146"/>
                <a:gd name="T103" fmla="*/ 796 h 796"/>
                <a:gd name="T104" fmla="*/ 1128 w 1146"/>
                <a:gd name="T105" fmla="*/ 796 h 796"/>
                <a:gd name="T106" fmla="*/ 1146 w 1146"/>
                <a:gd name="T107" fmla="*/ 778 h 796"/>
                <a:gd name="T108" fmla="*/ 1146 w 1146"/>
                <a:gd name="T109" fmla="*/ 265 h 796"/>
                <a:gd name="T110" fmla="*/ 1128 w 1146"/>
                <a:gd name="T111" fmla="*/ 24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46" h="796">
                  <a:moveTo>
                    <a:pt x="752" y="349"/>
                  </a:moveTo>
                  <a:cubicBezTo>
                    <a:pt x="763" y="342"/>
                    <a:pt x="776" y="354"/>
                    <a:pt x="768" y="365"/>
                  </a:cubicBezTo>
                  <a:cubicBezTo>
                    <a:pt x="610" y="577"/>
                    <a:pt x="610" y="577"/>
                    <a:pt x="610" y="577"/>
                  </a:cubicBezTo>
                  <a:cubicBezTo>
                    <a:pt x="594" y="599"/>
                    <a:pt x="562" y="606"/>
                    <a:pt x="540" y="589"/>
                  </a:cubicBezTo>
                  <a:cubicBezTo>
                    <a:pt x="516" y="573"/>
                    <a:pt x="511" y="541"/>
                    <a:pt x="528" y="518"/>
                  </a:cubicBezTo>
                  <a:cubicBezTo>
                    <a:pt x="531" y="514"/>
                    <a:pt x="535" y="510"/>
                    <a:pt x="539" y="508"/>
                  </a:cubicBezTo>
                  <a:lnTo>
                    <a:pt x="752" y="349"/>
                  </a:lnTo>
                  <a:close/>
                  <a:moveTo>
                    <a:pt x="318" y="115"/>
                  </a:moveTo>
                  <a:cubicBezTo>
                    <a:pt x="318" y="115"/>
                    <a:pt x="318" y="115"/>
                    <a:pt x="318" y="115"/>
                  </a:cubicBezTo>
                  <a:cubicBezTo>
                    <a:pt x="328" y="115"/>
                    <a:pt x="336" y="123"/>
                    <a:pt x="336" y="133"/>
                  </a:cubicBezTo>
                  <a:cubicBezTo>
                    <a:pt x="336" y="225"/>
                    <a:pt x="336" y="225"/>
                    <a:pt x="336" y="225"/>
                  </a:cubicBezTo>
                  <a:cubicBezTo>
                    <a:pt x="402" y="175"/>
                    <a:pt x="485" y="145"/>
                    <a:pt x="574" y="145"/>
                  </a:cubicBezTo>
                  <a:cubicBezTo>
                    <a:pt x="663" y="145"/>
                    <a:pt x="746" y="175"/>
                    <a:pt x="813" y="225"/>
                  </a:cubicBezTo>
                  <a:cubicBezTo>
                    <a:pt x="813" y="133"/>
                    <a:pt x="813" y="133"/>
                    <a:pt x="813" y="133"/>
                  </a:cubicBezTo>
                  <a:cubicBezTo>
                    <a:pt x="813" y="123"/>
                    <a:pt x="821" y="115"/>
                    <a:pt x="831" y="115"/>
                  </a:cubicBezTo>
                  <a:cubicBezTo>
                    <a:pt x="841" y="115"/>
                    <a:pt x="849" y="107"/>
                    <a:pt x="849" y="97"/>
                  </a:cubicBezTo>
                  <a:cubicBezTo>
                    <a:pt x="849" y="18"/>
                    <a:pt x="849" y="18"/>
                    <a:pt x="849" y="18"/>
                  </a:cubicBezTo>
                  <a:cubicBezTo>
                    <a:pt x="849" y="8"/>
                    <a:pt x="841" y="0"/>
                    <a:pt x="831" y="0"/>
                  </a:cubicBezTo>
                  <a:cubicBezTo>
                    <a:pt x="813" y="0"/>
                    <a:pt x="813" y="0"/>
                    <a:pt x="813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08" y="0"/>
                    <a:pt x="299" y="8"/>
                    <a:pt x="299" y="18"/>
                  </a:cubicBezTo>
                  <a:cubicBezTo>
                    <a:pt x="299" y="97"/>
                    <a:pt x="299" y="97"/>
                    <a:pt x="299" y="97"/>
                  </a:cubicBezTo>
                  <a:cubicBezTo>
                    <a:pt x="299" y="107"/>
                    <a:pt x="308" y="115"/>
                    <a:pt x="318" y="115"/>
                  </a:cubicBezTo>
                  <a:close/>
                  <a:moveTo>
                    <a:pt x="176" y="543"/>
                  </a:moveTo>
                  <a:cubicBezTo>
                    <a:pt x="176" y="445"/>
                    <a:pt x="212" y="356"/>
                    <a:pt x="270" y="287"/>
                  </a:cubicBezTo>
                  <a:cubicBezTo>
                    <a:pt x="133" y="287"/>
                    <a:pt x="133" y="287"/>
                    <a:pt x="133" y="287"/>
                  </a:cubicBezTo>
                  <a:cubicBezTo>
                    <a:pt x="123" y="287"/>
                    <a:pt x="115" y="278"/>
                    <a:pt x="115" y="268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15" y="255"/>
                    <a:pt x="107" y="246"/>
                    <a:pt x="9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8" y="246"/>
                    <a:pt x="0" y="255"/>
                    <a:pt x="0" y="265"/>
                  </a:cubicBezTo>
                  <a:cubicBezTo>
                    <a:pt x="0" y="778"/>
                    <a:pt x="0" y="778"/>
                    <a:pt x="0" y="778"/>
                  </a:cubicBezTo>
                  <a:cubicBezTo>
                    <a:pt x="0" y="788"/>
                    <a:pt x="8" y="796"/>
                    <a:pt x="18" y="796"/>
                  </a:cubicBezTo>
                  <a:cubicBezTo>
                    <a:pt x="97" y="796"/>
                    <a:pt x="97" y="796"/>
                    <a:pt x="97" y="796"/>
                  </a:cubicBezTo>
                  <a:cubicBezTo>
                    <a:pt x="107" y="796"/>
                    <a:pt x="115" y="788"/>
                    <a:pt x="115" y="778"/>
                  </a:cubicBezTo>
                  <a:cubicBezTo>
                    <a:pt x="115" y="774"/>
                    <a:pt x="115" y="774"/>
                    <a:pt x="115" y="774"/>
                  </a:cubicBezTo>
                  <a:cubicBezTo>
                    <a:pt x="115" y="764"/>
                    <a:pt x="123" y="756"/>
                    <a:pt x="133" y="756"/>
                  </a:cubicBezTo>
                  <a:cubicBezTo>
                    <a:pt x="238" y="756"/>
                    <a:pt x="238" y="756"/>
                    <a:pt x="238" y="756"/>
                  </a:cubicBezTo>
                  <a:cubicBezTo>
                    <a:pt x="199" y="694"/>
                    <a:pt x="176" y="621"/>
                    <a:pt x="176" y="543"/>
                  </a:cubicBezTo>
                  <a:close/>
                  <a:moveTo>
                    <a:pt x="1128" y="246"/>
                  </a:moveTo>
                  <a:cubicBezTo>
                    <a:pt x="1050" y="246"/>
                    <a:pt x="1050" y="246"/>
                    <a:pt x="1050" y="246"/>
                  </a:cubicBezTo>
                  <a:cubicBezTo>
                    <a:pt x="1040" y="246"/>
                    <a:pt x="1032" y="255"/>
                    <a:pt x="1032" y="265"/>
                  </a:cubicBezTo>
                  <a:cubicBezTo>
                    <a:pt x="1032" y="268"/>
                    <a:pt x="1032" y="268"/>
                    <a:pt x="1032" y="268"/>
                  </a:cubicBezTo>
                  <a:cubicBezTo>
                    <a:pt x="1032" y="278"/>
                    <a:pt x="1024" y="287"/>
                    <a:pt x="1014" y="287"/>
                  </a:cubicBezTo>
                  <a:cubicBezTo>
                    <a:pt x="878" y="287"/>
                    <a:pt x="878" y="287"/>
                    <a:pt x="878" y="287"/>
                  </a:cubicBezTo>
                  <a:cubicBezTo>
                    <a:pt x="937" y="356"/>
                    <a:pt x="972" y="445"/>
                    <a:pt x="972" y="543"/>
                  </a:cubicBezTo>
                  <a:cubicBezTo>
                    <a:pt x="972" y="621"/>
                    <a:pt x="949" y="694"/>
                    <a:pt x="910" y="756"/>
                  </a:cubicBezTo>
                  <a:cubicBezTo>
                    <a:pt x="1014" y="756"/>
                    <a:pt x="1014" y="756"/>
                    <a:pt x="1014" y="756"/>
                  </a:cubicBezTo>
                  <a:cubicBezTo>
                    <a:pt x="1024" y="756"/>
                    <a:pt x="1032" y="764"/>
                    <a:pt x="1032" y="774"/>
                  </a:cubicBezTo>
                  <a:cubicBezTo>
                    <a:pt x="1032" y="778"/>
                    <a:pt x="1032" y="778"/>
                    <a:pt x="1032" y="778"/>
                  </a:cubicBezTo>
                  <a:cubicBezTo>
                    <a:pt x="1032" y="788"/>
                    <a:pt x="1040" y="796"/>
                    <a:pt x="1050" y="796"/>
                  </a:cubicBezTo>
                  <a:cubicBezTo>
                    <a:pt x="1128" y="796"/>
                    <a:pt x="1128" y="796"/>
                    <a:pt x="1128" y="796"/>
                  </a:cubicBezTo>
                  <a:cubicBezTo>
                    <a:pt x="1138" y="796"/>
                    <a:pt x="1146" y="788"/>
                    <a:pt x="1146" y="778"/>
                  </a:cubicBezTo>
                  <a:cubicBezTo>
                    <a:pt x="1146" y="265"/>
                    <a:pt x="1146" y="265"/>
                    <a:pt x="1146" y="265"/>
                  </a:cubicBezTo>
                  <a:cubicBezTo>
                    <a:pt x="1146" y="255"/>
                    <a:pt x="1138" y="246"/>
                    <a:pt x="1128" y="246"/>
                  </a:cubicBezTo>
                  <a:close/>
                </a:path>
              </a:pathLst>
            </a:custGeom>
            <a:solidFill>
              <a:srgbClr val="E18553"/>
            </a:solidFill>
            <a:ln>
              <a:solidFill>
                <a:srgbClr val="E18553"/>
              </a:solidFill>
            </a:ln>
          </p:spPr>
          <p:txBody>
            <a:bodyPr vert="horz" wrap="square" lIns="95098" tIns="47549" rIns="95098" bIns="475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" name="Group 9">
            <a:extLst>
              <a:ext uri="{FF2B5EF4-FFF2-40B4-BE49-F238E27FC236}">
                <a16:creationId xmlns:a16="http://schemas.microsoft.com/office/drawing/2014/main" id="{4415A81C-74B6-419F-D4DC-8016E1A7DB0E}"/>
              </a:ext>
            </a:extLst>
          </p:cNvPr>
          <p:cNvGrpSpPr>
            <a:grpSpLocks noChangeAspect="1"/>
          </p:cNvGrpSpPr>
          <p:nvPr/>
        </p:nvGrpSpPr>
        <p:grpSpPr>
          <a:xfrm>
            <a:off x="1822121" y="2143109"/>
            <a:ext cx="544830" cy="544830"/>
            <a:chOff x="5268577" y="2594717"/>
            <a:chExt cx="1644395" cy="1644395"/>
          </a:xfrm>
        </p:grpSpPr>
        <p:sp>
          <p:nvSpPr>
            <p:cNvPr id="95" name="AutoShape 8">
              <a:extLst>
                <a:ext uri="{FF2B5EF4-FFF2-40B4-BE49-F238E27FC236}">
                  <a16:creationId xmlns:a16="http://schemas.microsoft.com/office/drawing/2014/main" id="{6AB9056E-0DBF-1BF4-3A0F-00811E0F76F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68577" y="2594717"/>
              <a:ext cx="1644395" cy="1644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098" tIns="47549" rIns="95098" bIns="475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6" name="Group 11">
              <a:extLst>
                <a:ext uri="{FF2B5EF4-FFF2-40B4-BE49-F238E27FC236}">
                  <a16:creationId xmlns:a16="http://schemas.microsoft.com/office/drawing/2014/main" id="{EF9F8D09-1132-FA04-73FF-D9B28075040D}"/>
                </a:ext>
              </a:extLst>
            </p:cNvPr>
            <p:cNvGrpSpPr/>
            <p:nvPr/>
          </p:nvGrpSpPr>
          <p:grpSpPr>
            <a:xfrm>
              <a:off x="5400965" y="2860364"/>
              <a:ext cx="1379620" cy="1113101"/>
              <a:chOff x="5400965" y="2860364"/>
              <a:chExt cx="1379620" cy="1113101"/>
            </a:xfrm>
          </p:grpSpPr>
          <p:sp>
            <p:nvSpPr>
              <p:cNvPr id="97" name="Freeform 11">
                <a:extLst>
                  <a:ext uri="{FF2B5EF4-FFF2-40B4-BE49-F238E27FC236}">
                    <a16:creationId xmlns:a16="http://schemas.microsoft.com/office/drawing/2014/main" id="{85422DF2-94D6-46D5-250C-55221777B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0965" y="3131525"/>
                <a:ext cx="1379620" cy="841940"/>
              </a:xfrm>
              <a:custGeom>
                <a:avLst/>
                <a:gdLst>
                  <a:gd name="connsiteX0" fmla="*/ 85646 w 1379620"/>
                  <a:gd name="connsiteY0" fmla="*/ 697939 h 841940"/>
                  <a:gd name="connsiteX1" fmla="*/ 1293260 w 1379620"/>
                  <a:gd name="connsiteY1" fmla="*/ 697939 h 841940"/>
                  <a:gd name="connsiteX2" fmla="*/ 1308962 w 1379620"/>
                  <a:gd name="connsiteY2" fmla="*/ 713622 h 841940"/>
                  <a:gd name="connsiteX3" fmla="*/ 1308962 w 1379620"/>
                  <a:gd name="connsiteY3" fmla="*/ 739286 h 841940"/>
                  <a:gd name="connsiteX4" fmla="*/ 1363918 w 1379620"/>
                  <a:gd name="connsiteY4" fmla="*/ 739286 h 841940"/>
                  <a:gd name="connsiteX5" fmla="*/ 1379620 w 1379620"/>
                  <a:gd name="connsiteY5" fmla="*/ 754969 h 841940"/>
                  <a:gd name="connsiteX6" fmla="*/ 1379620 w 1379620"/>
                  <a:gd name="connsiteY6" fmla="*/ 826257 h 841940"/>
                  <a:gd name="connsiteX7" fmla="*/ 1363918 w 1379620"/>
                  <a:gd name="connsiteY7" fmla="*/ 841940 h 841940"/>
                  <a:gd name="connsiteX8" fmla="*/ 15702 w 1379620"/>
                  <a:gd name="connsiteY8" fmla="*/ 841940 h 841940"/>
                  <a:gd name="connsiteX9" fmla="*/ 0 w 1379620"/>
                  <a:gd name="connsiteY9" fmla="*/ 826257 h 841940"/>
                  <a:gd name="connsiteX10" fmla="*/ 0 w 1379620"/>
                  <a:gd name="connsiteY10" fmla="*/ 754969 h 841940"/>
                  <a:gd name="connsiteX11" fmla="*/ 15702 w 1379620"/>
                  <a:gd name="connsiteY11" fmla="*/ 739286 h 841940"/>
                  <a:gd name="connsiteX12" fmla="*/ 69944 w 1379620"/>
                  <a:gd name="connsiteY12" fmla="*/ 739286 h 841940"/>
                  <a:gd name="connsiteX13" fmla="*/ 69944 w 1379620"/>
                  <a:gd name="connsiteY13" fmla="*/ 713622 h 841940"/>
                  <a:gd name="connsiteX14" fmla="*/ 85646 w 1379620"/>
                  <a:gd name="connsiteY14" fmla="*/ 697939 h 841940"/>
                  <a:gd name="connsiteX15" fmla="*/ 1230974 w 1379620"/>
                  <a:gd name="connsiteY15" fmla="*/ 484841 h 841940"/>
                  <a:gd name="connsiteX16" fmla="*/ 1284400 w 1379620"/>
                  <a:gd name="connsiteY16" fmla="*/ 484841 h 841940"/>
                  <a:gd name="connsiteX17" fmla="*/ 1300071 w 1379620"/>
                  <a:gd name="connsiteY17" fmla="*/ 500551 h 841940"/>
                  <a:gd name="connsiteX18" fmla="*/ 1299359 w 1379620"/>
                  <a:gd name="connsiteY18" fmla="*/ 661939 h 841940"/>
                  <a:gd name="connsiteX19" fmla="*/ 1268728 w 1379620"/>
                  <a:gd name="connsiteY19" fmla="*/ 661939 h 841940"/>
                  <a:gd name="connsiteX20" fmla="*/ 1268728 w 1379620"/>
                  <a:gd name="connsiteY20" fmla="*/ 516262 h 841940"/>
                  <a:gd name="connsiteX21" fmla="*/ 1233111 w 1379620"/>
                  <a:gd name="connsiteY21" fmla="*/ 516262 h 841940"/>
                  <a:gd name="connsiteX22" fmla="*/ 1230974 w 1379620"/>
                  <a:gd name="connsiteY22" fmla="*/ 484841 h 841940"/>
                  <a:gd name="connsiteX23" fmla="*/ 111855 w 1379620"/>
                  <a:gd name="connsiteY23" fmla="*/ 350397 h 841940"/>
                  <a:gd name="connsiteX24" fmla="*/ 495046 w 1379620"/>
                  <a:gd name="connsiteY24" fmla="*/ 478132 h 841940"/>
                  <a:gd name="connsiteX25" fmla="*/ 495046 w 1379620"/>
                  <a:gd name="connsiteY25" fmla="*/ 365383 h 841940"/>
                  <a:gd name="connsiteX26" fmla="*/ 501469 w 1379620"/>
                  <a:gd name="connsiteY26" fmla="*/ 352538 h 841940"/>
                  <a:gd name="connsiteX27" fmla="*/ 515740 w 1379620"/>
                  <a:gd name="connsiteY27" fmla="*/ 350397 h 841940"/>
                  <a:gd name="connsiteX28" fmla="*/ 599229 w 1379620"/>
                  <a:gd name="connsiteY28" fmla="*/ 378228 h 841940"/>
                  <a:gd name="connsiteX29" fmla="*/ 597088 w 1379620"/>
                  <a:gd name="connsiteY29" fmla="*/ 410340 h 841940"/>
                  <a:gd name="connsiteX30" fmla="*/ 526444 w 1379620"/>
                  <a:gd name="connsiteY30" fmla="*/ 386791 h 841940"/>
                  <a:gd name="connsiteX31" fmla="*/ 526444 w 1379620"/>
                  <a:gd name="connsiteY31" fmla="*/ 499540 h 841940"/>
                  <a:gd name="connsiteX32" fmla="*/ 520022 w 1379620"/>
                  <a:gd name="connsiteY32" fmla="*/ 512385 h 841940"/>
                  <a:gd name="connsiteX33" fmla="*/ 505750 w 1379620"/>
                  <a:gd name="connsiteY33" fmla="*/ 514525 h 841940"/>
                  <a:gd name="connsiteX34" fmla="*/ 122559 w 1379620"/>
                  <a:gd name="connsiteY34" fmla="*/ 386791 h 841940"/>
                  <a:gd name="connsiteX35" fmla="*/ 122559 w 1379620"/>
                  <a:gd name="connsiteY35" fmla="*/ 654391 h 841940"/>
                  <a:gd name="connsiteX36" fmla="*/ 91875 w 1379620"/>
                  <a:gd name="connsiteY36" fmla="*/ 654391 h 841940"/>
                  <a:gd name="connsiteX37" fmla="*/ 91162 w 1379620"/>
                  <a:gd name="connsiteY37" fmla="*/ 365383 h 841940"/>
                  <a:gd name="connsiteX38" fmla="*/ 97584 w 1379620"/>
                  <a:gd name="connsiteY38" fmla="*/ 352538 h 841940"/>
                  <a:gd name="connsiteX39" fmla="*/ 111855 w 1379620"/>
                  <a:gd name="connsiteY39" fmla="*/ 350397 h 841940"/>
                  <a:gd name="connsiteX40" fmla="*/ 998305 w 1379620"/>
                  <a:gd name="connsiteY40" fmla="*/ 0 h 841940"/>
                  <a:gd name="connsiteX41" fmla="*/ 1158935 w 1379620"/>
                  <a:gd name="connsiteY41" fmla="*/ 0 h 841940"/>
                  <a:gd name="connsiteX42" fmla="*/ 1171072 w 1379620"/>
                  <a:gd name="connsiteY42" fmla="*/ 15699 h 841940"/>
                  <a:gd name="connsiteX43" fmla="*/ 1208195 w 1379620"/>
                  <a:gd name="connsiteY43" fmla="*/ 642224 h 841940"/>
                  <a:gd name="connsiteX44" fmla="*/ 1196059 w 1379620"/>
                  <a:gd name="connsiteY44" fmla="*/ 660777 h 841940"/>
                  <a:gd name="connsiteX45" fmla="*/ 960468 w 1379620"/>
                  <a:gd name="connsiteY45" fmla="*/ 660777 h 841940"/>
                  <a:gd name="connsiteX46" fmla="*/ 948331 w 1379620"/>
                  <a:gd name="connsiteY46" fmla="*/ 642224 h 841940"/>
                  <a:gd name="connsiteX47" fmla="*/ 986169 w 1379620"/>
                  <a:gd name="connsiteY47" fmla="*/ 15699 h 841940"/>
                  <a:gd name="connsiteX48" fmla="*/ 998305 w 1379620"/>
                  <a:gd name="connsiteY48" fmla="*/ 0 h 84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379620" h="841940">
                    <a:moveTo>
                      <a:pt x="85646" y="697939"/>
                    </a:moveTo>
                    <a:cubicBezTo>
                      <a:pt x="85646" y="697939"/>
                      <a:pt x="85646" y="697939"/>
                      <a:pt x="1293260" y="697939"/>
                    </a:cubicBezTo>
                    <a:cubicBezTo>
                      <a:pt x="1302538" y="697939"/>
                      <a:pt x="1308962" y="705068"/>
                      <a:pt x="1308962" y="713622"/>
                    </a:cubicBezTo>
                    <a:cubicBezTo>
                      <a:pt x="1308962" y="713622"/>
                      <a:pt x="1308962" y="713622"/>
                      <a:pt x="1308962" y="739286"/>
                    </a:cubicBezTo>
                    <a:cubicBezTo>
                      <a:pt x="1308962" y="739286"/>
                      <a:pt x="1308962" y="739286"/>
                      <a:pt x="1363918" y="739286"/>
                    </a:cubicBezTo>
                    <a:cubicBezTo>
                      <a:pt x="1372483" y="739286"/>
                      <a:pt x="1379620" y="746415"/>
                      <a:pt x="1379620" y="754969"/>
                    </a:cubicBezTo>
                    <a:cubicBezTo>
                      <a:pt x="1379620" y="754969"/>
                      <a:pt x="1379620" y="754969"/>
                      <a:pt x="1379620" y="826257"/>
                    </a:cubicBezTo>
                    <a:cubicBezTo>
                      <a:pt x="1379620" y="835524"/>
                      <a:pt x="1372483" y="841940"/>
                      <a:pt x="1363918" y="841940"/>
                    </a:cubicBezTo>
                    <a:cubicBezTo>
                      <a:pt x="1363918" y="841940"/>
                      <a:pt x="1363918" y="841940"/>
                      <a:pt x="15702" y="841940"/>
                    </a:cubicBezTo>
                    <a:cubicBezTo>
                      <a:pt x="7137" y="841940"/>
                      <a:pt x="0" y="835524"/>
                      <a:pt x="0" y="826257"/>
                    </a:cubicBezTo>
                    <a:cubicBezTo>
                      <a:pt x="0" y="826257"/>
                      <a:pt x="0" y="826257"/>
                      <a:pt x="0" y="754969"/>
                    </a:cubicBezTo>
                    <a:cubicBezTo>
                      <a:pt x="0" y="746415"/>
                      <a:pt x="7137" y="739286"/>
                      <a:pt x="15702" y="739286"/>
                    </a:cubicBezTo>
                    <a:cubicBezTo>
                      <a:pt x="15702" y="739286"/>
                      <a:pt x="15702" y="739286"/>
                      <a:pt x="69944" y="739286"/>
                    </a:cubicBezTo>
                    <a:cubicBezTo>
                      <a:pt x="69944" y="739286"/>
                      <a:pt x="69944" y="739286"/>
                      <a:pt x="69944" y="713622"/>
                    </a:cubicBezTo>
                    <a:cubicBezTo>
                      <a:pt x="69944" y="705068"/>
                      <a:pt x="77081" y="697939"/>
                      <a:pt x="85646" y="697939"/>
                    </a:cubicBezTo>
                    <a:close/>
                    <a:moveTo>
                      <a:pt x="1230974" y="484841"/>
                    </a:moveTo>
                    <a:cubicBezTo>
                      <a:pt x="1230974" y="484841"/>
                      <a:pt x="1230974" y="484841"/>
                      <a:pt x="1284400" y="484841"/>
                    </a:cubicBezTo>
                    <a:cubicBezTo>
                      <a:pt x="1292948" y="484841"/>
                      <a:pt x="1300071" y="491982"/>
                      <a:pt x="1300071" y="500551"/>
                    </a:cubicBezTo>
                    <a:cubicBezTo>
                      <a:pt x="1300071" y="500551"/>
                      <a:pt x="1300071" y="500551"/>
                      <a:pt x="1299359" y="661939"/>
                    </a:cubicBezTo>
                    <a:cubicBezTo>
                      <a:pt x="1299359" y="661939"/>
                      <a:pt x="1299359" y="661939"/>
                      <a:pt x="1268728" y="661939"/>
                    </a:cubicBezTo>
                    <a:cubicBezTo>
                      <a:pt x="1268728" y="661939"/>
                      <a:pt x="1268728" y="661939"/>
                      <a:pt x="1268728" y="516262"/>
                    </a:cubicBezTo>
                    <a:cubicBezTo>
                      <a:pt x="1268728" y="516262"/>
                      <a:pt x="1268728" y="516262"/>
                      <a:pt x="1233111" y="516262"/>
                    </a:cubicBezTo>
                    <a:cubicBezTo>
                      <a:pt x="1233111" y="516262"/>
                      <a:pt x="1233111" y="516262"/>
                      <a:pt x="1230974" y="484841"/>
                    </a:cubicBezTo>
                    <a:close/>
                    <a:moveTo>
                      <a:pt x="111855" y="350397"/>
                    </a:moveTo>
                    <a:cubicBezTo>
                      <a:pt x="111855" y="350397"/>
                      <a:pt x="111855" y="350397"/>
                      <a:pt x="495046" y="478132"/>
                    </a:cubicBezTo>
                    <a:cubicBezTo>
                      <a:pt x="495046" y="478132"/>
                      <a:pt x="495046" y="478132"/>
                      <a:pt x="495046" y="365383"/>
                    </a:cubicBezTo>
                    <a:cubicBezTo>
                      <a:pt x="495046" y="360388"/>
                      <a:pt x="497187" y="355393"/>
                      <a:pt x="501469" y="352538"/>
                    </a:cubicBezTo>
                    <a:cubicBezTo>
                      <a:pt x="505750" y="349684"/>
                      <a:pt x="510745" y="348970"/>
                      <a:pt x="515740" y="350397"/>
                    </a:cubicBezTo>
                    <a:cubicBezTo>
                      <a:pt x="515740" y="350397"/>
                      <a:pt x="515740" y="350397"/>
                      <a:pt x="599229" y="378228"/>
                    </a:cubicBezTo>
                    <a:lnTo>
                      <a:pt x="597088" y="410340"/>
                    </a:lnTo>
                    <a:cubicBezTo>
                      <a:pt x="597088" y="410340"/>
                      <a:pt x="597088" y="410340"/>
                      <a:pt x="526444" y="386791"/>
                    </a:cubicBezTo>
                    <a:cubicBezTo>
                      <a:pt x="526444" y="386791"/>
                      <a:pt x="526444" y="386791"/>
                      <a:pt x="526444" y="499540"/>
                    </a:cubicBezTo>
                    <a:cubicBezTo>
                      <a:pt x="526444" y="504535"/>
                      <a:pt x="524303" y="509530"/>
                      <a:pt x="520022" y="512385"/>
                    </a:cubicBezTo>
                    <a:cubicBezTo>
                      <a:pt x="515740" y="515239"/>
                      <a:pt x="510745" y="515953"/>
                      <a:pt x="505750" y="514525"/>
                    </a:cubicBezTo>
                    <a:cubicBezTo>
                      <a:pt x="505750" y="514525"/>
                      <a:pt x="505750" y="514525"/>
                      <a:pt x="122559" y="386791"/>
                    </a:cubicBezTo>
                    <a:cubicBezTo>
                      <a:pt x="122559" y="386791"/>
                      <a:pt x="122559" y="386791"/>
                      <a:pt x="122559" y="654391"/>
                    </a:cubicBezTo>
                    <a:cubicBezTo>
                      <a:pt x="122559" y="654391"/>
                      <a:pt x="122559" y="654391"/>
                      <a:pt x="91875" y="654391"/>
                    </a:cubicBezTo>
                    <a:cubicBezTo>
                      <a:pt x="91875" y="654391"/>
                      <a:pt x="91875" y="654391"/>
                      <a:pt x="91162" y="365383"/>
                    </a:cubicBezTo>
                    <a:cubicBezTo>
                      <a:pt x="91162" y="360388"/>
                      <a:pt x="93302" y="355393"/>
                      <a:pt x="97584" y="352538"/>
                    </a:cubicBezTo>
                    <a:cubicBezTo>
                      <a:pt x="101865" y="349684"/>
                      <a:pt x="106860" y="348970"/>
                      <a:pt x="111855" y="350397"/>
                    </a:cubicBezTo>
                    <a:close/>
                    <a:moveTo>
                      <a:pt x="998305" y="0"/>
                    </a:moveTo>
                    <a:cubicBezTo>
                      <a:pt x="998305" y="0"/>
                      <a:pt x="998305" y="0"/>
                      <a:pt x="1158935" y="0"/>
                    </a:cubicBezTo>
                    <a:cubicBezTo>
                      <a:pt x="1165361" y="0"/>
                      <a:pt x="1170358" y="7136"/>
                      <a:pt x="1171072" y="15699"/>
                    </a:cubicBezTo>
                    <a:cubicBezTo>
                      <a:pt x="1171072" y="15699"/>
                      <a:pt x="1171072" y="15699"/>
                      <a:pt x="1208195" y="642224"/>
                    </a:cubicBezTo>
                    <a:cubicBezTo>
                      <a:pt x="1208909" y="652214"/>
                      <a:pt x="1203198" y="660777"/>
                      <a:pt x="1196059" y="660777"/>
                    </a:cubicBezTo>
                    <a:cubicBezTo>
                      <a:pt x="1196059" y="660777"/>
                      <a:pt x="1196059" y="660777"/>
                      <a:pt x="960468" y="660777"/>
                    </a:cubicBezTo>
                    <a:cubicBezTo>
                      <a:pt x="953329" y="660777"/>
                      <a:pt x="947617" y="652214"/>
                      <a:pt x="948331" y="642224"/>
                    </a:cubicBezTo>
                    <a:cubicBezTo>
                      <a:pt x="948331" y="642224"/>
                      <a:pt x="948331" y="642224"/>
                      <a:pt x="986169" y="15699"/>
                    </a:cubicBezTo>
                    <a:cubicBezTo>
                      <a:pt x="986169" y="7136"/>
                      <a:pt x="991880" y="0"/>
                      <a:pt x="998305" y="0"/>
                    </a:cubicBezTo>
                    <a:close/>
                  </a:path>
                </a:pathLst>
              </a:custGeom>
              <a:solidFill>
                <a:srgbClr val="E18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5098" tIns="47549" rIns="95098" bIns="4754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 14">
                <a:extLst>
                  <a:ext uri="{FF2B5EF4-FFF2-40B4-BE49-F238E27FC236}">
                    <a16:creationId xmlns:a16="http://schemas.microsoft.com/office/drawing/2014/main" id="{2E383375-F51F-DA45-B0A9-D40487C8C6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24581" y="2860364"/>
                <a:ext cx="338518" cy="931940"/>
              </a:xfrm>
              <a:custGeom>
                <a:avLst/>
                <a:gdLst>
                  <a:gd name="T0" fmla="*/ 422 w 474"/>
                  <a:gd name="T1" fmla="*/ 1281 h 1306"/>
                  <a:gd name="T2" fmla="*/ 474 w 474"/>
                  <a:gd name="T3" fmla="*/ 410 h 1306"/>
                  <a:gd name="T4" fmla="*/ 451 w 474"/>
                  <a:gd name="T5" fmla="*/ 30 h 1306"/>
                  <a:gd name="T6" fmla="*/ 426 w 474"/>
                  <a:gd name="T7" fmla="*/ 0 h 1306"/>
                  <a:gd name="T8" fmla="*/ 102 w 474"/>
                  <a:gd name="T9" fmla="*/ 0 h 1306"/>
                  <a:gd name="T10" fmla="*/ 77 w 474"/>
                  <a:gd name="T11" fmla="*/ 30 h 1306"/>
                  <a:gd name="T12" fmla="*/ 1 w 474"/>
                  <a:gd name="T13" fmla="*/ 1270 h 1306"/>
                  <a:gd name="T14" fmla="*/ 26 w 474"/>
                  <a:gd name="T15" fmla="*/ 1306 h 1306"/>
                  <a:gd name="T16" fmla="*/ 425 w 474"/>
                  <a:gd name="T17" fmla="*/ 1306 h 1306"/>
                  <a:gd name="T18" fmla="*/ 422 w 474"/>
                  <a:gd name="T19" fmla="*/ 1281 h 1306"/>
                  <a:gd name="T20" fmla="*/ 361 w 474"/>
                  <a:gd name="T21" fmla="*/ 938 h 1306"/>
                  <a:gd name="T22" fmla="*/ 203 w 474"/>
                  <a:gd name="T23" fmla="*/ 1231 h 1306"/>
                  <a:gd name="T24" fmla="*/ 190 w 474"/>
                  <a:gd name="T25" fmla="*/ 1227 h 1306"/>
                  <a:gd name="T26" fmla="*/ 217 w 474"/>
                  <a:gd name="T27" fmla="*/ 1060 h 1306"/>
                  <a:gd name="T28" fmla="*/ 209 w 474"/>
                  <a:gd name="T29" fmla="*/ 1052 h 1306"/>
                  <a:gd name="T30" fmla="*/ 115 w 474"/>
                  <a:gd name="T31" fmla="*/ 1077 h 1306"/>
                  <a:gd name="T32" fmla="*/ 107 w 474"/>
                  <a:gd name="T33" fmla="*/ 1067 h 1306"/>
                  <a:gd name="T34" fmla="*/ 265 w 474"/>
                  <a:gd name="T35" fmla="*/ 774 h 1306"/>
                  <a:gd name="T36" fmla="*/ 278 w 474"/>
                  <a:gd name="T37" fmla="*/ 778 h 1306"/>
                  <a:gd name="T38" fmla="*/ 251 w 474"/>
                  <a:gd name="T39" fmla="*/ 946 h 1306"/>
                  <a:gd name="T40" fmla="*/ 259 w 474"/>
                  <a:gd name="T41" fmla="*/ 954 h 1306"/>
                  <a:gd name="T42" fmla="*/ 353 w 474"/>
                  <a:gd name="T43" fmla="*/ 928 h 1306"/>
                  <a:gd name="T44" fmla="*/ 361 w 474"/>
                  <a:gd name="T45" fmla="*/ 938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4" h="1306">
                    <a:moveTo>
                      <a:pt x="422" y="1281"/>
                    </a:moveTo>
                    <a:cubicBezTo>
                      <a:pt x="474" y="410"/>
                      <a:pt x="474" y="410"/>
                      <a:pt x="474" y="410"/>
                    </a:cubicBezTo>
                    <a:cubicBezTo>
                      <a:pt x="451" y="30"/>
                      <a:pt x="451" y="30"/>
                      <a:pt x="451" y="30"/>
                    </a:cubicBezTo>
                    <a:cubicBezTo>
                      <a:pt x="450" y="13"/>
                      <a:pt x="439" y="0"/>
                      <a:pt x="426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89" y="0"/>
                      <a:pt x="78" y="13"/>
                      <a:pt x="77" y="30"/>
                    </a:cubicBezTo>
                    <a:cubicBezTo>
                      <a:pt x="1" y="1270"/>
                      <a:pt x="1" y="1270"/>
                      <a:pt x="1" y="1270"/>
                    </a:cubicBezTo>
                    <a:cubicBezTo>
                      <a:pt x="0" y="1289"/>
                      <a:pt x="12" y="1306"/>
                      <a:pt x="26" y="1306"/>
                    </a:cubicBezTo>
                    <a:cubicBezTo>
                      <a:pt x="425" y="1306"/>
                      <a:pt x="425" y="1306"/>
                      <a:pt x="425" y="1306"/>
                    </a:cubicBezTo>
                    <a:cubicBezTo>
                      <a:pt x="422" y="1298"/>
                      <a:pt x="421" y="1290"/>
                      <a:pt x="422" y="1281"/>
                    </a:cubicBezTo>
                    <a:close/>
                    <a:moveTo>
                      <a:pt x="361" y="938"/>
                    </a:moveTo>
                    <a:cubicBezTo>
                      <a:pt x="361" y="938"/>
                      <a:pt x="361" y="938"/>
                      <a:pt x="203" y="1231"/>
                    </a:cubicBezTo>
                    <a:cubicBezTo>
                      <a:pt x="199" y="1238"/>
                      <a:pt x="189" y="1234"/>
                      <a:pt x="190" y="1227"/>
                    </a:cubicBezTo>
                    <a:cubicBezTo>
                      <a:pt x="190" y="1227"/>
                      <a:pt x="190" y="1227"/>
                      <a:pt x="217" y="1060"/>
                    </a:cubicBezTo>
                    <a:cubicBezTo>
                      <a:pt x="218" y="1054"/>
                      <a:pt x="214" y="1050"/>
                      <a:pt x="209" y="1052"/>
                    </a:cubicBezTo>
                    <a:cubicBezTo>
                      <a:pt x="209" y="1052"/>
                      <a:pt x="209" y="1052"/>
                      <a:pt x="115" y="1077"/>
                    </a:cubicBezTo>
                    <a:cubicBezTo>
                      <a:pt x="109" y="1079"/>
                      <a:pt x="104" y="1073"/>
                      <a:pt x="107" y="1067"/>
                    </a:cubicBezTo>
                    <a:cubicBezTo>
                      <a:pt x="107" y="1067"/>
                      <a:pt x="107" y="1067"/>
                      <a:pt x="265" y="774"/>
                    </a:cubicBezTo>
                    <a:cubicBezTo>
                      <a:pt x="269" y="767"/>
                      <a:pt x="279" y="771"/>
                      <a:pt x="278" y="778"/>
                    </a:cubicBezTo>
                    <a:cubicBezTo>
                      <a:pt x="278" y="778"/>
                      <a:pt x="278" y="778"/>
                      <a:pt x="251" y="946"/>
                    </a:cubicBezTo>
                    <a:cubicBezTo>
                      <a:pt x="250" y="951"/>
                      <a:pt x="255" y="956"/>
                      <a:pt x="259" y="954"/>
                    </a:cubicBezTo>
                    <a:cubicBezTo>
                      <a:pt x="259" y="954"/>
                      <a:pt x="259" y="954"/>
                      <a:pt x="353" y="928"/>
                    </a:cubicBezTo>
                    <a:cubicBezTo>
                      <a:pt x="359" y="927"/>
                      <a:pt x="364" y="932"/>
                      <a:pt x="361" y="938"/>
                    </a:cubicBezTo>
                    <a:close/>
                  </a:path>
                </a:pathLst>
              </a:custGeom>
              <a:solidFill>
                <a:srgbClr val="E18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5098" tIns="47549" rIns="95098" bIns="4754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9" name="Group 15">
            <a:extLst>
              <a:ext uri="{FF2B5EF4-FFF2-40B4-BE49-F238E27FC236}">
                <a16:creationId xmlns:a16="http://schemas.microsoft.com/office/drawing/2014/main" id="{71F23525-0391-BD5D-6DD3-D856A6E6F2BB}"/>
              </a:ext>
            </a:extLst>
          </p:cNvPr>
          <p:cNvGrpSpPr>
            <a:grpSpLocks noChangeAspect="1"/>
          </p:cNvGrpSpPr>
          <p:nvPr/>
        </p:nvGrpSpPr>
        <p:grpSpPr>
          <a:xfrm>
            <a:off x="2792631" y="2098869"/>
            <a:ext cx="544830" cy="544830"/>
            <a:chOff x="5273675" y="2606675"/>
            <a:chExt cx="1644650" cy="1644650"/>
          </a:xfrm>
        </p:grpSpPr>
        <p:sp>
          <p:nvSpPr>
            <p:cNvPr id="100" name="AutoShape 3">
              <a:extLst>
                <a:ext uri="{FF2B5EF4-FFF2-40B4-BE49-F238E27FC236}">
                  <a16:creationId xmlns:a16="http://schemas.microsoft.com/office/drawing/2014/main" id="{F402E7DC-4730-588E-A7DD-844F34EBC9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098" tIns="47549" rIns="95098" bIns="475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01" name="Group 17">
              <a:extLst>
                <a:ext uri="{FF2B5EF4-FFF2-40B4-BE49-F238E27FC236}">
                  <a16:creationId xmlns:a16="http://schemas.microsoft.com/office/drawing/2014/main" id="{5A18A0E2-C20E-6337-1E74-CBD369906B47}"/>
                </a:ext>
              </a:extLst>
            </p:cNvPr>
            <p:cNvGrpSpPr/>
            <p:nvPr/>
          </p:nvGrpSpPr>
          <p:grpSpPr>
            <a:xfrm>
              <a:off x="5724523" y="2778125"/>
              <a:ext cx="744539" cy="1303338"/>
              <a:chOff x="5724523" y="2778125"/>
              <a:chExt cx="744539" cy="1303338"/>
            </a:xfrm>
          </p:grpSpPr>
          <p:sp>
            <p:nvSpPr>
              <p:cNvPr id="102" name="Freeform 8">
                <a:extLst>
                  <a:ext uri="{FF2B5EF4-FFF2-40B4-BE49-F238E27FC236}">
                    <a16:creationId xmlns:a16="http://schemas.microsoft.com/office/drawing/2014/main" id="{8C239632-896E-7B0D-ADD5-97AE3974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2836863"/>
                <a:ext cx="623888" cy="727075"/>
              </a:xfrm>
              <a:custGeom>
                <a:avLst/>
                <a:gdLst>
                  <a:gd name="T0" fmla="*/ 436 w 872"/>
                  <a:gd name="T1" fmla="*/ 0 h 1018"/>
                  <a:gd name="T2" fmla="*/ 0 w 872"/>
                  <a:gd name="T3" fmla="*/ 437 h 1018"/>
                  <a:gd name="T4" fmla="*/ 105 w 872"/>
                  <a:gd name="T5" fmla="*/ 721 h 1018"/>
                  <a:gd name="T6" fmla="*/ 261 w 872"/>
                  <a:gd name="T7" fmla="*/ 1018 h 1018"/>
                  <a:gd name="T8" fmla="*/ 414 w 872"/>
                  <a:gd name="T9" fmla="*/ 1018 h 1018"/>
                  <a:gd name="T10" fmla="*/ 414 w 872"/>
                  <a:gd name="T11" fmla="*/ 899 h 1018"/>
                  <a:gd name="T12" fmla="*/ 420 w 872"/>
                  <a:gd name="T13" fmla="*/ 884 h 1018"/>
                  <a:gd name="T14" fmla="*/ 524 w 872"/>
                  <a:gd name="T15" fmla="*/ 772 h 1018"/>
                  <a:gd name="T16" fmla="*/ 369 w 872"/>
                  <a:gd name="T17" fmla="*/ 772 h 1018"/>
                  <a:gd name="T18" fmla="*/ 348 w 872"/>
                  <a:gd name="T19" fmla="*/ 759 h 1018"/>
                  <a:gd name="T20" fmla="*/ 353 w 872"/>
                  <a:gd name="T21" fmla="*/ 735 h 1018"/>
                  <a:gd name="T22" fmla="*/ 480 w 872"/>
                  <a:gd name="T23" fmla="*/ 602 h 1018"/>
                  <a:gd name="T24" fmla="*/ 353 w 872"/>
                  <a:gd name="T25" fmla="*/ 602 h 1018"/>
                  <a:gd name="T26" fmla="*/ 333 w 872"/>
                  <a:gd name="T27" fmla="*/ 589 h 1018"/>
                  <a:gd name="T28" fmla="*/ 337 w 872"/>
                  <a:gd name="T29" fmla="*/ 565 h 1018"/>
                  <a:gd name="T30" fmla="*/ 507 w 872"/>
                  <a:gd name="T31" fmla="*/ 369 h 1018"/>
                  <a:gd name="T32" fmla="*/ 538 w 872"/>
                  <a:gd name="T33" fmla="*/ 367 h 1018"/>
                  <a:gd name="T34" fmla="*/ 540 w 872"/>
                  <a:gd name="T35" fmla="*/ 398 h 1018"/>
                  <a:gd name="T36" fmla="*/ 402 w 872"/>
                  <a:gd name="T37" fmla="*/ 558 h 1018"/>
                  <a:gd name="T38" fmla="*/ 531 w 872"/>
                  <a:gd name="T39" fmla="*/ 558 h 1018"/>
                  <a:gd name="T40" fmla="*/ 552 w 872"/>
                  <a:gd name="T41" fmla="*/ 571 h 1018"/>
                  <a:gd name="T42" fmla="*/ 547 w 872"/>
                  <a:gd name="T43" fmla="*/ 595 h 1018"/>
                  <a:gd name="T44" fmla="*/ 420 w 872"/>
                  <a:gd name="T45" fmla="*/ 728 h 1018"/>
                  <a:gd name="T46" fmla="*/ 575 w 872"/>
                  <a:gd name="T47" fmla="*/ 728 h 1018"/>
                  <a:gd name="T48" fmla="*/ 595 w 872"/>
                  <a:gd name="T49" fmla="*/ 742 h 1018"/>
                  <a:gd name="T50" fmla="*/ 591 w 872"/>
                  <a:gd name="T51" fmla="*/ 765 h 1018"/>
                  <a:gd name="T52" fmla="*/ 458 w 872"/>
                  <a:gd name="T53" fmla="*/ 908 h 1018"/>
                  <a:gd name="T54" fmla="*/ 458 w 872"/>
                  <a:gd name="T55" fmla="*/ 1018 h 1018"/>
                  <a:gd name="T56" fmla="*/ 611 w 872"/>
                  <a:gd name="T57" fmla="*/ 1018 h 1018"/>
                  <a:gd name="T58" fmla="*/ 768 w 872"/>
                  <a:gd name="T59" fmla="*/ 721 h 1018"/>
                  <a:gd name="T60" fmla="*/ 872 w 872"/>
                  <a:gd name="T61" fmla="*/ 437 h 1018"/>
                  <a:gd name="T62" fmla="*/ 436 w 872"/>
                  <a:gd name="T63" fmla="*/ 0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72" h="1018">
                    <a:moveTo>
                      <a:pt x="436" y="0"/>
                    </a:moveTo>
                    <a:cubicBezTo>
                      <a:pt x="195" y="0"/>
                      <a:pt x="0" y="196"/>
                      <a:pt x="0" y="437"/>
                    </a:cubicBezTo>
                    <a:cubicBezTo>
                      <a:pt x="0" y="541"/>
                      <a:pt x="37" y="642"/>
                      <a:pt x="105" y="721"/>
                    </a:cubicBezTo>
                    <a:cubicBezTo>
                      <a:pt x="126" y="741"/>
                      <a:pt x="247" y="865"/>
                      <a:pt x="261" y="1018"/>
                    </a:cubicBezTo>
                    <a:cubicBezTo>
                      <a:pt x="414" y="1018"/>
                      <a:pt x="414" y="1018"/>
                      <a:pt x="414" y="1018"/>
                    </a:cubicBezTo>
                    <a:cubicBezTo>
                      <a:pt x="414" y="899"/>
                      <a:pt x="414" y="899"/>
                      <a:pt x="414" y="899"/>
                    </a:cubicBezTo>
                    <a:cubicBezTo>
                      <a:pt x="414" y="893"/>
                      <a:pt x="416" y="888"/>
                      <a:pt x="420" y="884"/>
                    </a:cubicBezTo>
                    <a:cubicBezTo>
                      <a:pt x="524" y="772"/>
                      <a:pt x="524" y="772"/>
                      <a:pt x="524" y="772"/>
                    </a:cubicBezTo>
                    <a:cubicBezTo>
                      <a:pt x="369" y="772"/>
                      <a:pt x="369" y="772"/>
                      <a:pt x="369" y="772"/>
                    </a:cubicBezTo>
                    <a:cubicBezTo>
                      <a:pt x="360" y="772"/>
                      <a:pt x="352" y="767"/>
                      <a:pt x="348" y="759"/>
                    </a:cubicBezTo>
                    <a:cubicBezTo>
                      <a:pt x="345" y="751"/>
                      <a:pt x="347" y="742"/>
                      <a:pt x="353" y="735"/>
                    </a:cubicBezTo>
                    <a:cubicBezTo>
                      <a:pt x="480" y="602"/>
                      <a:pt x="480" y="602"/>
                      <a:pt x="480" y="602"/>
                    </a:cubicBezTo>
                    <a:cubicBezTo>
                      <a:pt x="353" y="602"/>
                      <a:pt x="353" y="602"/>
                      <a:pt x="353" y="602"/>
                    </a:cubicBezTo>
                    <a:cubicBezTo>
                      <a:pt x="345" y="602"/>
                      <a:pt x="337" y="597"/>
                      <a:pt x="333" y="589"/>
                    </a:cubicBezTo>
                    <a:cubicBezTo>
                      <a:pt x="330" y="581"/>
                      <a:pt x="331" y="572"/>
                      <a:pt x="337" y="565"/>
                    </a:cubicBezTo>
                    <a:cubicBezTo>
                      <a:pt x="507" y="369"/>
                      <a:pt x="507" y="369"/>
                      <a:pt x="507" y="369"/>
                    </a:cubicBezTo>
                    <a:cubicBezTo>
                      <a:pt x="515" y="360"/>
                      <a:pt x="529" y="359"/>
                      <a:pt x="538" y="367"/>
                    </a:cubicBezTo>
                    <a:cubicBezTo>
                      <a:pt x="547" y="375"/>
                      <a:pt x="548" y="389"/>
                      <a:pt x="540" y="398"/>
                    </a:cubicBezTo>
                    <a:cubicBezTo>
                      <a:pt x="402" y="558"/>
                      <a:pt x="402" y="558"/>
                      <a:pt x="402" y="558"/>
                    </a:cubicBezTo>
                    <a:cubicBezTo>
                      <a:pt x="531" y="558"/>
                      <a:pt x="531" y="558"/>
                      <a:pt x="531" y="558"/>
                    </a:cubicBezTo>
                    <a:cubicBezTo>
                      <a:pt x="540" y="558"/>
                      <a:pt x="548" y="563"/>
                      <a:pt x="552" y="571"/>
                    </a:cubicBezTo>
                    <a:cubicBezTo>
                      <a:pt x="555" y="579"/>
                      <a:pt x="553" y="589"/>
                      <a:pt x="547" y="595"/>
                    </a:cubicBezTo>
                    <a:cubicBezTo>
                      <a:pt x="420" y="728"/>
                      <a:pt x="420" y="728"/>
                      <a:pt x="420" y="728"/>
                    </a:cubicBezTo>
                    <a:cubicBezTo>
                      <a:pt x="575" y="728"/>
                      <a:pt x="575" y="728"/>
                      <a:pt x="575" y="728"/>
                    </a:cubicBezTo>
                    <a:cubicBezTo>
                      <a:pt x="583" y="728"/>
                      <a:pt x="591" y="734"/>
                      <a:pt x="595" y="742"/>
                    </a:cubicBezTo>
                    <a:cubicBezTo>
                      <a:pt x="598" y="750"/>
                      <a:pt x="597" y="759"/>
                      <a:pt x="591" y="765"/>
                    </a:cubicBezTo>
                    <a:cubicBezTo>
                      <a:pt x="458" y="908"/>
                      <a:pt x="458" y="908"/>
                      <a:pt x="458" y="908"/>
                    </a:cubicBezTo>
                    <a:cubicBezTo>
                      <a:pt x="458" y="1018"/>
                      <a:pt x="458" y="1018"/>
                      <a:pt x="458" y="1018"/>
                    </a:cubicBezTo>
                    <a:cubicBezTo>
                      <a:pt x="611" y="1018"/>
                      <a:pt x="611" y="1018"/>
                      <a:pt x="611" y="1018"/>
                    </a:cubicBezTo>
                    <a:cubicBezTo>
                      <a:pt x="625" y="865"/>
                      <a:pt x="747" y="741"/>
                      <a:pt x="768" y="721"/>
                    </a:cubicBezTo>
                    <a:cubicBezTo>
                      <a:pt x="835" y="642"/>
                      <a:pt x="872" y="541"/>
                      <a:pt x="872" y="437"/>
                    </a:cubicBezTo>
                    <a:cubicBezTo>
                      <a:pt x="872" y="196"/>
                      <a:pt x="677" y="0"/>
                      <a:pt x="436" y="0"/>
                    </a:cubicBezTo>
                    <a:close/>
                  </a:path>
                </a:pathLst>
              </a:custGeom>
              <a:solidFill>
                <a:srgbClr val="E18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5098" tIns="47549" rIns="95098" bIns="4754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Freeform 11">
                <a:extLst>
                  <a:ext uri="{FF2B5EF4-FFF2-40B4-BE49-F238E27FC236}">
                    <a16:creationId xmlns:a16="http://schemas.microsoft.com/office/drawing/2014/main" id="{CEEBABCA-FB62-E587-BBB2-D7A0B6FCD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523" y="2778125"/>
                <a:ext cx="744539" cy="1303338"/>
              </a:xfrm>
              <a:custGeom>
                <a:avLst/>
                <a:gdLst>
                  <a:gd name="connsiteX0" fmla="*/ 306388 w 744538"/>
                  <a:gd name="connsiteY0" fmla="*/ 1263650 h 1303338"/>
                  <a:gd name="connsiteX1" fmla="*/ 438151 w 744538"/>
                  <a:gd name="connsiteY1" fmla="*/ 1263650 h 1303338"/>
                  <a:gd name="connsiteX2" fmla="*/ 438151 w 744538"/>
                  <a:gd name="connsiteY2" fmla="*/ 1267258 h 1303338"/>
                  <a:gd name="connsiteX3" fmla="*/ 428234 w 744538"/>
                  <a:gd name="connsiteY3" fmla="*/ 1276639 h 1303338"/>
                  <a:gd name="connsiteX4" fmla="*/ 391397 w 744538"/>
                  <a:gd name="connsiteY4" fmla="*/ 1303338 h 1303338"/>
                  <a:gd name="connsiteX5" fmla="*/ 353143 w 744538"/>
                  <a:gd name="connsiteY5" fmla="*/ 1303338 h 1303338"/>
                  <a:gd name="connsiteX6" fmla="*/ 316306 w 744538"/>
                  <a:gd name="connsiteY6" fmla="*/ 1276639 h 1303338"/>
                  <a:gd name="connsiteX7" fmla="*/ 306388 w 744538"/>
                  <a:gd name="connsiteY7" fmla="*/ 1267258 h 1303338"/>
                  <a:gd name="connsiteX8" fmla="*/ 306388 w 744538"/>
                  <a:gd name="connsiteY8" fmla="*/ 1263650 h 1303338"/>
                  <a:gd name="connsiteX9" fmla="*/ 268156 w 744538"/>
                  <a:gd name="connsiteY9" fmla="*/ 1198563 h 1303338"/>
                  <a:gd name="connsiteX10" fmla="*/ 476384 w 744538"/>
                  <a:gd name="connsiteY10" fmla="*/ 1198563 h 1303338"/>
                  <a:gd name="connsiteX11" fmla="*/ 492126 w 744538"/>
                  <a:gd name="connsiteY11" fmla="*/ 1214085 h 1303338"/>
                  <a:gd name="connsiteX12" fmla="*/ 476384 w 744538"/>
                  <a:gd name="connsiteY12" fmla="*/ 1230313 h 1303338"/>
                  <a:gd name="connsiteX13" fmla="*/ 268156 w 744538"/>
                  <a:gd name="connsiteY13" fmla="*/ 1230313 h 1303338"/>
                  <a:gd name="connsiteX14" fmla="*/ 252413 w 744538"/>
                  <a:gd name="connsiteY14" fmla="*/ 1214085 h 1303338"/>
                  <a:gd name="connsiteX15" fmla="*/ 268156 w 744538"/>
                  <a:gd name="connsiteY15" fmla="*/ 1198563 h 1303338"/>
                  <a:gd name="connsiteX16" fmla="*/ 231608 w 744538"/>
                  <a:gd name="connsiteY16" fmla="*/ 1135063 h 1303338"/>
                  <a:gd name="connsiteX17" fmla="*/ 512930 w 744538"/>
                  <a:gd name="connsiteY17" fmla="*/ 1135063 h 1303338"/>
                  <a:gd name="connsiteX18" fmla="*/ 528638 w 744538"/>
                  <a:gd name="connsiteY18" fmla="*/ 1152102 h 1303338"/>
                  <a:gd name="connsiteX19" fmla="*/ 512930 w 744538"/>
                  <a:gd name="connsiteY19" fmla="*/ 1168401 h 1303338"/>
                  <a:gd name="connsiteX20" fmla="*/ 231608 w 744538"/>
                  <a:gd name="connsiteY20" fmla="*/ 1168401 h 1303338"/>
                  <a:gd name="connsiteX21" fmla="*/ 215900 w 744538"/>
                  <a:gd name="connsiteY21" fmla="*/ 1152102 h 1303338"/>
                  <a:gd name="connsiteX22" fmla="*/ 231608 w 744538"/>
                  <a:gd name="connsiteY22" fmla="*/ 1135063 h 1303338"/>
                  <a:gd name="connsiteX23" fmla="*/ 231608 w 744538"/>
                  <a:gd name="connsiteY23" fmla="*/ 1069975 h 1303338"/>
                  <a:gd name="connsiteX24" fmla="*/ 512930 w 744538"/>
                  <a:gd name="connsiteY24" fmla="*/ 1069975 h 1303338"/>
                  <a:gd name="connsiteX25" fmla="*/ 528638 w 744538"/>
                  <a:gd name="connsiteY25" fmla="*/ 1085850 h 1303338"/>
                  <a:gd name="connsiteX26" fmla="*/ 512930 w 744538"/>
                  <a:gd name="connsiteY26" fmla="*/ 1101725 h 1303338"/>
                  <a:gd name="connsiteX27" fmla="*/ 231608 w 744538"/>
                  <a:gd name="connsiteY27" fmla="*/ 1101725 h 1303338"/>
                  <a:gd name="connsiteX28" fmla="*/ 215900 w 744538"/>
                  <a:gd name="connsiteY28" fmla="*/ 1085850 h 1303338"/>
                  <a:gd name="connsiteX29" fmla="*/ 231608 w 744538"/>
                  <a:gd name="connsiteY29" fmla="*/ 1069975 h 1303338"/>
                  <a:gd name="connsiteX30" fmla="*/ 166688 w 744538"/>
                  <a:gd name="connsiteY30" fmla="*/ 847725 h 1303338"/>
                  <a:gd name="connsiteX31" fmla="*/ 166688 w 744538"/>
                  <a:gd name="connsiteY31" fmla="*/ 874022 h 1303338"/>
                  <a:gd name="connsiteX32" fmla="*/ 210081 w 744538"/>
                  <a:gd name="connsiteY32" fmla="*/ 977077 h 1303338"/>
                  <a:gd name="connsiteX33" fmla="*/ 232844 w 744538"/>
                  <a:gd name="connsiteY33" fmla="*/ 1017588 h 1303338"/>
                  <a:gd name="connsiteX34" fmla="*/ 511695 w 744538"/>
                  <a:gd name="connsiteY34" fmla="*/ 1017588 h 1303338"/>
                  <a:gd name="connsiteX35" fmla="*/ 534459 w 744538"/>
                  <a:gd name="connsiteY35" fmla="*/ 977077 h 1303338"/>
                  <a:gd name="connsiteX36" fmla="*/ 577851 w 744538"/>
                  <a:gd name="connsiteY36" fmla="*/ 874022 h 1303338"/>
                  <a:gd name="connsiteX37" fmla="*/ 577851 w 744538"/>
                  <a:gd name="connsiteY37" fmla="*/ 847725 h 1303338"/>
                  <a:gd name="connsiteX38" fmla="*/ 556511 w 744538"/>
                  <a:gd name="connsiteY38" fmla="*/ 847725 h 1303338"/>
                  <a:gd name="connsiteX39" fmla="*/ 525211 w 744538"/>
                  <a:gd name="connsiteY39" fmla="*/ 847725 h 1303338"/>
                  <a:gd name="connsiteX40" fmla="*/ 496045 w 744538"/>
                  <a:gd name="connsiteY40" fmla="*/ 847725 h 1303338"/>
                  <a:gd name="connsiteX41" fmla="*/ 387920 w 744538"/>
                  <a:gd name="connsiteY41" fmla="*/ 847725 h 1303338"/>
                  <a:gd name="connsiteX42" fmla="*/ 356620 w 744538"/>
                  <a:gd name="connsiteY42" fmla="*/ 847725 h 1303338"/>
                  <a:gd name="connsiteX43" fmla="*/ 248494 w 744538"/>
                  <a:gd name="connsiteY43" fmla="*/ 847725 h 1303338"/>
                  <a:gd name="connsiteX44" fmla="*/ 219328 w 744538"/>
                  <a:gd name="connsiteY44" fmla="*/ 847725 h 1303338"/>
                  <a:gd name="connsiteX45" fmla="*/ 188029 w 744538"/>
                  <a:gd name="connsiteY45" fmla="*/ 847725 h 1303338"/>
                  <a:gd name="connsiteX46" fmla="*/ 166688 w 744538"/>
                  <a:gd name="connsiteY46" fmla="*/ 847725 h 1303338"/>
                  <a:gd name="connsiteX47" fmla="*/ 372269 w 744538"/>
                  <a:gd name="connsiteY47" fmla="*/ 31750 h 1303338"/>
                  <a:gd name="connsiteX48" fmla="*/ 31750 w 744538"/>
                  <a:gd name="connsiteY48" fmla="*/ 371414 h 1303338"/>
                  <a:gd name="connsiteX49" fmla="*/ 114387 w 744538"/>
                  <a:gd name="connsiteY49" fmla="*/ 594052 h 1303338"/>
                  <a:gd name="connsiteX50" fmla="*/ 218395 w 744538"/>
                  <a:gd name="connsiteY50" fmla="*/ 784578 h 1303338"/>
                  <a:gd name="connsiteX51" fmla="*/ 219107 w 744538"/>
                  <a:gd name="connsiteY51" fmla="*/ 805271 h 1303338"/>
                  <a:gd name="connsiteX52" fmla="*/ 219107 w 744538"/>
                  <a:gd name="connsiteY52" fmla="*/ 815975 h 1303338"/>
                  <a:gd name="connsiteX53" fmla="*/ 248315 w 744538"/>
                  <a:gd name="connsiteY53" fmla="*/ 815975 h 1303338"/>
                  <a:gd name="connsiteX54" fmla="*/ 356597 w 744538"/>
                  <a:gd name="connsiteY54" fmla="*/ 815975 h 1303338"/>
                  <a:gd name="connsiteX55" fmla="*/ 387942 w 744538"/>
                  <a:gd name="connsiteY55" fmla="*/ 815975 h 1303338"/>
                  <a:gd name="connsiteX56" fmla="*/ 496224 w 744538"/>
                  <a:gd name="connsiteY56" fmla="*/ 815975 h 1303338"/>
                  <a:gd name="connsiteX57" fmla="*/ 525432 w 744538"/>
                  <a:gd name="connsiteY57" fmla="*/ 815975 h 1303338"/>
                  <a:gd name="connsiteX58" fmla="*/ 525432 w 744538"/>
                  <a:gd name="connsiteY58" fmla="*/ 805271 h 1303338"/>
                  <a:gd name="connsiteX59" fmla="*/ 526144 w 744538"/>
                  <a:gd name="connsiteY59" fmla="*/ 784578 h 1303338"/>
                  <a:gd name="connsiteX60" fmla="*/ 630152 w 744538"/>
                  <a:gd name="connsiteY60" fmla="*/ 594052 h 1303338"/>
                  <a:gd name="connsiteX61" fmla="*/ 712788 w 744538"/>
                  <a:gd name="connsiteY61" fmla="*/ 371414 h 1303338"/>
                  <a:gd name="connsiteX62" fmla="*/ 372269 w 744538"/>
                  <a:gd name="connsiteY62" fmla="*/ 31750 h 1303338"/>
                  <a:gd name="connsiteX63" fmla="*/ 372269 w 744538"/>
                  <a:gd name="connsiteY63" fmla="*/ 0 h 1303338"/>
                  <a:gd name="connsiteX64" fmla="*/ 744538 w 744538"/>
                  <a:gd name="connsiteY64" fmla="*/ 371195 h 1303338"/>
                  <a:gd name="connsiteX65" fmla="*/ 653967 w 744538"/>
                  <a:gd name="connsiteY65" fmla="*/ 615326 h 1303338"/>
                  <a:gd name="connsiteX66" fmla="*/ 652541 w 744538"/>
                  <a:gd name="connsiteY66" fmla="*/ 616040 h 1303338"/>
                  <a:gd name="connsiteX67" fmla="*/ 556977 w 744538"/>
                  <a:gd name="connsiteY67" fmla="*/ 793071 h 1303338"/>
                  <a:gd name="connsiteX68" fmla="*/ 556977 w 744538"/>
                  <a:gd name="connsiteY68" fmla="*/ 805206 h 1303338"/>
                  <a:gd name="connsiteX69" fmla="*/ 556977 w 744538"/>
                  <a:gd name="connsiteY69" fmla="*/ 808776 h 1303338"/>
                  <a:gd name="connsiteX70" fmla="*/ 556977 w 744538"/>
                  <a:gd name="connsiteY70" fmla="*/ 815914 h 1303338"/>
                  <a:gd name="connsiteX71" fmla="*/ 594062 w 744538"/>
                  <a:gd name="connsiteY71" fmla="*/ 815914 h 1303338"/>
                  <a:gd name="connsiteX72" fmla="*/ 609751 w 744538"/>
                  <a:gd name="connsiteY72" fmla="*/ 831618 h 1303338"/>
                  <a:gd name="connsiteX73" fmla="*/ 609751 w 744538"/>
                  <a:gd name="connsiteY73" fmla="*/ 873735 h 1303338"/>
                  <a:gd name="connsiteX74" fmla="*/ 556264 w 744538"/>
                  <a:gd name="connsiteY74" fmla="*/ 1000084 h 1303338"/>
                  <a:gd name="connsiteX75" fmla="*/ 542001 w 744538"/>
                  <a:gd name="connsiteY75" fmla="*/ 1032206 h 1303338"/>
                  <a:gd name="connsiteX76" fmla="*/ 542001 w 744538"/>
                  <a:gd name="connsiteY76" fmla="*/ 1033634 h 1303338"/>
                  <a:gd name="connsiteX77" fmla="*/ 526312 w 744538"/>
                  <a:gd name="connsiteY77" fmla="*/ 1049338 h 1303338"/>
                  <a:gd name="connsiteX78" fmla="*/ 218227 w 744538"/>
                  <a:gd name="connsiteY78" fmla="*/ 1049338 h 1303338"/>
                  <a:gd name="connsiteX79" fmla="*/ 202537 w 744538"/>
                  <a:gd name="connsiteY79" fmla="*/ 1033634 h 1303338"/>
                  <a:gd name="connsiteX80" fmla="*/ 202537 w 744538"/>
                  <a:gd name="connsiteY80" fmla="*/ 1032206 h 1303338"/>
                  <a:gd name="connsiteX81" fmla="*/ 188274 w 744538"/>
                  <a:gd name="connsiteY81" fmla="*/ 1000084 h 1303338"/>
                  <a:gd name="connsiteX82" fmla="*/ 134787 w 744538"/>
                  <a:gd name="connsiteY82" fmla="*/ 873735 h 1303338"/>
                  <a:gd name="connsiteX83" fmla="*/ 134787 w 744538"/>
                  <a:gd name="connsiteY83" fmla="*/ 831618 h 1303338"/>
                  <a:gd name="connsiteX84" fmla="*/ 150477 w 744538"/>
                  <a:gd name="connsiteY84" fmla="*/ 815914 h 1303338"/>
                  <a:gd name="connsiteX85" fmla="*/ 187561 w 744538"/>
                  <a:gd name="connsiteY85" fmla="*/ 815914 h 1303338"/>
                  <a:gd name="connsiteX86" fmla="*/ 187561 w 744538"/>
                  <a:gd name="connsiteY86" fmla="*/ 808776 h 1303338"/>
                  <a:gd name="connsiteX87" fmla="*/ 187561 w 744538"/>
                  <a:gd name="connsiteY87" fmla="*/ 805206 h 1303338"/>
                  <a:gd name="connsiteX88" fmla="*/ 187561 w 744538"/>
                  <a:gd name="connsiteY88" fmla="*/ 793071 h 1303338"/>
                  <a:gd name="connsiteX89" fmla="*/ 91998 w 744538"/>
                  <a:gd name="connsiteY89" fmla="*/ 616040 h 1303338"/>
                  <a:gd name="connsiteX90" fmla="*/ 91285 w 744538"/>
                  <a:gd name="connsiteY90" fmla="*/ 615326 h 1303338"/>
                  <a:gd name="connsiteX91" fmla="*/ 0 w 744538"/>
                  <a:gd name="connsiteY91" fmla="*/ 371195 h 1303338"/>
                  <a:gd name="connsiteX92" fmla="*/ 372269 w 744538"/>
                  <a:gd name="connsiteY92" fmla="*/ 0 h 130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44538" h="1303338">
                    <a:moveTo>
                      <a:pt x="306388" y="1263650"/>
                    </a:moveTo>
                    <a:cubicBezTo>
                      <a:pt x="306388" y="1263650"/>
                      <a:pt x="306388" y="1263650"/>
                      <a:pt x="438151" y="1263650"/>
                    </a:cubicBezTo>
                    <a:cubicBezTo>
                      <a:pt x="438151" y="1263650"/>
                      <a:pt x="438151" y="1263650"/>
                      <a:pt x="438151" y="1267258"/>
                    </a:cubicBezTo>
                    <a:cubicBezTo>
                      <a:pt x="431067" y="1270145"/>
                      <a:pt x="428234" y="1273753"/>
                      <a:pt x="428234" y="1276639"/>
                    </a:cubicBezTo>
                    <a:cubicBezTo>
                      <a:pt x="424692" y="1293236"/>
                      <a:pt x="404856" y="1303338"/>
                      <a:pt x="391397" y="1303338"/>
                    </a:cubicBezTo>
                    <a:cubicBezTo>
                      <a:pt x="391397" y="1303338"/>
                      <a:pt x="391397" y="1303338"/>
                      <a:pt x="353143" y="1303338"/>
                    </a:cubicBezTo>
                    <a:cubicBezTo>
                      <a:pt x="339683" y="1303338"/>
                      <a:pt x="319848" y="1293236"/>
                      <a:pt x="316306" y="1276639"/>
                    </a:cubicBezTo>
                    <a:cubicBezTo>
                      <a:pt x="316306" y="1273753"/>
                      <a:pt x="313472" y="1270145"/>
                      <a:pt x="306388" y="1267258"/>
                    </a:cubicBezTo>
                    <a:cubicBezTo>
                      <a:pt x="306388" y="1263650"/>
                      <a:pt x="306388" y="1263650"/>
                      <a:pt x="306388" y="1263650"/>
                    </a:cubicBezTo>
                    <a:close/>
                    <a:moveTo>
                      <a:pt x="268156" y="1198563"/>
                    </a:moveTo>
                    <a:cubicBezTo>
                      <a:pt x="268156" y="1198563"/>
                      <a:pt x="268156" y="1198563"/>
                      <a:pt x="476384" y="1198563"/>
                    </a:cubicBezTo>
                    <a:cubicBezTo>
                      <a:pt x="484971" y="1198563"/>
                      <a:pt x="492126" y="1205619"/>
                      <a:pt x="492126" y="1214085"/>
                    </a:cubicBezTo>
                    <a:cubicBezTo>
                      <a:pt x="492126" y="1222552"/>
                      <a:pt x="484971" y="1230313"/>
                      <a:pt x="476384" y="1230313"/>
                    </a:cubicBezTo>
                    <a:cubicBezTo>
                      <a:pt x="476384" y="1230313"/>
                      <a:pt x="476384" y="1230313"/>
                      <a:pt x="268156" y="1230313"/>
                    </a:cubicBezTo>
                    <a:cubicBezTo>
                      <a:pt x="259569" y="1230313"/>
                      <a:pt x="252413" y="1222552"/>
                      <a:pt x="252413" y="1214085"/>
                    </a:cubicBezTo>
                    <a:cubicBezTo>
                      <a:pt x="252413" y="1205619"/>
                      <a:pt x="259569" y="1198563"/>
                      <a:pt x="268156" y="1198563"/>
                    </a:cubicBezTo>
                    <a:close/>
                    <a:moveTo>
                      <a:pt x="231608" y="1135063"/>
                    </a:moveTo>
                    <a:cubicBezTo>
                      <a:pt x="231608" y="1135063"/>
                      <a:pt x="231608" y="1135063"/>
                      <a:pt x="512930" y="1135063"/>
                    </a:cubicBezTo>
                    <a:cubicBezTo>
                      <a:pt x="521498" y="1135063"/>
                      <a:pt x="528638" y="1143212"/>
                      <a:pt x="528638" y="1152102"/>
                    </a:cubicBezTo>
                    <a:cubicBezTo>
                      <a:pt x="528638" y="1160992"/>
                      <a:pt x="521498" y="1168401"/>
                      <a:pt x="512930" y="1168401"/>
                    </a:cubicBezTo>
                    <a:cubicBezTo>
                      <a:pt x="512930" y="1168401"/>
                      <a:pt x="512930" y="1168401"/>
                      <a:pt x="231608" y="1168401"/>
                    </a:cubicBezTo>
                    <a:cubicBezTo>
                      <a:pt x="223040" y="1168401"/>
                      <a:pt x="215900" y="1160992"/>
                      <a:pt x="215900" y="1152102"/>
                    </a:cubicBezTo>
                    <a:cubicBezTo>
                      <a:pt x="215900" y="1143212"/>
                      <a:pt x="223040" y="1135063"/>
                      <a:pt x="231608" y="1135063"/>
                    </a:cubicBezTo>
                    <a:close/>
                    <a:moveTo>
                      <a:pt x="231608" y="1069975"/>
                    </a:moveTo>
                    <a:cubicBezTo>
                      <a:pt x="231608" y="1069975"/>
                      <a:pt x="231608" y="1069975"/>
                      <a:pt x="512930" y="1069975"/>
                    </a:cubicBezTo>
                    <a:cubicBezTo>
                      <a:pt x="521498" y="1069975"/>
                      <a:pt x="528638" y="1077191"/>
                      <a:pt x="528638" y="1085850"/>
                    </a:cubicBezTo>
                    <a:cubicBezTo>
                      <a:pt x="528638" y="1094509"/>
                      <a:pt x="521498" y="1101725"/>
                      <a:pt x="512930" y="1101725"/>
                    </a:cubicBezTo>
                    <a:cubicBezTo>
                      <a:pt x="512930" y="1101725"/>
                      <a:pt x="512930" y="1101725"/>
                      <a:pt x="231608" y="1101725"/>
                    </a:cubicBezTo>
                    <a:cubicBezTo>
                      <a:pt x="223040" y="1101725"/>
                      <a:pt x="215900" y="1094509"/>
                      <a:pt x="215900" y="1085850"/>
                    </a:cubicBezTo>
                    <a:cubicBezTo>
                      <a:pt x="215900" y="1077191"/>
                      <a:pt x="223040" y="1069975"/>
                      <a:pt x="231608" y="1069975"/>
                    </a:cubicBezTo>
                    <a:close/>
                    <a:moveTo>
                      <a:pt x="166688" y="847725"/>
                    </a:moveTo>
                    <a:cubicBezTo>
                      <a:pt x="166688" y="847725"/>
                      <a:pt x="166688" y="847725"/>
                      <a:pt x="166688" y="874022"/>
                    </a:cubicBezTo>
                    <a:cubicBezTo>
                      <a:pt x="166688" y="913822"/>
                      <a:pt x="182338" y="951491"/>
                      <a:pt x="210081" y="977077"/>
                    </a:cubicBezTo>
                    <a:cubicBezTo>
                      <a:pt x="222174" y="987738"/>
                      <a:pt x="229999" y="1001952"/>
                      <a:pt x="232844" y="1017588"/>
                    </a:cubicBezTo>
                    <a:cubicBezTo>
                      <a:pt x="232844" y="1017588"/>
                      <a:pt x="232844" y="1017588"/>
                      <a:pt x="511695" y="1017588"/>
                    </a:cubicBezTo>
                    <a:cubicBezTo>
                      <a:pt x="514541" y="1001952"/>
                      <a:pt x="522366" y="987738"/>
                      <a:pt x="534459" y="977077"/>
                    </a:cubicBezTo>
                    <a:cubicBezTo>
                      <a:pt x="562201" y="951491"/>
                      <a:pt x="577851" y="913822"/>
                      <a:pt x="577851" y="874022"/>
                    </a:cubicBezTo>
                    <a:cubicBezTo>
                      <a:pt x="577851" y="874022"/>
                      <a:pt x="577851" y="874022"/>
                      <a:pt x="577851" y="847725"/>
                    </a:cubicBezTo>
                    <a:cubicBezTo>
                      <a:pt x="577851" y="847725"/>
                      <a:pt x="577851" y="847725"/>
                      <a:pt x="556511" y="847725"/>
                    </a:cubicBezTo>
                    <a:cubicBezTo>
                      <a:pt x="556511" y="847725"/>
                      <a:pt x="556511" y="847725"/>
                      <a:pt x="525211" y="847725"/>
                    </a:cubicBezTo>
                    <a:cubicBezTo>
                      <a:pt x="525211" y="847725"/>
                      <a:pt x="525211" y="847725"/>
                      <a:pt x="496045" y="847725"/>
                    </a:cubicBezTo>
                    <a:cubicBezTo>
                      <a:pt x="496045" y="847725"/>
                      <a:pt x="496045" y="847725"/>
                      <a:pt x="387920" y="847725"/>
                    </a:cubicBezTo>
                    <a:cubicBezTo>
                      <a:pt x="387920" y="847725"/>
                      <a:pt x="387920" y="847725"/>
                      <a:pt x="356620" y="847725"/>
                    </a:cubicBezTo>
                    <a:cubicBezTo>
                      <a:pt x="356620" y="847725"/>
                      <a:pt x="356620" y="847725"/>
                      <a:pt x="248494" y="847725"/>
                    </a:cubicBezTo>
                    <a:cubicBezTo>
                      <a:pt x="248494" y="847725"/>
                      <a:pt x="248494" y="847725"/>
                      <a:pt x="219328" y="847725"/>
                    </a:cubicBezTo>
                    <a:cubicBezTo>
                      <a:pt x="219328" y="847725"/>
                      <a:pt x="219328" y="847725"/>
                      <a:pt x="188029" y="847725"/>
                    </a:cubicBezTo>
                    <a:cubicBezTo>
                      <a:pt x="188029" y="847725"/>
                      <a:pt x="188029" y="847725"/>
                      <a:pt x="166688" y="847725"/>
                    </a:cubicBezTo>
                    <a:close/>
                    <a:moveTo>
                      <a:pt x="372269" y="31750"/>
                    </a:moveTo>
                    <a:cubicBezTo>
                      <a:pt x="184913" y="31750"/>
                      <a:pt x="31750" y="184456"/>
                      <a:pt x="31750" y="371414"/>
                    </a:cubicBezTo>
                    <a:cubicBezTo>
                      <a:pt x="31750" y="453476"/>
                      <a:pt x="60958" y="531970"/>
                      <a:pt x="114387" y="594052"/>
                    </a:cubicBezTo>
                    <a:cubicBezTo>
                      <a:pt x="123648" y="602615"/>
                      <a:pt x="207709" y="684676"/>
                      <a:pt x="218395" y="784578"/>
                    </a:cubicBezTo>
                    <a:cubicBezTo>
                      <a:pt x="219107" y="791713"/>
                      <a:pt x="219107" y="798849"/>
                      <a:pt x="219107" y="805271"/>
                    </a:cubicBezTo>
                    <a:cubicBezTo>
                      <a:pt x="219107" y="805271"/>
                      <a:pt x="219107" y="805271"/>
                      <a:pt x="219107" y="815975"/>
                    </a:cubicBezTo>
                    <a:cubicBezTo>
                      <a:pt x="219107" y="815975"/>
                      <a:pt x="219107" y="815975"/>
                      <a:pt x="248315" y="815975"/>
                    </a:cubicBezTo>
                    <a:cubicBezTo>
                      <a:pt x="248315" y="815975"/>
                      <a:pt x="248315" y="815975"/>
                      <a:pt x="356597" y="815975"/>
                    </a:cubicBezTo>
                    <a:cubicBezTo>
                      <a:pt x="356597" y="815975"/>
                      <a:pt x="356597" y="815975"/>
                      <a:pt x="387942" y="815975"/>
                    </a:cubicBezTo>
                    <a:cubicBezTo>
                      <a:pt x="387942" y="815975"/>
                      <a:pt x="387942" y="815975"/>
                      <a:pt x="496224" y="815975"/>
                    </a:cubicBezTo>
                    <a:cubicBezTo>
                      <a:pt x="496224" y="815975"/>
                      <a:pt x="496224" y="815975"/>
                      <a:pt x="525432" y="815975"/>
                    </a:cubicBezTo>
                    <a:cubicBezTo>
                      <a:pt x="525432" y="815975"/>
                      <a:pt x="525432" y="815975"/>
                      <a:pt x="525432" y="805271"/>
                    </a:cubicBezTo>
                    <a:cubicBezTo>
                      <a:pt x="525432" y="798849"/>
                      <a:pt x="525432" y="791713"/>
                      <a:pt x="526144" y="784578"/>
                    </a:cubicBezTo>
                    <a:cubicBezTo>
                      <a:pt x="536830" y="684676"/>
                      <a:pt x="620891" y="602615"/>
                      <a:pt x="630152" y="594052"/>
                    </a:cubicBezTo>
                    <a:cubicBezTo>
                      <a:pt x="683581" y="531970"/>
                      <a:pt x="712788" y="453476"/>
                      <a:pt x="712788" y="371414"/>
                    </a:cubicBezTo>
                    <a:cubicBezTo>
                      <a:pt x="712788" y="184456"/>
                      <a:pt x="559626" y="31750"/>
                      <a:pt x="372269" y="31750"/>
                    </a:cubicBezTo>
                    <a:close/>
                    <a:moveTo>
                      <a:pt x="372269" y="0"/>
                    </a:moveTo>
                    <a:cubicBezTo>
                      <a:pt x="577659" y="0"/>
                      <a:pt x="744538" y="167038"/>
                      <a:pt x="744538" y="371195"/>
                    </a:cubicBezTo>
                    <a:cubicBezTo>
                      <a:pt x="744538" y="461138"/>
                      <a:pt x="712446" y="547512"/>
                      <a:pt x="653967" y="615326"/>
                    </a:cubicBezTo>
                    <a:cubicBezTo>
                      <a:pt x="653967" y="615326"/>
                      <a:pt x="653967" y="615326"/>
                      <a:pt x="652541" y="616040"/>
                    </a:cubicBezTo>
                    <a:cubicBezTo>
                      <a:pt x="651828" y="616754"/>
                      <a:pt x="564109" y="699559"/>
                      <a:pt x="556977" y="793071"/>
                    </a:cubicBezTo>
                    <a:cubicBezTo>
                      <a:pt x="556977" y="797354"/>
                      <a:pt x="556977" y="801637"/>
                      <a:pt x="556977" y="805206"/>
                    </a:cubicBezTo>
                    <a:cubicBezTo>
                      <a:pt x="556977" y="805206"/>
                      <a:pt x="556977" y="805206"/>
                      <a:pt x="556977" y="808776"/>
                    </a:cubicBezTo>
                    <a:cubicBezTo>
                      <a:pt x="556977" y="808776"/>
                      <a:pt x="556977" y="808776"/>
                      <a:pt x="556977" y="815914"/>
                    </a:cubicBezTo>
                    <a:cubicBezTo>
                      <a:pt x="556977" y="815914"/>
                      <a:pt x="556977" y="815914"/>
                      <a:pt x="594062" y="815914"/>
                    </a:cubicBezTo>
                    <a:cubicBezTo>
                      <a:pt x="602620" y="815914"/>
                      <a:pt x="609751" y="823052"/>
                      <a:pt x="609751" y="831618"/>
                    </a:cubicBezTo>
                    <a:cubicBezTo>
                      <a:pt x="609751" y="831618"/>
                      <a:pt x="609751" y="831618"/>
                      <a:pt x="609751" y="873735"/>
                    </a:cubicBezTo>
                    <a:cubicBezTo>
                      <a:pt x="609751" y="922275"/>
                      <a:pt x="589783" y="968675"/>
                      <a:pt x="556264" y="1000084"/>
                    </a:cubicBezTo>
                    <a:cubicBezTo>
                      <a:pt x="546993" y="1008650"/>
                      <a:pt x="542001" y="1020071"/>
                      <a:pt x="542001" y="1032206"/>
                    </a:cubicBezTo>
                    <a:cubicBezTo>
                      <a:pt x="542001" y="1032206"/>
                      <a:pt x="542001" y="1032206"/>
                      <a:pt x="542001" y="1033634"/>
                    </a:cubicBezTo>
                    <a:cubicBezTo>
                      <a:pt x="542001" y="1042200"/>
                      <a:pt x="534869" y="1049338"/>
                      <a:pt x="526312" y="1049338"/>
                    </a:cubicBezTo>
                    <a:cubicBezTo>
                      <a:pt x="526312" y="1049338"/>
                      <a:pt x="526312" y="1049338"/>
                      <a:pt x="218227" y="1049338"/>
                    </a:cubicBezTo>
                    <a:cubicBezTo>
                      <a:pt x="209669" y="1049338"/>
                      <a:pt x="202537" y="1042200"/>
                      <a:pt x="202537" y="1033634"/>
                    </a:cubicBezTo>
                    <a:cubicBezTo>
                      <a:pt x="202537" y="1033634"/>
                      <a:pt x="202537" y="1033634"/>
                      <a:pt x="202537" y="1032206"/>
                    </a:cubicBezTo>
                    <a:cubicBezTo>
                      <a:pt x="202537" y="1020071"/>
                      <a:pt x="197545" y="1008650"/>
                      <a:pt x="188274" y="1000084"/>
                    </a:cubicBezTo>
                    <a:cubicBezTo>
                      <a:pt x="154756" y="968675"/>
                      <a:pt x="134787" y="922275"/>
                      <a:pt x="134787" y="873735"/>
                    </a:cubicBezTo>
                    <a:cubicBezTo>
                      <a:pt x="134787" y="873735"/>
                      <a:pt x="134787" y="873735"/>
                      <a:pt x="134787" y="831618"/>
                    </a:cubicBezTo>
                    <a:cubicBezTo>
                      <a:pt x="134787" y="823052"/>
                      <a:pt x="141919" y="815914"/>
                      <a:pt x="150477" y="815914"/>
                    </a:cubicBezTo>
                    <a:cubicBezTo>
                      <a:pt x="150477" y="815914"/>
                      <a:pt x="150477" y="815914"/>
                      <a:pt x="187561" y="815914"/>
                    </a:cubicBezTo>
                    <a:cubicBezTo>
                      <a:pt x="187561" y="815914"/>
                      <a:pt x="187561" y="815914"/>
                      <a:pt x="187561" y="808776"/>
                    </a:cubicBezTo>
                    <a:cubicBezTo>
                      <a:pt x="187561" y="808776"/>
                      <a:pt x="187561" y="808776"/>
                      <a:pt x="187561" y="805206"/>
                    </a:cubicBezTo>
                    <a:cubicBezTo>
                      <a:pt x="187561" y="801637"/>
                      <a:pt x="187561" y="797354"/>
                      <a:pt x="187561" y="793071"/>
                    </a:cubicBezTo>
                    <a:cubicBezTo>
                      <a:pt x="180429" y="699559"/>
                      <a:pt x="92711" y="616754"/>
                      <a:pt x="91998" y="616040"/>
                    </a:cubicBezTo>
                    <a:cubicBezTo>
                      <a:pt x="91998" y="616040"/>
                      <a:pt x="91998" y="616040"/>
                      <a:pt x="91285" y="615326"/>
                    </a:cubicBezTo>
                    <a:cubicBezTo>
                      <a:pt x="32806" y="547512"/>
                      <a:pt x="0" y="461138"/>
                      <a:pt x="0" y="371195"/>
                    </a:cubicBezTo>
                    <a:cubicBezTo>
                      <a:pt x="0" y="167038"/>
                      <a:pt x="166879" y="0"/>
                      <a:pt x="372269" y="0"/>
                    </a:cubicBezTo>
                    <a:close/>
                  </a:path>
                </a:pathLst>
              </a:custGeom>
              <a:solidFill>
                <a:srgbClr val="E18553"/>
              </a:solidFill>
              <a:ln w="12382" cap="flat" cmpd="sng" algn="ctr">
                <a:solidFill>
                  <a:srgbClr val="E1855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5098" tIns="47549" rIns="95098" bIns="4754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166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Box 4">
            <a:extLst>
              <a:ext uri="{FF2B5EF4-FFF2-40B4-BE49-F238E27FC236}">
                <a16:creationId xmlns:a16="http://schemas.microsoft.com/office/drawing/2014/main" id="{71C0C039-58C6-ABDF-175D-425257E0DE89}"/>
              </a:ext>
            </a:extLst>
          </p:cNvPr>
          <p:cNvSpPr txBox="1"/>
          <p:nvPr/>
        </p:nvSpPr>
        <p:spPr bwMode="gray">
          <a:xfrm>
            <a:off x="4671703" y="4114400"/>
            <a:ext cx="1328239" cy="387798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Tx/>
              <a:buFont typeface="Wingdings 2" panose="05020102010507070707" pitchFamily="18" charset="2"/>
              <a:buNone/>
              <a:tabLst/>
              <a:defRPr sz="2000" b="1" i="0">
                <a:solidFill>
                  <a:schemeClr val="accent1"/>
                </a:solidFill>
                <a:latin typeface="Arial Nova Cond" panose="020B0506020202020204" pitchFamily="34" charset="0"/>
                <a:cs typeface="Arial" panose="020B0604020202020204" pitchFamily="34" charset="0"/>
              </a:defRPr>
            </a:lvl1pPr>
            <a:lvl2pPr marL="685783" indent="-228594" defTabSz="914377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4BB0B9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Flex Gen &amp; retail</a:t>
            </a:r>
          </a:p>
        </p:txBody>
      </p:sp>
      <p:cxnSp>
        <p:nvCxnSpPr>
          <p:cNvPr id="105" name="Connector: Elbow 5">
            <a:extLst>
              <a:ext uri="{FF2B5EF4-FFF2-40B4-BE49-F238E27FC236}">
                <a16:creationId xmlns:a16="http://schemas.microsoft.com/office/drawing/2014/main" id="{0C87A741-031A-2BBC-FAB3-F0F687DCFBD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42271" y="4573503"/>
            <a:ext cx="2097813" cy="200828"/>
          </a:xfrm>
          <a:prstGeom prst="bentConnector3">
            <a:avLst>
              <a:gd name="adj1" fmla="val -399"/>
            </a:avLst>
          </a:prstGeom>
          <a:ln w="15875" cap="rnd">
            <a:solidFill>
              <a:srgbClr val="4BB0B9"/>
            </a:solidFill>
            <a:prstDash val="solid"/>
            <a:round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4">
            <a:extLst>
              <a:ext uri="{FF2B5EF4-FFF2-40B4-BE49-F238E27FC236}">
                <a16:creationId xmlns:a16="http://schemas.microsoft.com/office/drawing/2014/main" id="{76B2BC9B-FD71-EBC3-3403-BBB45AD79C19}"/>
              </a:ext>
            </a:extLst>
          </p:cNvPr>
          <p:cNvSpPr txBox="1"/>
          <p:nvPr/>
        </p:nvSpPr>
        <p:spPr>
          <a:xfrm>
            <a:off x="5872002" y="3310503"/>
            <a:ext cx="481761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Strong</a:t>
            </a:r>
            <a:b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GEMS</a:t>
            </a:r>
          </a:p>
        </p:txBody>
      </p:sp>
    </p:spTree>
    <p:extLst>
      <p:ext uri="{BB962C8B-B14F-4D97-AF65-F5344CB8AC3E}">
        <p14:creationId xmlns:p14="http://schemas.microsoft.com/office/powerpoint/2010/main" val="39857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928C4E-5DF4-E2A6-241F-3CA189B42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C14495D-4AB8-CB14-1A0B-8FAB40A8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335631"/>
            <a:ext cx="11334750" cy="457818"/>
          </a:xfr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Accelerating Our Growth In Energy Transition 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3396BA2-AB2E-5456-E130-19D4A6052162}"/>
              </a:ext>
            </a:extLst>
          </p:cNvPr>
          <p:cNvSpPr/>
          <p:nvPr/>
        </p:nvSpPr>
        <p:spPr>
          <a:xfrm>
            <a:off x="4249892" y="2049827"/>
            <a:ext cx="7412772" cy="4063874"/>
          </a:xfrm>
          <a:prstGeom prst="rect">
            <a:avLst/>
          </a:prstGeom>
          <a:solidFill>
            <a:schemeClr val="accent1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6E6F19-75A8-7128-E5E5-D4934EE7DB8E}"/>
              </a:ext>
            </a:extLst>
          </p:cNvPr>
          <p:cNvSpPr/>
          <p:nvPr/>
        </p:nvSpPr>
        <p:spPr>
          <a:xfrm>
            <a:off x="401091" y="2049827"/>
            <a:ext cx="3817574" cy="4063874"/>
          </a:xfrm>
          <a:prstGeom prst="rect">
            <a:avLst/>
          </a:prstGeom>
          <a:solidFill>
            <a:srgbClr val="E4F3F0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5" name="Title 5">
            <a:extLst>
              <a:ext uri="{FF2B5EF4-FFF2-40B4-BE49-F238E27FC236}">
                <a16:creationId xmlns:a16="http://schemas.microsoft.com/office/drawing/2014/main" id="{97D377AF-25E6-9FE0-31E7-86A472C54E7D}"/>
              </a:ext>
            </a:extLst>
          </p:cNvPr>
          <p:cNvSpPr txBox="1">
            <a:spLocks/>
          </p:cNvSpPr>
          <p:nvPr/>
        </p:nvSpPr>
        <p:spPr>
          <a:xfrm>
            <a:off x="714563" y="2419911"/>
            <a:ext cx="3121668" cy="5816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rgbClr val="173C56"/>
                </a:solidFill>
                <a:latin typeface="Arial Nova Cond" panose="020B0506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Simpler, Industrial, </a:t>
            </a:r>
            <a:b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a leading role in </a:t>
            </a:r>
            <a:b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faster energy transition</a:t>
            </a:r>
          </a:p>
        </p:txBody>
      </p:sp>
      <p:grpSp>
        <p:nvGrpSpPr>
          <p:cNvPr id="46" name="Group 41">
            <a:extLst>
              <a:ext uri="{FF2B5EF4-FFF2-40B4-BE49-F238E27FC236}">
                <a16:creationId xmlns:a16="http://schemas.microsoft.com/office/drawing/2014/main" id="{35E2A6A4-9AF3-BA22-1993-F17FC709B71F}"/>
              </a:ext>
            </a:extLst>
          </p:cNvPr>
          <p:cNvGrpSpPr/>
          <p:nvPr/>
        </p:nvGrpSpPr>
        <p:grpSpPr>
          <a:xfrm>
            <a:off x="843394" y="3243179"/>
            <a:ext cx="2931900" cy="1286420"/>
            <a:chOff x="1151823" y="2737585"/>
            <a:chExt cx="3795080" cy="166515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8593EE-6C41-B059-3525-48D5B19B9B0E}"/>
                </a:ext>
              </a:extLst>
            </p:cNvPr>
            <p:cNvSpPr/>
            <p:nvPr/>
          </p:nvSpPr>
          <p:spPr>
            <a:xfrm>
              <a:off x="1151823" y="2737585"/>
              <a:ext cx="1861198" cy="796159"/>
            </a:xfrm>
            <a:prstGeom prst="rect">
              <a:avLst/>
            </a:prstGeom>
            <a:solidFill>
              <a:srgbClr val="278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atin typeface="Arial" panose="020B0604020202020204" pitchFamily="34" charset="0"/>
                </a:rPr>
                <a:t>NETWORKS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0E0D2D6-61DD-1E76-F659-E2EC5810B95C}"/>
                </a:ext>
              </a:extLst>
            </p:cNvPr>
            <p:cNvSpPr/>
            <p:nvPr/>
          </p:nvSpPr>
          <p:spPr>
            <a:xfrm>
              <a:off x="3085704" y="2737585"/>
              <a:ext cx="1861199" cy="796159"/>
            </a:xfrm>
            <a:prstGeom prst="rect">
              <a:avLst/>
            </a:prstGeom>
            <a:solidFill>
              <a:srgbClr val="67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atin typeface="Arial" panose="020B0604020202020204" pitchFamily="34" charset="0"/>
                </a:rPr>
                <a:t>RENEWABLES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EC866BA-4DFB-7B64-653E-E6DCF303CFF8}"/>
                </a:ext>
              </a:extLst>
            </p:cNvPr>
            <p:cNvSpPr/>
            <p:nvPr/>
          </p:nvSpPr>
          <p:spPr>
            <a:xfrm>
              <a:off x="1151823" y="3606581"/>
              <a:ext cx="1861199" cy="796159"/>
            </a:xfrm>
            <a:prstGeom prst="rect">
              <a:avLst/>
            </a:prstGeom>
            <a:solidFill>
              <a:srgbClr val="E18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</a:rPr>
                <a:t>ENERGY</a:t>
              </a:r>
              <a:br>
                <a:rPr lang="en-US" sz="1200" b="1" dirty="0">
                  <a:latin typeface="Arial" panose="020B0604020202020204" pitchFamily="34" charset="0"/>
                </a:rPr>
              </a:br>
              <a:r>
                <a:rPr lang="en-US" sz="1200" b="1" dirty="0">
                  <a:latin typeface="Arial" panose="020B0604020202020204" pitchFamily="34" charset="0"/>
                </a:rPr>
                <a:t>SOLUTIONS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CA289FD-0E14-7626-1962-C5B03C327A73}"/>
                </a:ext>
              </a:extLst>
            </p:cNvPr>
            <p:cNvSpPr/>
            <p:nvPr/>
          </p:nvSpPr>
          <p:spPr>
            <a:xfrm>
              <a:off x="3085704" y="3606581"/>
              <a:ext cx="1861199" cy="796159"/>
            </a:xfrm>
            <a:prstGeom prst="rect">
              <a:avLst/>
            </a:prstGeom>
            <a:solidFill>
              <a:srgbClr val="4BB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atin typeface="Arial" panose="020B0604020202020204" pitchFamily="34" charset="0"/>
                </a:rPr>
                <a:t>FLEX GEN</a:t>
              </a:r>
              <a:br>
                <a:rPr lang="en-US" sz="1200" b="1">
                  <a:latin typeface="Arial" panose="020B0604020202020204" pitchFamily="34" charset="0"/>
                </a:rPr>
              </a:br>
              <a:r>
                <a:rPr lang="en-US" sz="1200" b="1">
                  <a:latin typeface="Arial" panose="020B0604020202020204" pitchFamily="34" charset="0"/>
                </a:rPr>
                <a:t>&amp; RETAIL</a:t>
              </a:r>
            </a:p>
          </p:txBody>
        </p:sp>
      </p:grpSp>
      <p:grpSp>
        <p:nvGrpSpPr>
          <p:cNvPr id="51" name="Group 2">
            <a:extLst>
              <a:ext uri="{FF2B5EF4-FFF2-40B4-BE49-F238E27FC236}">
                <a16:creationId xmlns:a16="http://schemas.microsoft.com/office/drawing/2014/main" id="{00425AF8-369B-6292-8260-96B769878701}"/>
              </a:ext>
            </a:extLst>
          </p:cNvPr>
          <p:cNvGrpSpPr/>
          <p:nvPr/>
        </p:nvGrpSpPr>
        <p:grpSpPr>
          <a:xfrm>
            <a:off x="2588886" y="4768396"/>
            <a:ext cx="944169" cy="1106508"/>
            <a:chOff x="2367654" y="4441893"/>
            <a:chExt cx="944169" cy="1106508"/>
          </a:xfrm>
        </p:grpSpPr>
        <p:sp>
          <p:nvSpPr>
            <p:cNvPr id="52" name="Title 5">
              <a:extLst>
                <a:ext uri="{FF2B5EF4-FFF2-40B4-BE49-F238E27FC236}">
                  <a16:creationId xmlns:a16="http://schemas.microsoft.com/office/drawing/2014/main" id="{7B9A5EFB-1B13-DC72-3E62-02E46910AD1D}"/>
                </a:ext>
              </a:extLst>
            </p:cNvPr>
            <p:cNvSpPr txBox="1">
              <a:spLocks/>
            </p:cNvSpPr>
            <p:nvPr/>
          </p:nvSpPr>
          <p:spPr>
            <a:xfrm>
              <a:off x="2367654" y="4441893"/>
              <a:ext cx="944169" cy="38779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kern="1200" cap="all" baseline="0">
                  <a:solidFill>
                    <a:srgbClr val="173C56"/>
                  </a:solidFill>
                  <a:latin typeface="Arial Nova Cond" panose="020B0506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Countries</a:t>
              </a:r>
              <a:b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of operation</a:t>
              </a:r>
              <a:endParaRPr kumimoji="0" lang="en-US" sz="16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endParaRPr>
            </a:p>
          </p:txBody>
        </p:sp>
        <p:pic>
          <p:nvPicPr>
            <p:cNvPr id="53" name="Picture 49" descr="Icon&#10;&#10;Description automatically generated">
              <a:extLst>
                <a:ext uri="{FF2B5EF4-FFF2-40B4-BE49-F238E27FC236}">
                  <a16:creationId xmlns:a16="http://schemas.microsoft.com/office/drawing/2014/main" id="{004B4FCA-C0A2-BB06-09F6-431447FEC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6266" y="4878836"/>
              <a:ext cx="386945" cy="449965"/>
            </a:xfrm>
            <a:prstGeom prst="rect">
              <a:avLst/>
            </a:prstGeom>
          </p:spPr>
        </p:pic>
        <p:sp>
          <p:nvSpPr>
            <p:cNvPr id="54" name="Title 5">
              <a:extLst>
                <a:ext uri="{FF2B5EF4-FFF2-40B4-BE49-F238E27FC236}">
                  <a16:creationId xmlns:a16="http://schemas.microsoft.com/office/drawing/2014/main" id="{A45E737B-7D64-B57B-9084-DE9419585DAF}"/>
                </a:ext>
              </a:extLst>
            </p:cNvPr>
            <p:cNvSpPr txBox="1">
              <a:spLocks/>
            </p:cNvSpPr>
            <p:nvPr/>
          </p:nvSpPr>
          <p:spPr>
            <a:xfrm>
              <a:off x="2487430" y="5354502"/>
              <a:ext cx="704616" cy="1938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kern="1200" cap="all" baseline="0">
                  <a:solidFill>
                    <a:srgbClr val="173C56"/>
                  </a:solidFill>
                  <a:latin typeface="Arial Nova Cond" panose="020B0506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</a:rPr>
                <a:t>reduced</a:t>
              </a:r>
            </a:p>
          </p:txBody>
        </p:sp>
      </p:grpSp>
      <p:grpSp>
        <p:nvGrpSpPr>
          <p:cNvPr id="55" name="Group 4">
            <a:extLst>
              <a:ext uri="{FF2B5EF4-FFF2-40B4-BE49-F238E27FC236}">
                <a16:creationId xmlns:a16="http://schemas.microsoft.com/office/drawing/2014/main" id="{B48B66CA-064D-39BF-A682-8CBCE7A96367}"/>
              </a:ext>
            </a:extLst>
          </p:cNvPr>
          <p:cNvGrpSpPr/>
          <p:nvPr/>
        </p:nvGrpSpPr>
        <p:grpSpPr>
          <a:xfrm>
            <a:off x="1186439" y="4768396"/>
            <a:ext cx="787331" cy="1106508"/>
            <a:chOff x="1052182" y="4441893"/>
            <a:chExt cx="787331" cy="1106508"/>
          </a:xfrm>
        </p:grpSpPr>
        <p:sp>
          <p:nvSpPr>
            <p:cNvPr id="56" name="Title 5">
              <a:extLst>
                <a:ext uri="{FF2B5EF4-FFF2-40B4-BE49-F238E27FC236}">
                  <a16:creationId xmlns:a16="http://schemas.microsoft.com/office/drawing/2014/main" id="{0F883A24-AF4D-752C-4851-26EAE271E390}"/>
                </a:ext>
              </a:extLst>
            </p:cNvPr>
            <p:cNvSpPr txBox="1">
              <a:spLocks/>
            </p:cNvSpPr>
            <p:nvPr/>
          </p:nvSpPr>
          <p:spPr>
            <a:xfrm>
              <a:off x="1077156" y="4441893"/>
              <a:ext cx="737381" cy="38779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kern="1200" cap="all" baseline="0">
                  <a:solidFill>
                    <a:srgbClr val="173C56"/>
                  </a:solidFill>
                  <a:latin typeface="Arial Nova Cond" panose="020B0506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Disposal </a:t>
              </a:r>
              <a:b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program</a:t>
              </a:r>
              <a:endParaRPr kumimoji="0" lang="en-US" sz="16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endParaRPr>
            </a:p>
          </p:txBody>
        </p:sp>
        <p:pic>
          <p:nvPicPr>
            <p:cNvPr id="57" name="Picture 54" descr="Icon&#10;&#10;Description automatically generated">
              <a:extLst>
                <a:ext uri="{FF2B5EF4-FFF2-40B4-BE49-F238E27FC236}">
                  <a16:creationId xmlns:a16="http://schemas.microsoft.com/office/drawing/2014/main" id="{8F2FDD89-ED80-9665-A4E7-F78AAE52C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808" y="4943572"/>
              <a:ext cx="636078" cy="359786"/>
            </a:xfrm>
            <a:prstGeom prst="rect">
              <a:avLst/>
            </a:prstGeom>
          </p:spPr>
        </p:pic>
        <p:sp>
          <p:nvSpPr>
            <p:cNvPr id="58" name="Title 5">
              <a:extLst>
                <a:ext uri="{FF2B5EF4-FFF2-40B4-BE49-F238E27FC236}">
                  <a16:creationId xmlns:a16="http://schemas.microsoft.com/office/drawing/2014/main" id="{488369DE-B0DC-85F9-9A8F-423607C1EA62}"/>
                </a:ext>
              </a:extLst>
            </p:cNvPr>
            <p:cNvSpPr txBox="1">
              <a:spLocks/>
            </p:cNvSpPr>
            <p:nvPr/>
          </p:nvSpPr>
          <p:spPr>
            <a:xfrm>
              <a:off x="1052182" y="5354502"/>
              <a:ext cx="787331" cy="1938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kern="1200" cap="all" baseline="0">
                  <a:solidFill>
                    <a:srgbClr val="173C56"/>
                  </a:solidFill>
                  <a:latin typeface="Arial Nova Cond" panose="020B0506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</a:rPr>
                <a:t>complete</a:t>
              </a: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A9AB2462-4DA4-E316-5ABD-4C46F936F71F}"/>
              </a:ext>
            </a:extLst>
          </p:cNvPr>
          <p:cNvGrpSpPr/>
          <p:nvPr/>
        </p:nvGrpSpPr>
        <p:grpSpPr>
          <a:xfrm>
            <a:off x="4476687" y="2922117"/>
            <a:ext cx="3336691" cy="2472530"/>
            <a:chOff x="4569128" y="2843739"/>
            <a:chExt cx="3336691" cy="247253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5DB5879-E596-8F56-EBF8-124E727502BF}"/>
                </a:ext>
              </a:extLst>
            </p:cNvPr>
            <p:cNvSpPr/>
            <p:nvPr/>
          </p:nvSpPr>
          <p:spPr>
            <a:xfrm>
              <a:off x="4569128" y="2843869"/>
              <a:ext cx="3336691" cy="24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E20BD17-59CF-4BD5-5058-BBA48443BCAB}"/>
                </a:ext>
              </a:extLst>
            </p:cNvPr>
            <p:cNvSpPr/>
            <p:nvPr/>
          </p:nvSpPr>
          <p:spPr>
            <a:xfrm>
              <a:off x="4569128" y="2843739"/>
              <a:ext cx="3336689" cy="4866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Growth</a:t>
              </a:r>
            </a:p>
          </p:txBody>
        </p:sp>
        <p:sp>
          <p:nvSpPr>
            <p:cNvPr id="64" name="TextBox 10">
              <a:extLst>
                <a:ext uri="{FF2B5EF4-FFF2-40B4-BE49-F238E27FC236}">
                  <a16:creationId xmlns:a16="http://schemas.microsoft.com/office/drawing/2014/main" id="{F2FF91F6-79FA-E856-61DA-3446EA74BF51}"/>
                </a:ext>
              </a:extLst>
            </p:cNvPr>
            <p:cNvSpPr txBox="1"/>
            <p:nvPr/>
          </p:nvSpPr>
          <p:spPr>
            <a:xfrm>
              <a:off x="4876033" y="3543109"/>
              <a:ext cx="2718794" cy="1560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Growing renewables capacity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latin typeface="Arial" panose="020B0604020202020204" pitchFamily="34" charset="0"/>
                </a:rPr>
                <a:t>Gaining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traction in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renewable gases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accent2"/>
                  </a:solidFill>
                </a:rPr>
                <a:t>Decarbonization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solutions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for our customers </a:t>
              </a:r>
            </a:p>
          </p:txBody>
        </p:sp>
        <p:sp>
          <p:nvSpPr>
            <p:cNvPr id="65" name="Isosceles Triangle 16">
              <a:extLst>
                <a:ext uri="{FF2B5EF4-FFF2-40B4-BE49-F238E27FC236}">
                  <a16:creationId xmlns:a16="http://schemas.microsoft.com/office/drawing/2014/main" id="{BDD7754F-BB10-3D7C-C01B-E6BDD0364D78}"/>
                </a:ext>
              </a:extLst>
            </p:cNvPr>
            <p:cNvSpPr/>
            <p:nvPr/>
          </p:nvSpPr>
          <p:spPr>
            <a:xfrm rot="10800000">
              <a:off x="6090183" y="3326602"/>
              <a:ext cx="294579" cy="999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23163A8F-39F4-4C35-4D69-46A9E0677AE7}"/>
              </a:ext>
            </a:extLst>
          </p:cNvPr>
          <p:cNvGrpSpPr/>
          <p:nvPr/>
        </p:nvGrpSpPr>
        <p:grpSpPr>
          <a:xfrm>
            <a:off x="7984742" y="2922117"/>
            <a:ext cx="3451127" cy="2472530"/>
            <a:chOff x="8077183" y="2843739"/>
            <a:chExt cx="3451127" cy="247253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00CFE6A-02D6-3E56-A462-CA3DCB65AB01}"/>
                </a:ext>
              </a:extLst>
            </p:cNvPr>
            <p:cNvSpPr/>
            <p:nvPr/>
          </p:nvSpPr>
          <p:spPr>
            <a:xfrm>
              <a:off x="8077183" y="2843869"/>
              <a:ext cx="3451127" cy="24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06291E4-729C-9715-4146-729AD58770FC}"/>
                </a:ext>
              </a:extLst>
            </p:cNvPr>
            <p:cNvSpPr/>
            <p:nvPr/>
          </p:nvSpPr>
          <p:spPr>
            <a:xfrm>
              <a:off x="8077183" y="2843739"/>
              <a:ext cx="3451127" cy="4866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Secure &amp; Flexible</a:t>
              </a:r>
            </a:p>
          </p:txBody>
        </p:sp>
        <p:sp>
          <p:nvSpPr>
            <p:cNvPr id="68" name="TextBox 71">
              <a:extLst>
                <a:ext uri="{FF2B5EF4-FFF2-40B4-BE49-F238E27FC236}">
                  <a16:creationId xmlns:a16="http://schemas.microsoft.com/office/drawing/2014/main" id="{7CBA5AEA-9390-3CF8-E4E2-39953533075F}"/>
                </a:ext>
              </a:extLst>
            </p:cNvPr>
            <p:cNvSpPr txBox="1"/>
            <p:nvPr/>
          </p:nvSpPr>
          <p:spPr>
            <a:xfrm>
              <a:off x="8512671" y="3600818"/>
              <a:ext cx="2580149" cy="14450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Networks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supporting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security of supply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Critical role of flexible assets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 the energy transition: </a:t>
              </a:r>
              <a:r>
                <a:rPr lang="en-US" sz="1600" dirty="0">
                  <a:latin typeface="Arial" panose="020B0604020202020204" pitchFamily="34" charset="0"/>
                </a:rPr>
                <a:t>gas, batteries, pumped storage</a:t>
              </a:r>
            </a:p>
          </p:txBody>
        </p:sp>
        <p:sp>
          <p:nvSpPr>
            <p:cNvPr id="69" name="Isosceles Triangle 72">
              <a:extLst>
                <a:ext uri="{FF2B5EF4-FFF2-40B4-BE49-F238E27FC236}">
                  <a16:creationId xmlns:a16="http://schemas.microsoft.com/office/drawing/2014/main" id="{DFA8A31D-4728-8CF6-4EE7-BCA26C81DDD8}"/>
                </a:ext>
              </a:extLst>
            </p:cNvPr>
            <p:cNvSpPr/>
            <p:nvPr/>
          </p:nvSpPr>
          <p:spPr>
            <a:xfrm rot="10800000">
              <a:off x="9655457" y="3326602"/>
              <a:ext cx="294579" cy="999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2D6D5C35-2F43-86B6-A256-C4CB4BE6E318}"/>
              </a:ext>
            </a:extLst>
          </p:cNvPr>
          <p:cNvGrpSpPr/>
          <p:nvPr/>
        </p:nvGrpSpPr>
        <p:grpSpPr>
          <a:xfrm>
            <a:off x="6240701" y="2243402"/>
            <a:ext cx="3431154" cy="501021"/>
            <a:chOff x="5615305" y="2222174"/>
            <a:chExt cx="3431154" cy="501021"/>
          </a:xfrm>
        </p:grpSpPr>
        <p:sp>
          <p:nvSpPr>
            <p:cNvPr id="70" name="Title 5">
              <a:extLst>
                <a:ext uri="{FF2B5EF4-FFF2-40B4-BE49-F238E27FC236}">
                  <a16:creationId xmlns:a16="http://schemas.microsoft.com/office/drawing/2014/main" id="{BCDF2077-6EFF-A640-B0FF-4254A15F4C61}"/>
                </a:ext>
              </a:extLst>
            </p:cNvPr>
            <p:cNvSpPr txBox="1">
              <a:spLocks/>
            </p:cNvSpPr>
            <p:nvPr/>
          </p:nvSpPr>
          <p:spPr>
            <a:xfrm>
              <a:off x="7130870" y="2279997"/>
              <a:ext cx="1915589" cy="44319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25598C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</a:rPr>
                <a:t>RAMP-UP</a:t>
              </a:r>
            </a:p>
          </p:txBody>
        </p:sp>
        <p:grpSp>
          <p:nvGrpSpPr>
            <p:cNvPr id="71" name="Group 83">
              <a:extLst>
                <a:ext uri="{FF2B5EF4-FFF2-40B4-BE49-F238E27FC236}">
                  <a16:creationId xmlns:a16="http://schemas.microsoft.com/office/drawing/2014/main" id="{A25BBF89-C06D-6B8B-FC27-BFC36D6D8E38}"/>
                </a:ext>
              </a:extLst>
            </p:cNvPr>
            <p:cNvGrpSpPr/>
            <p:nvPr/>
          </p:nvGrpSpPr>
          <p:grpSpPr>
            <a:xfrm>
              <a:off x="5615305" y="2222174"/>
              <a:ext cx="1161506" cy="483707"/>
              <a:chOff x="5441472" y="1697443"/>
              <a:chExt cx="866720" cy="360944"/>
            </a:xfrm>
          </p:grpSpPr>
          <p:sp>
            <p:nvSpPr>
              <p:cNvPr id="72" name="Half Frame 80">
                <a:extLst>
                  <a:ext uri="{FF2B5EF4-FFF2-40B4-BE49-F238E27FC236}">
                    <a16:creationId xmlns:a16="http://schemas.microsoft.com/office/drawing/2014/main" id="{2E49E44B-8670-DF94-DAFF-6DA0FEEDA737}"/>
                  </a:ext>
                </a:extLst>
              </p:cNvPr>
              <p:cNvSpPr/>
              <p:nvPr/>
            </p:nvSpPr>
            <p:spPr>
              <a:xfrm rot="8100000">
                <a:off x="5947247" y="1697443"/>
                <a:ext cx="360945" cy="360944"/>
              </a:xfrm>
              <a:prstGeom prst="halfFrame">
                <a:avLst/>
              </a:prstGeom>
              <a:gradFill>
                <a:gsLst>
                  <a:gs pos="100000">
                    <a:srgbClr val="23D2B5"/>
                  </a:gs>
                  <a:gs pos="0">
                    <a:srgbClr val="00ACF0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Half Frame 81">
                <a:extLst>
                  <a:ext uri="{FF2B5EF4-FFF2-40B4-BE49-F238E27FC236}">
                    <a16:creationId xmlns:a16="http://schemas.microsoft.com/office/drawing/2014/main" id="{18B44E0A-B1C4-418A-C554-71B61CC12C49}"/>
                  </a:ext>
                </a:extLst>
              </p:cNvPr>
              <p:cNvSpPr/>
              <p:nvPr/>
            </p:nvSpPr>
            <p:spPr>
              <a:xfrm rot="8100000">
                <a:off x="5695549" y="1721044"/>
                <a:ext cx="313743" cy="313742"/>
              </a:xfrm>
              <a:prstGeom prst="halfFrame">
                <a:avLst/>
              </a:prstGeom>
              <a:gradFill>
                <a:gsLst>
                  <a:gs pos="100000">
                    <a:srgbClr val="23D2B5"/>
                  </a:gs>
                  <a:gs pos="0">
                    <a:srgbClr val="00ACF0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Half Frame 82">
                <a:extLst>
                  <a:ext uri="{FF2B5EF4-FFF2-40B4-BE49-F238E27FC236}">
                    <a16:creationId xmlns:a16="http://schemas.microsoft.com/office/drawing/2014/main" id="{F37F2731-54F9-1308-1BD5-DC60FA0780C7}"/>
                  </a:ext>
                </a:extLst>
              </p:cNvPr>
              <p:cNvSpPr/>
              <p:nvPr/>
            </p:nvSpPr>
            <p:spPr>
              <a:xfrm rot="8100000">
                <a:off x="5441472" y="1739449"/>
                <a:ext cx="276932" cy="276932"/>
              </a:xfrm>
              <a:prstGeom prst="halfFrame">
                <a:avLst/>
              </a:prstGeom>
              <a:gradFill>
                <a:gsLst>
                  <a:gs pos="100000">
                    <a:srgbClr val="23D2B5"/>
                  </a:gs>
                  <a:gs pos="0">
                    <a:srgbClr val="00ACF0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8A32E94F-1606-D633-AB2F-BEDD88452379}"/>
              </a:ext>
            </a:extLst>
          </p:cNvPr>
          <p:cNvSpPr/>
          <p:nvPr/>
        </p:nvSpPr>
        <p:spPr>
          <a:xfrm>
            <a:off x="4476687" y="5495008"/>
            <a:ext cx="6959182" cy="486640"/>
          </a:xfrm>
          <a:prstGeom prst="rect">
            <a:avLst/>
          </a:prstGeom>
          <a:gradFill flip="none" rotWithShape="1">
            <a:gsLst>
              <a:gs pos="100000">
                <a:srgbClr val="23D2B5"/>
              </a:gs>
              <a:gs pos="0">
                <a:srgbClr val="00AC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</a:rPr>
              <a:t>Supported by our integrated business model</a:t>
            </a:r>
          </a:p>
        </p:txBody>
      </p:sp>
      <p:sp>
        <p:nvSpPr>
          <p:cNvPr id="76" name="Title 3">
            <a:extLst>
              <a:ext uri="{FF2B5EF4-FFF2-40B4-BE49-F238E27FC236}">
                <a16:creationId xmlns:a16="http://schemas.microsoft.com/office/drawing/2014/main" id="{282F9F3A-3A75-AF55-B0B4-7DE68178F9BC}"/>
              </a:ext>
            </a:extLst>
          </p:cNvPr>
          <p:cNvSpPr txBox="1">
            <a:spLocks/>
          </p:cNvSpPr>
          <p:nvPr/>
        </p:nvSpPr>
        <p:spPr>
          <a:xfrm>
            <a:off x="5904603" y="1341228"/>
            <a:ext cx="4160278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>
                <a:latin typeface="+mn-lt"/>
              </a:rPr>
              <a:t>2nd step of ENGIE strategic plan: </a:t>
            </a:r>
          </a:p>
          <a:p>
            <a:pPr algn="ctr"/>
            <a:r>
              <a:rPr lang="en-US" sz="1400" dirty="0">
                <a:latin typeface="+mn-lt"/>
              </a:rPr>
              <a:t>Accelerating our growth towards energy transition </a:t>
            </a:r>
          </a:p>
        </p:txBody>
      </p:sp>
      <p:sp>
        <p:nvSpPr>
          <p:cNvPr id="81" name="Title 3">
            <a:extLst>
              <a:ext uri="{FF2B5EF4-FFF2-40B4-BE49-F238E27FC236}">
                <a16:creationId xmlns:a16="http://schemas.microsoft.com/office/drawing/2014/main" id="{523DE5C6-5473-5C2C-630D-1BDBD5AAFDA0}"/>
              </a:ext>
            </a:extLst>
          </p:cNvPr>
          <p:cNvSpPr txBox="1">
            <a:spLocks/>
          </p:cNvSpPr>
          <p:nvPr/>
        </p:nvSpPr>
        <p:spPr>
          <a:xfrm>
            <a:off x="827989" y="1341228"/>
            <a:ext cx="301886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>
                <a:solidFill>
                  <a:srgbClr val="25598C"/>
                </a:solidFill>
                <a:latin typeface="+mn-lt"/>
              </a:rPr>
              <a:t>1st</a:t>
            </a:r>
            <a:r>
              <a:rPr lang="en-US" sz="1400" b="1" dirty="0">
                <a:latin typeface="+mn-lt"/>
              </a:rPr>
              <a:t> step of ENGIE strategic plan:</a:t>
            </a:r>
            <a:r>
              <a:rPr lang="en-US" sz="1400" dirty="0">
                <a:latin typeface="+mn-lt"/>
              </a:rPr>
              <a:t> </a:t>
            </a:r>
          </a:p>
          <a:p>
            <a:pPr algn="ctr"/>
            <a:r>
              <a:rPr lang="en-US" sz="1400" dirty="0">
                <a:latin typeface="+mn-lt"/>
              </a:rPr>
              <a:t>Refocus realized (2021-2023)</a:t>
            </a:r>
          </a:p>
        </p:txBody>
      </p:sp>
    </p:spTree>
    <p:extLst>
      <p:ext uri="{BB962C8B-B14F-4D97-AF65-F5344CB8AC3E}">
        <p14:creationId xmlns:p14="http://schemas.microsoft.com/office/powerpoint/2010/main" val="21617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94EC19-D7C7-08EC-5F23-F20D8DB0087A}"/>
              </a:ext>
            </a:extLst>
          </p:cNvPr>
          <p:cNvSpPr/>
          <p:nvPr/>
        </p:nvSpPr>
        <p:spPr>
          <a:xfrm>
            <a:off x="6228994" y="3704645"/>
            <a:ext cx="5400000" cy="987277"/>
          </a:xfrm>
          <a:prstGeom prst="rect">
            <a:avLst/>
          </a:prstGeom>
          <a:solidFill>
            <a:srgbClr val="00817D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2400" dirty="0">
              <a:solidFill>
                <a:srgbClr val="67AE6E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4BB0B9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4BB0B9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4BB0B9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rgbClr val="4BB0B9"/>
                </a:solidFill>
                <a:latin typeface="+mj-lt"/>
              </a:rPr>
              <a:t>Flexible Generation</a:t>
            </a:r>
            <a:br>
              <a:rPr lang="en-GB" dirty="0">
                <a:solidFill>
                  <a:srgbClr val="4BB0B9"/>
                </a:solidFill>
              </a:rPr>
            </a:br>
            <a:r>
              <a:rPr lang="en-US" b="1" spc="-50" dirty="0">
                <a:solidFill>
                  <a:srgbClr val="4BB0B9"/>
                </a:solidFill>
              </a:rPr>
              <a:t>ENGIE x Microsoft in the US</a:t>
            </a:r>
            <a:endParaRPr lang="en-US" b="1" i="0" spc="-50" dirty="0">
              <a:solidFill>
                <a:srgbClr val="4BB0B9"/>
              </a:solidFill>
            </a:endParaRPr>
          </a:p>
          <a:p>
            <a:pPr algn="ctr"/>
            <a:endParaRPr lang="en-US" b="1" spc="-50" dirty="0">
              <a:solidFill>
                <a:srgbClr val="67AE6E"/>
              </a:solidFill>
              <a:latin typeface="Lato" panose="020F0502020204030203" pitchFamily="34" charset="0"/>
            </a:endParaRPr>
          </a:p>
          <a:p>
            <a:pPr algn="ctr"/>
            <a:endParaRPr lang="en-US" b="1" i="0" spc="-50" dirty="0">
              <a:solidFill>
                <a:srgbClr val="67AE6E"/>
              </a:solidFill>
              <a:latin typeface="Lato" panose="020F0502020204030203" pitchFamily="34" charset="0"/>
            </a:endParaRPr>
          </a:p>
          <a:p>
            <a:pPr algn="ctr"/>
            <a:endParaRPr lang="en-US" b="1" spc="-50" dirty="0">
              <a:solidFill>
                <a:srgbClr val="67AE6E"/>
              </a:solidFill>
              <a:latin typeface="Lato" panose="020F0502020204030203" pitchFamily="34" charset="0"/>
            </a:endParaRPr>
          </a:p>
          <a:p>
            <a:pPr algn="ctr"/>
            <a:endParaRPr lang="en-US" b="1" i="0" spc="-50" dirty="0">
              <a:solidFill>
                <a:srgbClr val="67AE6E"/>
              </a:solidFill>
              <a:latin typeface="Lato" panose="020F0502020204030203" pitchFamily="34" charset="0"/>
            </a:endParaRPr>
          </a:p>
          <a:p>
            <a:pPr algn="ctr"/>
            <a:endParaRPr lang="en-US" b="1" i="0" spc="-50" dirty="0">
              <a:solidFill>
                <a:srgbClr val="1E4071"/>
              </a:solidFill>
              <a:latin typeface="Lato" panose="020F0502020204030203" pitchFamily="34" charset="0"/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36BBE-5F47-9787-AEB8-903BC55BB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r">
              <a:spcAft>
                <a:spcPts val="600"/>
              </a:spcAft>
            </a:pPr>
            <a:fld id="{BC367B2E-B9DF-44EB-A21A-64C9723206C9}" type="slidenum">
              <a:rPr lang="en-US" sz="11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7</a:t>
            </a:fld>
            <a:endParaRPr lang="en-US" sz="1100" noProof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6A0FA54-FC23-79E5-905E-C9DEEA22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96" y="348091"/>
            <a:ext cx="11334750" cy="457818"/>
          </a:xfr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GB" dirty="0"/>
              <a:t>Business Cases - How Are We Helping Decarbonise Our Clients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85FA3C-192B-AC9F-F59F-F1DB2DA47C43}"/>
              </a:ext>
            </a:extLst>
          </p:cNvPr>
          <p:cNvSpPr/>
          <p:nvPr/>
        </p:nvSpPr>
        <p:spPr>
          <a:xfrm>
            <a:off x="6228994" y="1464126"/>
            <a:ext cx="5400000" cy="987277"/>
          </a:xfrm>
          <a:prstGeom prst="rect">
            <a:avLst/>
          </a:prstGeom>
          <a:solidFill>
            <a:srgbClr val="67AE6E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67AE6E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67AE6E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67AE6E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67AE6E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rgbClr val="67AE6E"/>
                </a:solidFill>
                <a:latin typeface="+mj-lt"/>
              </a:rPr>
              <a:t>Renewables</a:t>
            </a:r>
            <a:br>
              <a:rPr lang="en-GB" dirty="0">
                <a:solidFill>
                  <a:srgbClr val="1E4071"/>
                </a:solidFill>
              </a:rPr>
            </a:br>
            <a:r>
              <a:rPr lang="en-US" b="1" i="0" spc="-50" dirty="0">
                <a:solidFill>
                  <a:srgbClr val="67AE6E"/>
                </a:solidFill>
              </a:rPr>
              <a:t>Karstädt Wind </a:t>
            </a:r>
            <a:r>
              <a:rPr lang="en-US" b="1" spc="-50" dirty="0">
                <a:solidFill>
                  <a:srgbClr val="67AE6E"/>
                </a:solidFill>
              </a:rPr>
              <a:t>F</a:t>
            </a:r>
            <a:r>
              <a:rPr lang="en-US" b="1" i="0" spc="-50" dirty="0">
                <a:solidFill>
                  <a:srgbClr val="67AE6E"/>
                </a:solidFill>
              </a:rPr>
              <a:t>arm (Germany)</a:t>
            </a:r>
          </a:p>
          <a:p>
            <a:pPr algn="ctr"/>
            <a:endParaRPr lang="en-US" b="1" spc="-50" dirty="0">
              <a:solidFill>
                <a:srgbClr val="67AE6E"/>
              </a:solidFill>
              <a:latin typeface="Lato" panose="020F0502020204030203" pitchFamily="34" charset="0"/>
            </a:endParaRPr>
          </a:p>
          <a:p>
            <a:pPr algn="ctr"/>
            <a:endParaRPr lang="en-US" b="1" i="0" spc="-50" dirty="0">
              <a:solidFill>
                <a:srgbClr val="67AE6E"/>
              </a:solidFill>
              <a:latin typeface="Lato" panose="020F0502020204030203" pitchFamily="34" charset="0"/>
            </a:endParaRPr>
          </a:p>
          <a:p>
            <a:pPr algn="ctr"/>
            <a:endParaRPr lang="en-US" b="1" spc="-50" dirty="0">
              <a:solidFill>
                <a:srgbClr val="67AE6E"/>
              </a:solidFill>
              <a:latin typeface="Lato" panose="020F0502020204030203" pitchFamily="34" charset="0"/>
            </a:endParaRPr>
          </a:p>
          <a:p>
            <a:pPr algn="ctr"/>
            <a:endParaRPr lang="en-US" b="1" i="0" spc="-50" dirty="0">
              <a:solidFill>
                <a:srgbClr val="67AE6E"/>
              </a:solidFill>
              <a:latin typeface="Lato" panose="020F0502020204030203" pitchFamily="34" charset="0"/>
            </a:endParaRPr>
          </a:p>
          <a:p>
            <a:pPr algn="ctr"/>
            <a:endParaRPr lang="en-US" b="1" i="0" spc="-50" dirty="0">
              <a:solidFill>
                <a:srgbClr val="1E4071"/>
              </a:solidFill>
              <a:latin typeface="Lato" panose="020F0502020204030203" pitchFamily="34" charset="0"/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829A79-C699-0FED-881A-55D287E81255}"/>
              </a:ext>
            </a:extLst>
          </p:cNvPr>
          <p:cNvSpPr/>
          <p:nvPr/>
        </p:nvSpPr>
        <p:spPr>
          <a:xfrm>
            <a:off x="563007" y="3704646"/>
            <a:ext cx="5400000" cy="987276"/>
          </a:xfrm>
          <a:prstGeom prst="rect">
            <a:avLst/>
          </a:prstGeom>
          <a:solidFill>
            <a:srgbClr val="E18554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1E4071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E18554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E18554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E18554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E18554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rgbClr val="E18554"/>
                </a:solidFill>
                <a:latin typeface="+mj-lt"/>
              </a:rPr>
              <a:t>Energy Solutions</a:t>
            </a:r>
          </a:p>
          <a:p>
            <a:pPr algn="ctr"/>
            <a:r>
              <a:rPr lang="en-GB" b="1" dirty="0">
                <a:solidFill>
                  <a:srgbClr val="E18554"/>
                </a:solidFill>
              </a:rPr>
              <a:t>ENGIE x L’ORÉAL in Brazil</a:t>
            </a: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D60E8A74-1A09-B122-5D00-08E2ED1EA08C}"/>
              </a:ext>
            </a:extLst>
          </p:cNvPr>
          <p:cNvSpPr txBox="1">
            <a:spLocks/>
          </p:cNvSpPr>
          <p:nvPr/>
        </p:nvSpPr>
        <p:spPr>
          <a:xfrm>
            <a:off x="7238576" y="2616126"/>
            <a:ext cx="3380827" cy="689741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8000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247</a:t>
            </a:r>
            <a:br>
              <a:rPr lang="en-US" sz="3200" dirty="0">
                <a:solidFill>
                  <a:srgbClr val="0080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1400" dirty="0">
                <a:solidFill>
                  <a:srgbClr val="0080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meter-high turbines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8000"/>
                </a:solidFill>
                <a:latin typeface="+mj-lt"/>
              </a:rPr>
              <a:t>43.4</a:t>
            </a:r>
            <a:r>
              <a:rPr lang="en-US" sz="2400" b="1" dirty="0">
                <a:solidFill>
                  <a:srgbClr val="008000"/>
                </a:solidFill>
                <a:latin typeface="+mn-lt"/>
              </a:rPr>
              <a:t> </a:t>
            </a:r>
            <a:br>
              <a:rPr lang="en-US" sz="1400" dirty="0">
                <a:solidFill>
                  <a:srgbClr val="008000"/>
                </a:solidFill>
                <a:latin typeface="+mn-lt"/>
              </a:rPr>
            </a:br>
            <a:r>
              <a:rPr lang="en-US" sz="1400" dirty="0">
                <a:solidFill>
                  <a:srgbClr val="008000"/>
                </a:solidFill>
                <a:latin typeface="+mn-lt"/>
              </a:rPr>
              <a:t>MW of electricity</a:t>
            </a:r>
            <a:endParaRPr lang="en-US" sz="12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22119-E43C-17CE-7F2B-6A230755D9DC}"/>
              </a:ext>
            </a:extLst>
          </p:cNvPr>
          <p:cNvSpPr/>
          <p:nvPr/>
        </p:nvSpPr>
        <p:spPr>
          <a:xfrm>
            <a:off x="563008" y="1464126"/>
            <a:ext cx="5399999" cy="987277"/>
          </a:xfrm>
          <a:prstGeom prst="rect">
            <a:avLst/>
          </a:prstGeom>
          <a:solidFill>
            <a:srgbClr val="0070C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sz="2400" dirty="0">
              <a:solidFill>
                <a:srgbClr val="0070C0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0070C0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0070C0"/>
              </a:solidFill>
              <a:latin typeface="+mj-lt"/>
            </a:endParaRPr>
          </a:p>
          <a:p>
            <a:pPr algn="ctr"/>
            <a:endParaRPr lang="en-GB" sz="2400" dirty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j-lt"/>
              </a:rPr>
              <a:t>Networks</a:t>
            </a:r>
          </a:p>
          <a:p>
            <a:pPr algn="ctr"/>
            <a:r>
              <a:rPr lang="en-GB" b="1" dirty="0">
                <a:solidFill>
                  <a:srgbClr val="0070C0"/>
                </a:solidFill>
              </a:rPr>
              <a:t>ENGIE x Arkema in France</a:t>
            </a: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  <a:p>
            <a:pPr algn="ctr"/>
            <a:endParaRPr lang="en-GB" dirty="0">
              <a:solidFill>
                <a:srgbClr val="1E4071"/>
              </a:solidFill>
            </a:endParaRPr>
          </a:p>
        </p:txBody>
      </p:sp>
      <p:sp>
        <p:nvSpPr>
          <p:cNvPr id="38" name="Espace réservé du texte 32">
            <a:extLst>
              <a:ext uri="{FF2B5EF4-FFF2-40B4-BE49-F238E27FC236}">
                <a16:creationId xmlns:a16="http://schemas.microsoft.com/office/drawing/2014/main" id="{0A3C3548-069D-9F51-E287-C695F9ADDAA4}"/>
              </a:ext>
            </a:extLst>
          </p:cNvPr>
          <p:cNvSpPr txBox="1">
            <a:spLocks/>
          </p:cNvSpPr>
          <p:nvPr/>
        </p:nvSpPr>
        <p:spPr>
          <a:xfrm>
            <a:off x="1127426" y="2616126"/>
            <a:ext cx="4271161" cy="900756"/>
          </a:xfrm>
          <a:prstGeom prst="rect">
            <a:avLst/>
          </a:prstGeom>
          <a:solidFill>
            <a:srgbClr val="0070C0">
              <a:alpha val="0"/>
            </a:srgbClr>
          </a:solidFill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300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GWH/year of renewable biomethane in France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10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year partnership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0" name="Espace réservé du texte 32">
            <a:extLst>
              <a:ext uri="{FF2B5EF4-FFF2-40B4-BE49-F238E27FC236}">
                <a16:creationId xmlns:a16="http://schemas.microsoft.com/office/drawing/2014/main" id="{97C5ECED-FEF4-6DE2-8EBA-50D42880F74B}"/>
              </a:ext>
            </a:extLst>
          </p:cNvPr>
          <p:cNvSpPr txBox="1">
            <a:spLocks/>
          </p:cNvSpPr>
          <p:nvPr/>
        </p:nvSpPr>
        <p:spPr>
          <a:xfrm>
            <a:off x="702687" y="4918259"/>
            <a:ext cx="5120640" cy="1212718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66400"/>
                </a:solidFill>
                <a:latin typeface="+mj-lt"/>
              </a:rPr>
              <a:t>100% </a:t>
            </a:r>
            <a:r>
              <a:rPr lang="en-US" sz="2400" b="1" dirty="0">
                <a:solidFill>
                  <a:srgbClr val="F66400"/>
                </a:solidFill>
                <a:latin typeface="+mj-lt"/>
              </a:rPr>
              <a:t> </a:t>
            </a:r>
            <a:br>
              <a:rPr lang="en-US" sz="2400" dirty="0">
                <a:solidFill>
                  <a:srgbClr val="F664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1400" dirty="0">
                <a:solidFill>
                  <a:srgbClr val="F66400"/>
                </a:solidFill>
                <a:latin typeface="+mn-lt"/>
              </a:rPr>
              <a:t>RE electricity for production plants, distribution and research centres, head office </a:t>
            </a:r>
            <a:endParaRPr lang="en-US" sz="1400" dirty="0">
              <a:solidFill>
                <a:srgbClr val="F66400"/>
              </a:solidFill>
              <a:latin typeface="+mn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66400"/>
                </a:solidFill>
                <a:latin typeface="+mj-lt"/>
              </a:rPr>
              <a:t>7,000</a:t>
            </a:r>
            <a:br>
              <a:rPr lang="en-US" sz="2400" dirty="0">
                <a:solidFill>
                  <a:srgbClr val="F664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1400" dirty="0">
                <a:solidFill>
                  <a:srgbClr val="F66400"/>
                </a:solidFill>
                <a:latin typeface="+mn-lt"/>
              </a:rPr>
              <a:t>tons of CO2 avoided</a:t>
            </a:r>
            <a:endParaRPr lang="en-US" sz="1200" dirty="0">
              <a:solidFill>
                <a:srgbClr val="F664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9265F-F236-2409-AC29-088665ABBAA2}"/>
              </a:ext>
            </a:extLst>
          </p:cNvPr>
          <p:cNvSpPr txBox="1"/>
          <p:nvPr/>
        </p:nvSpPr>
        <p:spPr>
          <a:xfrm>
            <a:off x="7014264" y="4918259"/>
            <a:ext cx="3829452" cy="141577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2F7479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24x7 </a:t>
            </a:r>
            <a:br>
              <a:rPr lang="en-US" sz="2400" dirty="0">
                <a:solidFill>
                  <a:srgbClr val="2F7479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1400" dirty="0">
                <a:solidFill>
                  <a:srgbClr val="2F7479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Renewable energy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2F7479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2F7479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2F7479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100%</a:t>
            </a:r>
            <a:r>
              <a:rPr lang="en-US" sz="2400" b="1" dirty="0">
                <a:solidFill>
                  <a:srgbClr val="2F7479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br>
              <a:rPr lang="en-US" sz="2400" dirty="0">
                <a:solidFill>
                  <a:srgbClr val="2F7479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1400" dirty="0">
                <a:solidFill>
                  <a:srgbClr val="2F7479"/>
                </a:solidFill>
              </a:rPr>
              <a:t>carbon-free energy </a:t>
            </a:r>
            <a:br>
              <a:rPr lang="en-US" sz="1400" dirty="0">
                <a:solidFill>
                  <a:srgbClr val="2F7479"/>
                </a:solidFill>
              </a:rPr>
            </a:br>
            <a:r>
              <a:rPr lang="en-US" sz="1400" dirty="0">
                <a:solidFill>
                  <a:srgbClr val="2F7479"/>
                </a:solidFill>
              </a:rPr>
              <a:t>on an hourly basis by 2030</a:t>
            </a:r>
            <a:endParaRPr lang="en-GB" sz="1100" dirty="0">
              <a:solidFill>
                <a:srgbClr val="2F74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2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495EEF9F-8746-D0DA-5E4C-022AC936A9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88" y="342900"/>
            <a:ext cx="11822112" cy="30861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C1A71EA-B355-900C-957A-51DBCE2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954107"/>
          </a:xfrm>
        </p:spPr>
        <p:txBody>
          <a:bodyPr/>
          <a:lstStyle/>
          <a:p>
            <a:r>
              <a:rPr lang="en-US" sz="2800" dirty="0"/>
              <a:t>The Real World of Energy Transition – Getting it done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0C4679-73CA-3385-4B18-B97EAE1A5A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1400" y="4714218"/>
            <a:ext cx="3935187" cy="1077218"/>
          </a:xfrm>
        </p:spPr>
        <p:txBody>
          <a:bodyPr/>
          <a:lstStyle/>
          <a:p>
            <a:r>
              <a:rPr lang="fr-FR" sz="3200" dirty="0" err="1"/>
              <a:t>What</a:t>
            </a:r>
            <a:r>
              <a:rPr lang="fr-FR" sz="3200" dirty="0"/>
              <a:t> about ENGIE in the future?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3F4C34-CC63-640C-2008-BE50C9F9F5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483BCE-41A4-CCD8-2FDD-3A5FEAC1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6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D5EB16-596E-F528-899E-022CD223D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ADF38F3-3FAA-3686-8759-CA1141F3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2" y="359077"/>
            <a:ext cx="11334750" cy="457818"/>
          </a:xfrm>
        </p:spPr>
        <p:txBody>
          <a:bodyPr/>
          <a:lstStyle/>
          <a:p>
            <a:r>
              <a:rPr lang="en-US" dirty="0"/>
              <a:t>Strong Ambitions for 2030</a:t>
            </a:r>
            <a:endParaRPr lang="fr-FR" dirty="0"/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B3A5503E-053A-7A77-EA08-491E8ACA379C}"/>
              </a:ext>
            </a:extLst>
          </p:cNvPr>
          <p:cNvGrpSpPr/>
          <p:nvPr/>
        </p:nvGrpSpPr>
        <p:grpSpPr>
          <a:xfrm>
            <a:off x="4326964" y="1840094"/>
            <a:ext cx="3177812" cy="3177811"/>
            <a:chOff x="4516189" y="1605673"/>
            <a:chExt cx="3177812" cy="3177811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67FA8385-AEA5-8425-EDF3-40DABE2DE942}"/>
                </a:ext>
              </a:extLst>
            </p:cNvPr>
            <p:cNvSpPr/>
            <p:nvPr/>
          </p:nvSpPr>
          <p:spPr>
            <a:xfrm>
              <a:off x="4992624" y="1605673"/>
              <a:ext cx="1112471" cy="1588906"/>
            </a:xfrm>
            <a:custGeom>
              <a:avLst/>
              <a:gdLst>
                <a:gd name="connsiteX0" fmla="*/ 1112245 w 1112471"/>
                <a:gd name="connsiteY0" fmla="*/ 0 h 1588906"/>
                <a:gd name="connsiteX1" fmla="*/ 1112246 w 1112471"/>
                <a:gd name="connsiteY1" fmla="*/ 1350575 h 1588906"/>
                <a:gd name="connsiteX2" fmla="*/ 1112471 w 1112471"/>
                <a:gd name="connsiteY2" fmla="*/ 1588906 h 1588906"/>
                <a:gd name="connsiteX3" fmla="*/ 19094 w 1112471"/>
                <a:gd name="connsiteY3" fmla="*/ 1588906 h 1588906"/>
                <a:gd name="connsiteX4" fmla="*/ 6792 w 1112471"/>
                <a:gd name="connsiteY4" fmla="*/ 1499633 h 1588906"/>
                <a:gd name="connsiteX5" fmla="*/ 107627 w 1112471"/>
                <a:gd name="connsiteY5" fmla="*/ 770980 h 1588906"/>
                <a:gd name="connsiteX6" fmla="*/ 1112245 w 1112471"/>
                <a:gd name="connsiteY6" fmla="*/ 0 h 15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471" h="1588906">
                  <a:moveTo>
                    <a:pt x="1112245" y="0"/>
                  </a:moveTo>
                  <a:cubicBezTo>
                    <a:pt x="1112245" y="450192"/>
                    <a:pt x="1112246" y="900383"/>
                    <a:pt x="1112246" y="1350575"/>
                  </a:cubicBezTo>
                  <a:lnTo>
                    <a:pt x="1112471" y="1588906"/>
                  </a:lnTo>
                  <a:lnTo>
                    <a:pt x="19094" y="1588906"/>
                  </a:lnTo>
                  <a:lnTo>
                    <a:pt x="6792" y="1499633"/>
                  </a:lnTo>
                  <a:cubicBezTo>
                    <a:pt x="-15758" y="1252929"/>
                    <a:pt x="17850" y="1000425"/>
                    <a:pt x="107627" y="770980"/>
                  </a:cubicBezTo>
                  <a:cubicBezTo>
                    <a:pt x="291882" y="300076"/>
                    <a:pt x="682893" y="0"/>
                    <a:pt x="1112245" y="0"/>
                  </a:cubicBezTo>
                  <a:close/>
                </a:path>
              </a:pathLst>
            </a:custGeom>
            <a:solidFill>
              <a:srgbClr val="67AE6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FA3E78E-931D-1D06-B7EE-485526563DD6}"/>
                </a:ext>
              </a:extLst>
            </p:cNvPr>
            <p:cNvSpPr/>
            <p:nvPr/>
          </p:nvSpPr>
          <p:spPr>
            <a:xfrm rot="5400000">
              <a:off x="6343312" y="1843890"/>
              <a:ext cx="1112471" cy="1588906"/>
            </a:xfrm>
            <a:custGeom>
              <a:avLst/>
              <a:gdLst>
                <a:gd name="connsiteX0" fmla="*/ 1112245 w 1112471"/>
                <a:gd name="connsiteY0" fmla="*/ 0 h 1588906"/>
                <a:gd name="connsiteX1" fmla="*/ 1112246 w 1112471"/>
                <a:gd name="connsiteY1" fmla="*/ 1350575 h 1588906"/>
                <a:gd name="connsiteX2" fmla="*/ 1112471 w 1112471"/>
                <a:gd name="connsiteY2" fmla="*/ 1588906 h 1588906"/>
                <a:gd name="connsiteX3" fmla="*/ 19094 w 1112471"/>
                <a:gd name="connsiteY3" fmla="*/ 1588906 h 1588906"/>
                <a:gd name="connsiteX4" fmla="*/ 6792 w 1112471"/>
                <a:gd name="connsiteY4" fmla="*/ 1499633 h 1588906"/>
                <a:gd name="connsiteX5" fmla="*/ 107627 w 1112471"/>
                <a:gd name="connsiteY5" fmla="*/ 770980 h 1588906"/>
                <a:gd name="connsiteX6" fmla="*/ 1112245 w 1112471"/>
                <a:gd name="connsiteY6" fmla="*/ 0 h 15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471" h="1588906">
                  <a:moveTo>
                    <a:pt x="1112245" y="0"/>
                  </a:moveTo>
                  <a:cubicBezTo>
                    <a:pt x="1112245" y="450192"/>
                    <a:pt x="1112246" y="900383"/>
                    <a:pt x="1112246" y="1350575"/>
                  </a:cubicBezTo>
                  <a:lnTo>
                    <a:pt x="1112471" y="1588906"/>
                  </a:lnTo>
                  <a:lnTo>
                    <a:pt x="19094" y="1588906"/>
                  </a:lnTo>
                  <a:lnTo>
                    <a:pt x="6792" y="1499633"/>
                  </a:lnTo>
                  <a:cubicBezTo>
                    <a:pt x="-15758" y="1252929"/>
                    <a:pt x="17850" y="1000425"/>
                    <a:pt x="107627" y="770980"/>
                  </a:cubicBezTo>
                  <a:cubicBezTo>
                    <a:pt x="291882" y="300076"/>
                    <a:pt x="682893" y="0"/>
                    <a:pt x="1112245" y="0"/>
                  </a:cubicBezTo>
                  <a:close/>
                </a:path>
              </a:pathLst>
            </a:custGeom>
            <a:solidFill>
              <a:srgbClr val="278CB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A01AF219-384B-2C24-20D2-FDA78D7981BF}"/>
                </a:ext>
              </a:extLst>
            </p:cNvPr>
            <p:cNvSpPr/>
            <p:nvPr/>
          </p:nvSpPr>
          <p:spPr>
            <a:xfrm rot="10800000">
              <a:off x="6105094" y="3194578"/>
              <a:ext cx="1112471" cy="1588906"/>
            </a:xfrm>
            <a:custGeom>
              <a:avLst/>
              <a:gdLst>
                <a:gd name="connsiteX0" fmla="*/ 1112245 w 1112471"/>
                <a:gd name="connsiteY0" fmla="*/ 0 h 1588906"/>
                <a:gd name="connsiteX1" fmla="*/ 1112246 w 1112471"/>
                <a:gd name="connsiteY1" fmla="*/ 1350575 h 1588906"/>
                <a:gd name="connsiteX2" fmla="*/ 1112471 w 1112471"/>
                <a:gd name="connsiteY2" fmla="*/ 1588906 h 1588906"/>
                <a:gd name="connsiteX3" fmla="*/ 19094 w 1112471"/>
                <a:gd name="connsiteY3" fmla="*/ 1588906 h 1588906"/>
                <a:gd name="connsiteX4" fmla="*/ 6792 w 1112471"/>
                <a:gd name="connsiteY4" fmla="*/ 1499633 h 1588906"/>
                <a:gd name="connsiteX5" fmla="*/ 107627 w 1112471"/>
                <a:gd name="connsiteY5" fmla="*/ 770980 h 1588906"/>
                <a:gd name="connsiteX6" fmla="*/ 1112245 w 1112471"/>
                <a:gd name="connsiteY6" fmla="*/ 0 h 15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471" h="1588906">
                  <a:moveTo>
                    <a:pt x="1112245" y="0"/>
                  </a:moveTo>
                  <a:cubicBezTo>
                    <a:pt x="1112245" y="450192"/>
                    <a:pt x="1112246" y="900383"/>
                    <a:pt x="1112246" y="1350575"/>
                  </a:cubicBezTo>
                  <a:lnTo>
                    <a:pt x="1112471" y="1588906"/>
                  </a:lnTo>
                  <a:lnTo>
                    <a:pt x="19094" y="1588906"/>
                  </a:lnTo>
                  <a:lnTo>
                    <a:pt x="6792" y="1499633"/>
                  </a:lnTo>
                  <a:cubicBezTo>
                    <a:pt x="-15758" y="1252929"/>
                    <a:pt x="17850" y="1000425"/>
                    <a:pt x="107627" y="770980"/>
                  </a:cubicBezTo>
                  <a:cubicBezTo>
                    <a:pt x="291882" y="300076"/>
                    <a:pt x="682893" y="0"/>
                    <a:pt x="1112245" y="0"/>
                  </a:cubicBezTo>
                  <a:close/>
                </a:path>
              </a:pathLst>
            </a:custGeom>
            <a:solidFill>
              <a:srgbClr val="4BB0B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873C7F-AFF1-57E7-3BBF-7307CB53CC19}"/>
                </a:ext>
              </a:extLst>
            </p:cNvPr>
            <p:cNvSpPr/>
            <p:nvPr/>
          </p:nvSpPr>
          <p:spPr>
            <a:xfrm rot="16200000">
              <a:off x="4754406" y="2956361"/>
              <a:ext cx="1112471" cy="1588906"/>
            </a:xfrm>
            <a:custGeom>
              <a:avLst/>
              <a:gdLst>
                <a:gd name="connsiteX0" fmla="*/ 1112245 w 1112471"/>
                <a:gd name="connsiteY0" fmla="*/ 0 h 1588906"/>
                <a:gd name="connsiteX1" fmla="*/ 1112246 w 1112471"/>
                <a:gd name="connsiteY1" fmla="*/ 1350575 h 1588906"/>
                <a:gd name="connsiteX2" fmla="*/ 1112471 w 1112471"/>
                <a:gd name="connsiteY2" fmla="*/ 1588906 h 1588906"/>
                <a:gd name="connsiteX3" fmla="*/ 19094 w 1112471"/>
                <a:gd name="connsiteY3" fmla="*/ 1588906 h 1588906"/>
                <a:gd name="connsiteX4" fmla="*/ 6792 w 1112471"/>
                <a:gd name="connsiteY4" fmla="*/ 1499633 h 1588906"/>
                <a:gd name="connsiteX5" fmla="*/ 107627 w 1112471"/>
                <a:gd name="connsiteY5" fmla="*/ 770980 h 1588906"/>
                <a:gd name="connsiteX6" fmla="*/ 1112245 w 1112471"/>
                <a:gd name="connsiteY6" fmla="*/ 0 h 15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471" h="1588906">
                  <a:moveTo>
                    <a:pt x="1112245" y="0"/>
                  </a:moveTo>
                  <a:cubicBezTo>
                    <a:pt x="1112245" y="450192"/>
                    <a:pt x="1112246" y="900383"/>
                    <a:pt x="1112246" y="1350575"/>
                  </a:cubicBezTo>
                  <a:lnTo>
                    <a:pt x="1112471" y="1588906"/>
                  </a:lnTo>
                  <a:lnTo>
                    <a:pt x="19094" y="1588906"/>
                  </a:lnTo>
                  <a:lnTo>
                    <a:pt x="6792" y="1499633"/>
                  </a:lnTo>
                  <a:cubicBezTo>
                    <a:pt x="-15758" y="1252929"/>
                    <a:pt x="17850" y="1000425"/>
                    <a:pt x="107627" y="770980"/>
                  </a:cubicBezTo>
                  <a:cubicBezTo>
                    <a:pt x="291882" y="300076"/>
                    <a:pt x="682893" y="0"/>
                    <a:pt x="1112245" y="0"/>
                  </a:cubicBezTo>
                  <a:close/>
                </a:path>
              </a:pathLst>
            </a:custGeom>
            <a:solidFill>
              <a:srgbClr val="E1855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61F820A8-48F7-A1E5-D193-53B144383FDC}"/>
                </a:ext>
              </a:extLst>
            </p:cNvPr>
            <p:cNvSpPr/>
            <p:nvPr/>
          </p:nvSpPr>
          <p:spPr>
            <a:xfrm>
              <a:off x="5138252" y="2213583"/>
              <a:ext cx="1949258" cy="19492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F4CEBB9-AB59-AD51-D265-C019182184F0}"/>
              </a:ext>
            </a:extLst>
          </p:cNvPr>
          <p:cNvSpPr/>
          <p:nvPr/>
        </p:nvSpPr>
        <p:spPr>
          <a:xfrm>
            <a:off x="731837" y="2002632"/>
            <a:ext cx="2804945" cy="13421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7AE6E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725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E36D0-F737-4356-5F19-966725289F64}"/>
              </a:ext>
            </a:extLst>
          </p:cNvPr>
          <p:cNvSpPr txBox="1"/>
          <p:nvPr/>
        </p:nvSpPr>
        <p:spPr>
          <a:xfrm>
            <a:off x="5651868" y="2032051"/>
            <a:ext cx="18594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67AE6E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A2E80E17-0D65-B4DA-324E-1098E49F41AF}"/>
              </a:ext>
            </a:extLst>
          </p:cNvPr>
          <p:cNvSpPr txBox="1"/>
          <p:nvPr/>
        </p:nvSpPr>
        <p:spPr>
          <a:xfrm>
            <a:off x="7102443" y="3123563"/>
            <a:ext cx="18594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4BB0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133458B2-D38E-70DF-8FBB-DD6EC7DC073D}"/>
              </a:ext>
            </a:extLst>
          </p:cNvPr>
          <p:cNvSpPr txBox="1"/>
          <p:nvPr/>
        </p:nvSpPr>
        <p:spPr>
          <a:xfrm>
            <a:off x="6034419" y="4609477"/>
            <a:ext cx="24640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278CB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5A7E9554-6902-AA02-3E46-0EB417F5215D}"/>
              </a:ext>
            </a:extLst>
          </p:cNvPr>
          <p:cNvSpPr txBox="1"/>
          <p:nvPr/>
        </p:nvSpPr>
        <p:spPr>
          <a:xfrm>
            <a:off x="4516849" y="3462530"/>
            <a:ext cx="24640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E1855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3BD85F3A-5AE2-10AC-E885-BDE2BA758BBE}"/>
              </a:ext>
            </a:extLst>
          </p:cNvPr>
          <p:cNvSpPr/>
          <p:nvPr/>
        </p:nvSpPr>
        <p:spPr>
          <a:xfrm>
            <a:off x="5601636" y="3697465"/>
            <a:ext cx="667642" cy="648713"/>
          </a:xfrm>
          <a:prstGeom prst="ellipse">
            <a:avLst/>
          </a:prstGeom>
          <a:solidFill>
            <a:srgbClr val="25598C"/>
          </a:solidFill>
          <a:ln w="12700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8E8D4F98-0CE7-B603-AD15-3B1A149E8841}"/>
              </a:ext>
            </a:extLst>
          </p:cNvPr>
          <p:cNvSpPr txBox="1"/>
          <p:nvPr/>
        </p:nvSpPr>
        <p:spPr>
          <a:xfrm>
            <a:off x="5694578" y="3837612"/>
            <a:ext cx="481761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Strong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GEMS</a:t>
            </a: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1D4D4351-0BE6-68D2-7069-73F36AD8E69A}"/>
              </a:ext>
            </a:extLst>
          </p:cNvPr>
          <p:cNvSpPr txBox="1"/>
          <p:nvPr/>
        </p:nvSpPr>
        <p:spPr bwMode="gray">
          <a:xfrm>
            <a:off x="5259887" y="3284732"/>
            <a:ext cx="1351139" cy="21929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2559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CUSTOMERS</a:t>
            </a:r>
          </a:p>
        </p:txBody>
      </p:sp>
      <p:pic>
        <p:nvPicPr>
          <p:cNvPr id="21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E9789-CA85-F2C1-3AE7-98F5143E06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723" y="2632219"/>
            <a:ext cx="1061470" cy="375760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F4201F6-5214-DB97-6EEF-EE05F77F6EE8}"/>
              </a:ext>
            </a:extLst>
          </p:cNvPr>
          <p:cNvSpPr txBox="1">
            <a:spLocks/>
          </p:cNvSpPr>
          <p:nvPr/>
        </p:nvSpPr>
        <p:spPr>
          <a:xfrm>
            <a:off x="6034419" y="2002631"/>
            <a:ext cx="1386598" cy="193899"/>
          </a:xfrm>
          <a:prstGeom prst="rect">
            <a:avLst/>
          </a:prstGeom>
          <a:noFill/>
          <a:ln w="28575">
            <a:noFill/>
          </a:ln>
        </p:spPr>
        <p:txBody>
          <a:bodyPr vert="horz" wrap="none" lIns="0" tIns="0" rIns="0" bIns="0" rtlCol="0">
            <a:spAutoFit/>
          </a:bodyPr>
          <a:lstStyle>
            <a:lvl1pPr marL="177800" indent="-1778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67AE6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RENEWABLES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67AE6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D91F489-FD9F-6AF9-A2C3-AA9A8090736B}"/>
              </a:ext>
            </a:extLst>
          </p:cNvPr>
          <p:cNvSpPr txBox="1">
            <a:spLocks/>
          </p:cNvSpPr>
          <p:nvPr/>
        </p:nvSpPr>
        <p:spPr>
          <a:xfrm>
            <a:off x="3443431" y="2956935"/>
            <a:ext cx="1289211" cy="387798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0" tIns="0" rIns="0" bIns="0" rtlCol="0">
            <a:spAutoFit/>
          </a:bodyPr>
          <a:lstStyle>
            <a:lvl1pPr marL="177800" indent="-1778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E1855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ENERGY </a:t>
            </a:r>
            <a:b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E1855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E1855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SOLUTIONS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E18554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B2F9F3A-A3CE-A463-C79C-35B5D0352367}"/>
              </a:ext>
            </a:extLst>
          </p:cNvPr>
          <p:cNvSpPr txBox="1">
            <a:spLocks/>
          </p:cNvSpPr>
          <p:nvPr/>
        </p:nvSpPr>
        <p:spPr>
          <a:xfrm>
            <a:off x="7148603" y="3541306"/>
            <a:ext cx="1152688" cy="193899"/>
          </a:xfrm>
          <a:prstGeom prst="rect">
            <a:avLst/>
          </a:prstGeom>
          <a:noFill/>
          <a:ln w="28575">
            <a:noFill/>
          </a:ln>
        </p:spPr>
        <p:txBody>
          <a:bodyPr vert="horz" wrap="none" lIns="0" tIns="0" rIns="0" bIns="0" rtlCol="0">
            <a:spAutoFit/>
          </a:bodyPr>
          <a:lstStyle>
            <a:lvl1pPr marL="177800" indent="-1778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GB" sz="1400" i="0" u="none" strike="noStrike" kern="1200" cap="all" spc="0" normalizeH="0" baseline="0" noProof="0" dirty="0">
                <a:ln>
                  <a:noFill/>
                </a:ln>
                <a:solidFill>
                  <a:srgbClr val="278CBC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Networks</a:t>
            </a:r>
          </a:p>
        </p:txBody>
      </p:sp>
      <p:cxnSp>
        <p:nvCxnSpPr>
          <p:cNvPr id="26" name="Straight Arrow Connector 41">
            <a:extLst>
              <a:ext uri="{FF2B5EF4-FFF2-40B4-BE49-F238E27FC236}">
                <a16:creationId xmlns:a16="http://schemas.microsoft.com/office/drawing/2014/main" id="{2B4EE67C-2FFE-44DF-E7D3-A3F8C9CFA58D}"/>
              </a:ext>
            </a:extLst>
          </p:cNvPr>
          <p:cNvCxnSpPr>
            <a:cxnSpLocks/>
          </p:cNvCxnSpPr>
          <p:nvPr/>
        </p:nvCxnSpPr>
        <p:spPr>
          <a:xfrm flipV="1">
            <a:off x="7530201" y="2084590"/>
            <a:ext cx="959692" cy="1343"/>
          </a:xfrm>
          <a:prstGeom prst="straightConnector1">
            <a:avLst/>
          </a:prstGeom>
          <a:ln w="15875" cap="rnd">
            <a:solidFill>
              <a:srgbClr val="67AE6E"/>
            </a:solidFill>
            <a:prstDash val="solid"/>
            <a:round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126">
            <a:extLst>
              <a:ext uri="{FF2B5EF4-FFF2-40B4-BE49-F238E27FC236}">
                <a16:creationId xmlns:a16="http://schemas.microsoft.com/office/drawing/2014/main" id="{97DD7D68-185E-D505-A8FF-7CE2EDBA92C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94716" y="3958777"/>
            <a:ext cx="1007159" cy="764828"/>
          </a:xfrm>
          <a:prstGeom prst="bentConnector3">
            <a:avLst>
              <a:gd name="adj1" fmla="val 99935"/>
            </a:avLst>
          </a:prstGeom>
          <a:ln w="15875" cap="rnd">
            <a:solidFill>
              <a:srgbClr val="278CBC"/>
            </a:solidFill>
            <a:prstDash val="solid"/>
            <a:round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154">
            <a:extLst>
              <a:ext uri="{FF2B5EF4-FFF2-40B4-BE49-F238E27FC236}">
                <a16:creationId xmlns:a16="http://schemas.microsoft.com/office/drawing/2014/main" id="{DB3325AD-E856-7DA4-AAEF-4B241324593F}"/>
              </a:ext>
            </a:extLst>
          </p:cNvPr>
          <p:cNvCxnSpPr>
            <a:cxnSpLocks/>
          </p:cNvCxnSpPr>
          <p:nvPr/>
        </p:nvCxnSpPr>
        <p:spPr>
          <a:xfrm rot="10800000">
            <a:off x="2743200" y="2448005"/>
            <a:ext cx="1867240" cy="385871"/>
          </a:xfrm>
          <a:prstGeom prst="bentConnector3">
            <a:avLst>
              <a:gd name="adj1" fmla="val 298"/>
            </a:avLst>
          </a:prstGeom>
          <a:ln w="15875" cap="rnd">
            <a:solidFill>
              <a:srgbClr val="E18554"/>
            </a:solidFill>
            <a:prstDash val="solid"/>
            <a:round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">
            <a:extLst>
              <a:ext uri="{FF2B5EF4-FFF2-40B4-BE49-F238E27FC236}">
                <a16:creationId xmlns:a16="http://schemas.microsoft.com/office/drawing/2014/main" id="{AA5C8270-FC91-20B7-E4E0-CEFA53E6786B}"/>
              </a:ext>
            </a:extLst>
          </p:cNvPr>
          <p:cNvSpPr txBox="1"/>
          <p:nvPr/>
        </p:nvSpPr>
        <p:spPr bwMode="gray">
          <a:xfrm>
            <a:off x="4494279" y="4641509"/>
            <a:ext cx="1328239" cy="387798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Tx/>
              <a:buFont typeface="Wingdings 2" panose="05020102010507070707" pitchFamily="18" charset="2"/>
              <a:buNone/>
              <a:tabLst/>
              <a:defRPr sz="2000" b="1" i="0">
                <a:solidFill>
                  <a:schemeClr val="accent1"/>
                </a:solidFill>
                <a:latin typeface="Arial Nova Cond" panose="020B0506020202020204" pitchFamily="34" charset="0"/>
                <a:cs typeface="Arial" panose="020B0604020202020204" pitchFamily="34" charset="0"/>
              </a:defRPr>
            </a:lvl1pPr>
            <a:lvl2pPr marL="685783" indent="-228594" defTabSz="914377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4BB0B9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Flex Gen &amp; retail</a:t>
            </a:r>
          </a:p>
        </p:txBody>
      </p:sp>
      <p:cxnSp>
        <p:nvCxnSpPr>
          <p:cNvPr id="32" name="Connector: Elbow 5">
            <a:extLst>
              <a:ext uri="{FF2B5EF4-FFF2-40B4-BE49-F238E27FC236}">
                <a16:creationId xmlns:a16="http://schemas.microsoft.com/office/drawing/2014/main" id="{7C9033A1-259E-A928-33FB-DDC2CAC821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64849" y="4973916"/>
            <a:ext cx="1484179" cy="327523"/>
          </a:xfrm>
          <a:prstGeom prst="bentConnector3">
            <a:avLst>
              <a:gd name="adj1" fmla="val 344"/>
            </a:avLst>
          </a:prstGeom>
          <a:ln w="15875" cap="rnd">
            <a:solidFill>
              <a:srgbClr val="4BB0B9"/>
            </a:solidFill>
            <a:prstDash val="solid"/>
            <a:round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45">
            <a:extLst>
              <a:ext uri="{FF2B5EF4-FFF2-40B4-BE49-F238E27FC236}">
                <a16:creationId xmlns:a16="http://schemas.microsoft.com/office/drawing/2014/main" id="{8D27640A-2AAD-5662-23D8-8F85251181AC}"/>
              </a:ext>
            </a:extLst>
          </p:cNvPr>
          <p:cNvSpPr txBox="1"/>
          <p:nvPr/>
        </p:nvSpPr>
        <p:spPr>
          <a:xfrm>
            <a:off x="928970" y="2232106"/>
            <a:ext cx="248465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1855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+8GW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18554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distributed infrastructures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by 2025 (vs. 2020)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100">
            <a:extLst>
              <a:ext uri="{FF2B5EF4-FFF2-40B4-BE49-F238E27FC236}">
                <a16:creationId xmlns:a16="http://schemas.microsoft.com/office/drawing/2014/main" id="{B93D35CA-A559-8AEF-5BDD-AD0ED6DEF947}"/>
              </a:ext>
            </a:extLst>
          </p:cNvPr>
          <p:cNvSpPr txBox="1"/>
          <p:nvPr/>
        </p:nvSpPr>
        <p:spPr>
          <a:xfrm>
            <a:off x="10323633" y="1808911"/>
            <a:ext cx="1136530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7AE6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80GW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7AE6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 2030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TextBox 101">
            <a:extLst>
              <a:ext uri="{FF2B5EF4-FFF2-40B4-BE49-F238E27FC236}">
                <a16:creationId xmlns:a16="http://schemas.microsoft.com/office/drawing/2014/main" id="{9D8117E5-A96A-5A93-BB3B-2E1A29A9701A}"/>
              </a:ext>
            </a:extLst>
          </p:cNvPr>
          <p:cNvSpPr txBox="1"/>
          <p:nvPr/>
        </p:nvSpPr>
        <p:spPr>
          <a:xfrm>
            <a:off x="8619321" y="1808912"/>
            <a:ext cx="128536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7AE6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50GW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7AE6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 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TextBox 112">
            <a:extLst>
              <a:ext uri="{FF2B5EF4-FFF2-40B4-BE49-F238E27FC236}">
                <a16:creationId xmlns:a16="http://schemas.microsoft.com/office/drawing/2014/main" id="{FDAD7685-C29E-E9A7-FBDF-39A1FC0287FD}"/>
              </a:ext>
            </a:extLst>
          </p:cNvPr>
          <p:cNvSpPr txBox="1"/>
          <p:nvPr/>
        </p:nvSpPr>
        <p:spPr>
          <a:xfrm>
            <a:off x="928970" y="4844771"/>
            <a:ext cx="2406108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4BB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~10GW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BB0B9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en-GB" sz="1400" dirty="0">
                <a:solidFill>
                  <a:srgbClr val="4BB0B9"/>
                </a:solidFill>
              </a:rPr>
              <a:t> </a:t>
            </a:r>
            <a:r>
              <a:rPr lang="en-GB" sz="1400" b="1" dirty="0">
                <a:solidFill>
                  <a:schemeClr val="accent1"/>
                </a:solidFill>
              </a:rPr>
              <a:t>of batteries</a:t>
            </a:r>
            <a:r>
              <a:rPr lang="en-GB" sz="1400" dirty="0">
                <a:solidFill>
                  <a:schemeClr val="accent1"/>
                </a:solidFill>
              </a:rPr>
              <a:t> capacity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by 2030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0C423E4F-6941-6D3A-E6EA-5B09BD30FE0F}"/>
              </a:ext>
            </a:extLst>
          </p:cNvPr>
          <p:cNvSpPr txBox="1"/>
          <p:nvPr/>
        </p:nvSpPr>
        <p:spPr>
          <a:xfrm>
            <a:off x="8690519" y="4018433"/>
            <a:ext cx="257251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78CB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~</a:t>
            </a:r>
            <a:r>
              <a:rPr lang="en-GB" sz="2800" b="1" dirty="0">
                <a:solidFill>
                  <a:srgbClr val="278CBC"/>
                </a:solidFill>
                <a:latin typeface="+mj-lt"/>
              </a:rPr>
              <a:t>4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78CB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GW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8CBC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of </a:t>
            </a:r>
            <a:r>
              <a:rPr lang="en-US" sz="1400" b="1" dirty="0">
                <a:solidFill>
                  <a:schemeClr val="accent1"/>
                </a:solidFill>
              </a:rPr>
              <a:t>hydrogen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capacity </a:t>
            </a:r>
            <a:r>
              <a:rPr lang="en-US" sz="1400" dirty="0">
                <a:solidFill>
                  <a:schemeClr val="accent1"/>
                </a:solidFill>
              </a:rPr>
              <a:t>by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2030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20D5724C-6943-BFDF-705E-FB5EB2B3423F}"/>
              </a:ext>
            </a:extLst>
          </p:cNvPr>
          <p:cNvSpPr txBox="1"/>
          <p:nvPr/>
        </p:nvSpPr>
        <p:spPr>
          <a:xfrm>
            <a:off x="8690519" y="4900841"/>
            <a:ext cx="25725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278CBC"/>
                </a:solidFill>
                <a:latin typeface="+mj-lt"/>
              </a:rPr>
              <a:t>~10T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78CB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8CBC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of </a:t>
            </a:r>
            <a:r>
              <a:rPr lang="en-US" sz="1400" b="1" dirty="0">
                <a:solidFill>
                  <a:schemeClr val="accent1"/>
                </a:solidFill>
              </a:rPr>
              <a:t>biomethane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production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per year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 </a:t>
            </a:r>
            <a:r>
              <a:rPr lang="en-US" sz="1400" b="1" dirty="0">
                <a:solidFill>
                  <a:schemeClr val="accent1"/>
                </a:solidFill>
              </a:rPr>
              <a:t>Europe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by 2030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alf Frame 82">
            <a:extLst>
              <a:ext uri="{FF2B5EF4-FFF2-40B4-BE49-F238E27FC236}">
                <a16:creationId xmlns:a16="http://schemas.microsoft.com/office/drawing/2014/main" id="{5F28CBC9-21BF-F421-025C-235127F432F1}"/>
              </a:ext>
            </a:extLst>
          </p:cNvPr>
          <p:cNvSpPr/>
          <p:nvPr/>
        </p:nvSpPr>
        <p:spPr>
          <a:xfrm rot="8100000">
            <a:off x="9890114" y="1884459"/>
            <a:ext cx="288000" cy="288000"/>
          </a:xfrm>
          <a:prstGeom prst="halfFrame">
            <a:avLst/>
          </a:prstGeom>
          <a:gradFill>
            <a:gsLst>
              <a:gs pos="100000">
                <a:srgbClr val="67AE6E"/>
              </a:gs>
              <a:gs pos="100000">
                <a:srgbClr val="00AC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Personnalisé 8">
      <a:dk1>
        <a:sysClr val="windowText" lastClr="000000"/>
      </a:dk1>
      <a:lt1>
        <a:sysClr val="window" lastClr="FFFFFF"/>
      </a:lt1>
      <a:dk2>
        <a:srgbClr val="17255F"/>
      </a:dk2>
      <a:lt2>
        <a:srgbClr val="E7E6E6"/>
      </a:lt2>
      <a:accent1>
        <a:srgbClr val="17255F"/>
      </a:accent1>
      <a:accent2>
        <a:srgbClr val="00AAFF"/>
      </a:accent2>
      <a:accent3>
        <a:srgbClr val="00817D"/>
      </a:accent3>
      <a:accent4>
        <a:srgbClr val="6C4796"/>
      </a:accent4>
      <a:accent5>
        <a:srgbClr val="E94287"/>
      </a:accent5>
      <a:accent6>
        <a:srgbClr val="EB5D40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4">
    <a:dk1>
      <a:sysClr val="windowText" lastClr="000000"/>
    </a:dk1>
    <a:lt1>
      <a:sysClr val="window" lastClr="FFFFFF"/>
    </a:lt1>
    <a:dk2>
      <a:srgbClr val="003C56"/>
    </a:dk2>
    <a:lt2>
      <a:srgbClr val="E7E6E6"/>
    </a:lt2>
    <a:accent1>
      <a:srgbClr val="003C56"/>
    </a:accent1>
    <a:accent2>
      <a:srgbClr val="007E96"/>
    </a:accent2>
    <a:accent3>
      <a:srgbClr val="00817D"/>
    </a:accent3>
    <a:accent4>
      <a:srgbClr val="E18554"/>
    </a:accent4>
    <a:accent5>
      <a:srgbClr val="278CBC"/>
    </a:accent5>
    <a:accent6>
      <a:srgbClr val="F4C867"/>
    </a:accent6>
    <a:hlink>
      <a:srgbClr val="003C56"/>
    </a:hlink>
    <a:folHlink>
      <a:srgbClr val="003C56"/>
    </a:folHlink>
  </a:clrScheme>
  <a:fontScheme name="Personnalisé 2">
    <a:majorFont>
      <a:latin typeface="Arial Black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EF9C327786FF44B6E36848CF88980E" ma:contentTypeVersion="21" ma:contentTypeDescription="Create a new document." ma:contentTypeScope="" ma:versionID="5a8a14419099e109edbf56a6b9a3d768">
  <xsd:schema xmlns:xsd="http://www.w3.org/2001/XMLSchema" xmlns:xs="http://www.w3.org/2001/XMLSchema" xmlns:p="http://schemas.microsoft.com/office/2006/metadata/properties" xmlns:ns2="87037488-ec5d-4aba-84c2-9b1d22638e8e" xmlns:ns3="7a633ea3-64bd-450d-9f39-d1e408f4f32c" xmlns:ns4="a52c32f8-6d12-4b43-bb08-95e6e9515f30" targetNamespace="http://schemas.microsoft.com/office/2006/metadata/properties" ma:root="true" ma:fieldsID="468e1ea2189934422d23de9a980154d9" ns2:_="" ns3:_="" ns4:_="">
    <xsd:import namespace="87037488-ec5d-4aba-84c2-9b1d22638e8e"/>
    <xsd:import namespace="7a633ea3-64bd-450d-9f39-d1e408f4f32c"/>
    <xsd:import namespace="a52c32f8-6d12-4b43-bb08-95e6e9515f30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cat_x00e9_gorie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3:MediaServiceObjectDetectorVersion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5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6" nillable="true" ma:displayName="Taxonomy Catch All Column" ma:hidden="true" ma:list="{cc79a19e-402c-444c-80a4-9315cb2c695b}" ma:internalName="TaxCatchAll" ma:showField="CatchAllData" ma:web="a52c32f8-6d12-4b43-bb08-95e6e9515f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" nillable="true" ma:displayName="Taxonomy Catch All Column1" ma:hidden="true" ma:list="{cc79a19e-402c-444c-80a4-9315cb2c695b}" ma:internalName="TaxCatchAllLabel" ma:readOnly="true" ma:showField="CatchAllDataLabel" ma:web="a52c32f8-6d12-4b43-bb08-95e6e9515f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33ea3-64bd-450d-9f39-d1e408f4f32c" elementFormDefault="qualified">
    <xsd:import namespace="http://schemas.microsoft.com/office/2006/documentManagement/types"/>
    <xsd:import namespace="http://schemas.microsoft.com/office/infopath/2007/PartnerControls"/>
    <xsd:element name="cat_x00e9_gorie" ma:index="12" ma:displayName="categorie" ma:description="CA" ma:format="Dropdown" ma:internalName="cat_x00e9_gorie">
      <xsd:simpleType>
        <xsd:union memberTypes="dms:Text">
          <xsd:simpleType>
            <xsd:restriction base="dms:Choice">
              <xsd:enumeration value="CA"/>
              <xsd:enumeration value="TrendShaker"/>
            </xsd:restriction>
          </xsd:simpleType>
        </xsd:un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bf472f7-a010-4b5a-bb99-a26ed4c996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2c32f8-6d12-4b43-bb08-95e6e9515f30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 xsi:nil="true"/>
    <cat_x00e9_gorie xmlns="7a633ea3-64bd-450d-9f39-d1e408f4f32c"/>
    <lcf76f155ced4ddcb4097134ff3c332f xmlns="7a633ea3-64bd-450d-9f39-d1e408f4f32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3bf472f7-a010-4b5a-bb99-a26ed4c99680" ContentTypeId="0x0101" PreviousValue="false"/>
</file>

<file path=customXml/itemProps1.xml><?xml version="1.0" encoding="utf-8"?>
<ds:datastoreItem xmlns:ds="http://schemas.openxmlformats.org/officeDocument/2006/customXml" ds:itemID="{9263FC15-1DFC-4C9B-B6A4-2B939C40EB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7a633ea3-64bd-450d-9f39-d1e408f4f32c"/>
    <ds:schemaRef ds:uri="a52c32f8-6d12-4b43-bb08-95e6e9515f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DC6462-ECC4-4CA2-8806-4F8B11A0191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87037488-ec5d-4aba-84c2-9b1d22638e8e"/>
    <ds:schemaRef ds:uri="7a633ea3-64bd-450d-9f39-d1e408f4f32c"/>
    <ds:schemaRef ds:uri="http://purl.org/dc/elements/1.1/"/>
    <ds:schemaRef ds:uri="http://schemas.microsoft.com/office/2006/metadata/properties"/>
    <ds:schemaRef ds:uri="http://schemas.microsoft.com/office/infopath/2007/PartnerControls"/>
    <ds:schemaRef ds:uri="a52c32f8-6d12-4b43-bb08-95e6e9515f3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FE49B5-B532-4FDB-8680-FEAF1CD6D83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035115D-790B-400E-89B0-431A1E8C23D6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1933</Words>
  <Application>Microsoft Office PowerPoint</Application>
  <PresentationFormat>Widescreen</PresentationFormat>
  <Paragraphs>402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Arial MT</vt:lpstr>
      <vt:lpstr>Arial Narrow</vt:lpstr>
      <vt:lpstr>Calibri</vt:lpstr>
      <vt:lpstr>Lato</vt:lpstr>
      <vt:lpstr>Tahoma</vt:lpstr>
      <vt:lpstr>Wingdings 2</vt:lpstr>
      <vt:lpstr>Thème Office</vt:lpstr>
      <vt:lpstr>The Real World of Energy Transition - Getting it done</vt:lpstr>
      <vt:lpstr>The Real World of Energy Transition – Getting it done</vt:lpstr>
      <vt:lpstr>PowerPoint Presentation</vt:lpstr>
      <vt:lpstr>PowerPoint Presentation</vt:lpstr>
      <vt:lpstr>Our Integrated Model</vt:lpstr>
      <vt:lpstr>Accelerating Our Growth In Energy Transition </vt:lpstr>
      <vt:lpstr>Business Cases - How Are We Helping Decarbonise Our Clients </vt:lpstr>
      <vt:lpstr>The Real World of Energy Transition – Getting it done</vt:lpstr>
      <vt:lpstr>Strong Ambitions for 2030</vt:lpstr>
      <vt:lpstr>Progress on ESG</vt:lpstr>
      <vt:lpstr>Paving The Way To Achieve Our Net Zero Target By 2045</vt:lpstr>
      <vt:lpstr>The Real World of Energy Transition – Getting it done</vt:lpstr>
      <vt:lpstr>Our 5 Beliefs </vt:lpstr>
      <vt:lpstr>All Levers Are Required To Achieve Decarbonisation</vt:lpstr>
      <vt:lpstr>Some Concrete Barriers Must Be Addressed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 THE ENERGY TRANSITION</dc:title>
  <dc:creator/>
  <cp:lastModifiedBy/>
  <cp:revision>236</cp:revision>
  <dcterms:created xsi:type="dcterms:W3CDTF">2023-05-04T13:22:41Z</dcterms:created>
  <dcterms:modified xsi:type="dcterms:W3CDTF">2023-10-30T11:30:34Z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0x0101000BEF9C327786FF44B6E36848CF88980E</vt:lpwstr>
  </property>
  <property fmtid="{D5CDD505-2E9C-101B-9397-08002B2CF9AE}" pid="3" name="Security Classification">
    <vt:lpwstr/>
  </property>
  <property fmtid="{D5CDD505-2E9C-101B-9397-08002B2CF9AE}" pid="4" name="MediaServiceImageTags">
    <vt:lpwstr/>
  </property>
</Properties>
</file>