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16"/>
    <p:sldMasterId id="2147483731" r:id="rId117"/>
    <p:sldMasterId id="2147483660" r:id="rId118"/>
    <p:sldMasterId id="2147483690" r:id="rId119"/>
    <p:sldMasterId id="2147483672" r:id="rId120"/>
    <p:sldMasterId id="2147483699" r:id="rId121"/>
  </p:sldMasterIdLst>
  <p:notesMasterIdLst>
    <p:notesMasterId r:id="rId158"/>
  </p:notesMasterIdLst>
  <p:sldIdLst>
    <p:sldId id="256" r:id="rId122"/>
    <p:sldId id="328" r:id="rId123"/>
    <p:sldId id="771" r:id="rId124"/>
    <p:sldId id="772" r:id="rId125"/>
    <p:sldId id="763" r:id="rId126"/>
    <p:sldId id="797" r:id="rId127"/>
    <p:sldId id="798" r:id="rId128"/>
    <p:sldId id="799" r:id="rId129"/>
    <p:sldId id="800" r:id="rId130"/>
    <p:sldId id="801" r:id="rId131"/>
    <p:sldId id="802" r:id="rId132"/>
    <p:sldId id="803" r:id="rId133"/>
    <p:sldId id="804" r:id="rId134"/>
    <p:sldId id="805" r:id="rId135"/>
    <p:sldId id="806" r:id="rId136"/>
    <p:sldId id="807" r:id="rId137"/>
    <p:sldId id="808" r:id="rId138"/>
    <p:sldId id="810" r:id="rId139"/>
    <p:sldId id="811" r:id="rId140"/>
    <p:sldId id="774" r:id="rId141"/>
    <p:sldId id="812" r:id="rId142"/>
    <p:sldId id="813" r:id="rId143"/>
    <p:sldId id="814" r:id="rId144"/>
    <p:sldId id="815" r:id="rId145"/>
    <p:sldId id="777" r:id="rId146"/>
    <p:sldId id="818" r:id="rId147"/>
    <p:sldId id="809" r:id="rId148"/>
    <p:sldId id="723" r:id="rId149"/>
    <p:sldId id="817" r:id="rId150"/>
    <p:sldId id="778" r:id="rId151"/>
    <p:sldId id="793" r:id="rId152"/>
    <p:sldId id="796" r:id="rId153"/>
    <p:sldId id="359" r:id="rId154"/>
    <p:sldId id="788" r:id="rId155"/>
    <p:sldId id="780" r:id="rId156"/>
    <p:sldId id="754" r:id="rId1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Baker" initials="SB" lastIdx="1" clrIdx="0">
    <p:extLst>
      <p:ext uri="{19B8F6BF-5375-455C-9EA6-DF929625EA0E}">
        <p15:presenceInfo xmlns:p15="http://schemas.microsoft.com/office/powerpoint/2012/main" userId="S::sbaker@jsheld.com::7a4125f9-75d0-4b79-9eb1-e63f946a99a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64"/>
    <a:srgbClr val="85C7E3"/>
    <a:srgbClr val="4FA9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4" autoAdjust="0"/>
    <p:restoredTop sz="67554" autoAdjust="0"/>
  </p:normalViewPr>
  <p:slideViewPr>
    <p:cSldViewPr snapToGrid="0">
      <p:cViewPr varScale="1">
        <p:scale>
          <a:sx n="55" d="100"/>
          <a:sy n="55" d="100"/>
        </p:scale>
        <p:origin x="804" y="32"/>
      </p:cViewPr>
      <p:guideLst/>
    </p:cSldViewPr>
  </p:slideViewPr>
  <p:notesTextViewPr>
    <p:cViewPr>
      <p:scale>
        <a:sx n="1" d="1"/>
        <a:sy n="1" d="1"/>
      </p:scale>
      <p:origin x="0" y="0"/>
    </p:cViewPr>
  </p:notesTextViewPr>
  <p:sorterViewPr>
    <p:cViewPr>
      <p:scale>
        <a:sx n="100" d="100"/>
        <a:sy n="100" d="100"/>
      </p:scale>
      <p:origin x="0" y="-197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slideMaster" Target="slideMasters/slideMaster2.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customXml" Target="../customXml/item63.xml"/><Relationship Id="rId68" Type="http://schemas.openxmlformats.org/officeDocument/2006/relationships/customXml" Target="../customXml/item68.xml"/><Relationship Id="rId84" Type="http://schemas.openxmlformats.org/officeDocument/2006/relationships/customXml" Target="../customXml/item84.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slide" Target="slides/slide12.xml"/><Relationship Id="rId138" Type="http://schemas.openxmlformats.org/officeDocument/2006/relationships/slide" Target="slides/slide17.xml"/><Relationship Id="rId154" Type="http://schemas.openxmlformats.org/officeDocument/2006/relationships/slide" Target="slides/slide33.xml"/><Relationship Id="rId159" Type="http://schemas.openxmlformats.org/officeDocument/2006/relationships/commentAuthors" Target="commentAuthors.xml"/><Relationship Id="rId16" Type="http://schemas.openxmlformats.org/officeDocument/2006/relationships/customXml" Target="../customXml/item16.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customXml" Target="../customXml/item74.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slide" Target="slides/slide2.xml"/><Relationship Id="rId128" Type="http://schemas.openxmlformats.org/officeDocument/2006/relationships/slide" Target="slides/slide7.xml"/><Relationship Id="rId144" Type="http://schemas.openxmlformats.org/officeDocument/2006/relationships/slide" Target="slides/slide23.xml"/><Relationship Id="rId149" Type="http://schemas.openxmlformats.org/officeDocument/2006/relationships/slide" Target="slides/slide28.xml"/><Relationship Id="rId5" Type="http://schemas.openxmlformats.org/officeDocument/2006/relationships/customXml" Target="../customXml/item5.xml"/><Relationship Id="rId90" Type="http://schemas.openxmlformats.org/officeDocument/2006/relationships/customXml" Target="../customXml/item90.xml"/><Relationship Id="rId95" Type="http://schemas.openxmlformats.org/officeDocument/2006/relationships/customXml" Target="../customXml/item95.xml"/><Relationship Id="rId160" Type="http://schemas.openxmlformats.org/officeDocument/2006/relationships/presProps" Target="presProps.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openxmlformats.org/officeDocument/2006/relationships/customXml" Target="../customXml/item113.xml"/><Relationship Id="rId118" Type="http://schemas.openxmlformats.org/officeDocument/2006/relationships/slideMaster" Target="slideMasters/slideMaster3.xml"/><Relationship Id="rId134" Type="http://schemas.openxmlformats.org/officeDocument/2006/relationships/slide" Target="slides/slide13.xml"/><Relationship Id="rId139" Type="http://schemas.openxmlformats.org/officeDocument/2006/relationships/slide" Target="slides/slide18.xml"/><Relationship Id="rId80" Type="http://schemas.openxmlformats.org/officeDocument/2006/relationships/customXml" Target="../customXml/item80.xml"/><Relationship Id="rId85" Type="http://schemas.openxmlformats.org/officeDocument/2006/relationships/customXml" Target="../customXml/item85.xml"/><Relationship Id="rId150" Type="http://schemas.openxmlformats.org/officeDocument/2006/relationships/slide" Target="slides/slide29.xml"/><Relationship Id="rId155" Type="http://schemas.openxmlformats.org/officeDocument/2006/relationships/slide" Target="slides/slide34.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08" Type="http://schemas.openxmlformats.org/officeDocument/2006/relationships/customXml" Target="../customXml/item108.xml"/><Relationship Id="rId124" Type="http://schemas.openxmlformats.org/officeDocument/2006/relationships/slide" Target="slides/slide3.xml"/><Relationship Id="rId129" Type="http://schemas.openxmlformats.org/officeDocument/2006/relationships/slide" Target="slides/slide8.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customXml" Target="../customXml/item91.xml"/><Relationship Id="rId96" Type="http://schemas.openxmlformats.org/officeDocument/2006/relationships/customXml" Target="../customXml/item96.xml"/><Relationship Id="rId140" Type="http://schemas.openxmlformats.org/officeDocument/2006/relationships/slide" Target="slides/slide19.xml"/><Relationship Id="rId145" Type="http://schemas.openxmlformats.org/officeDocument/2006/relationships/slide" Target="slides/slide24.xml"/><Relationship Id="rId16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customXml" Target="../customXml/item57.xml"/><Relationship Id="rId106" Type="http://schemas.openxmlformats.org/officeDocument/2006/relationships/customXml" Target="../customXml/item106.xml"/><Relationship Id="rId114" Type="http://schemas.openxmlformats.org/officeDocument/2006/relationships/customXml" Target="../customXml/item114.xml"/><Relationship Id="rId119" Type="http://schemas.openxmlformats.org/officeDocument/2006/relationships/slideMaster" Target="slideMasters/slideMaster4.xml"/><Relationship Id="rId127" Type="http://schemas.openxmlformats.org/officeDocument/2006/relationships/slide" Target="slides/slide6.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customXml" Target="../customXml/item60.xml"/><Relationship Id="rId65" Type="http://schemas.openxmlformats.org/officeDocument/2006/relationships/customXml" Target="../customXml/item65.xml"/><Relationship Id="rId73" Type="http://schemas.openxmlformats.org/officeDocument/2006/relationships/customXml" Target="../customXml/item73.xml"/><Relationship Id="rId78" Type="http://schemas.openxmlformats.org/officeDocument/2006/relationships/customXml" Target="../customXml/item78.xml"/><Relationship Id="rId81" Type="http://schemas.openxmlformats.org/officeDocument/2006/relationships/customXml" Target="../customXml/item81.xml"/><Relationship Id="rId86" Type="http://schemas.openxmlformats.org/officeDocument/2006/relationships/customXml" Target="../customXml/item86.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slide" Target="slides/slide1.xml"/><Relationship Id="rId130" Type="http://schemas.openxmlformats.org/officeDocument/2006/relationships/slide" Target="slides/slide9.xml"/><Relationship Id="rId135" Type="http://schemas.openxmlformats.org/officeDocument/2006/relationships/slide" Target="slides/slide14.xml"/><Relationship Id="rId143" Type="http://schemas.openxmlformats.org/officeDocument/2006/relationships/slide" Target="slides/slide22.xml"/><Relationship Id="rId148" Type="http://schemas.openxmlformats.org/officeDocument/2006/relationships/slide" Target="slides/slide27.xml"/><Relationship Id="rId151" Type="http://schemas.openxmlformats.org/officeDocument/2006/relationships/slide" Target="slides/slide30.xml"/><Relationship Id="rId156" Type="http://schemas.openxmlformats.org/officeDocument/2006/relationships/slide" Target="slides/slide35.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customXml" Target="../customXml/item10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04" Type="http://schemas.openxmlformats.org/officeDocument/2006/relationships/customXml" Target="../customXml/item104.xml"/><Relationship Id="rId120" Type="http://schemas.openxmlformats.org/officeDocument/2006/relationships/slideMaster" Target="slideMasters/slideMaster5.xml"/><Relationship Id="rId125" Type="http://schemas.openxmlformats.org/officeDocument/2006/relationships/slide" Target="slides/slide4.xml"/><Relationship Id="rId141" Type="http://schemas.openxmlformats.org/officeDocument/2006/relationships/slide" Target="slides/slide20.xml"/><Relationship Id="rId146" Type="http://schemas.openxmlformats.org/officeDocument/2006/relationships/slide" Target="slides/slide25.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16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15" Type="http://schemas.openxmlformats.org/officeDocument/2006/relationships/customXml" Target="../customXml/item115.xml"/><Relationship Id="rId131" Type="http://schemas.openxmlformats.org/officeDocument/2006/relationships/slide" Target="slides/slide10.xml"/><Relationship Id="rId136" Type="http://schemas.openxmlformats.org/officeDocument/2006/relationships/slide" Target="slides/slide15.xml"/><Relationship Id="rId157" Type="http://schemas.openxmlformats.org/officeDocument/2006/relationships/slide" Target="slides/slide36.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slide" Target="slides/slide31.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slide" Target="slides/slide5.xml"/><Relationship Id="rId147" Type="http://schemas.openxmlformats.org/officeDocument/2006/relationships/slide" Target="slides/slide26.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slideMaster" Target="slideMasters/slideMaster6.xml"/><Relationship Id="rId142" Type="http://schemas.openxmlformats.org/officeDocument/2006/relationships/slide" Target="slides/slide21.xml"/><Relationship Id="rId163"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slideMaster" Target="slideMasters/slideMaster1.xml"/><Relationship Id="rId137" Type="http://schemas.openxmlformats.org/officeDocument/2006/relationships/slide" Target="slides/slide16.xml"/><Relationship Id="rId158" Type="http://schemas.openxmlformats.org/officeDocument/2006/relationships/notesMaster" Target="notesMasters/notesMaster1.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slide" Target="slides/slide11.xml"/><Relationship Id="rId153"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2A197F-28CD-4569-9139-D463E022295F}" type="datetimeFigureOut">
              <a:rPr lang="en-US" smtClean="0"/>
              <a:t>10/26/2023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1A083D-1203-48B8-B197-7E905ABB307D}" type="slidenum">
              <a:rPr lang="en-US" smtClean="0"/>
              <a:t>‹#›</a:t>
            </a:fld>
            <a:endParaRPr lang="en-US" dirty="0"/>
          </a:p>
        </p:txBody>
      </p:sp>
    </p:spTree>
    <p:extLst>
      <p:ext uri="{BB962C8B-B14F-4D97-AF65-F5344CB8AC3E}">
        <p14:creationId xmlns:p14="http://schemas.microsoft.com/office/powerpoint/2010/main" val="3688534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A083D-1203-48B8-B197-7E905ABB307D}" type="slidenum">
              <a:rPr lang="en-US" smtClean="0"/>
              <a:t>1</a:t>
            </a:fld>
            <a:endParaRPr lang="en-US" dirty="0"/>
          </a:p>
        </p:txBody>
      </p:sp>
    </p:spTree>
    <p:extLst>
      <p:ext uri="{BB962C8B-B14F-4D97-AF65-F5344CB8AC3E}">
        <p14:creationId xmlns:p14="http://schemas.microsoft.com/office/powerpoint/2010/main" val="160202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61A083D-1203-48B8-B197-7E905ABB307D}" type="slidenum">
              <a:rPr lang="en-US" smtClean="0"/>
              <a:t>11</a:t>
            </a:fld>
            <a:endParaRPr lang="en-US" dirty="0"/>
          </a:p>
        </p:txBody>
      </p:sp>
    </p:spTree>
    <p:extLst>
      <p:ext uri="{BB962C8B-B14F-4D97-AF65-F5344CB8AC3E}">
        <p14:creationId xmlns:p14="http://schemas.microsoft.com/office/powerpoint/2010/main" val="1593664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How do these work in reality</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rPr>
              <a:t>Dominated by two companies JPMorgan and Bank of American, in 2021 they provided approximately 50% of the $22 B </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rPr>
              <a:t>Example - Renewable Company X wants to develop a 100 MW project, Goes the JUMBO Bank, JUMBO agrees to put in 35% Company X puts in $65% via debt or other funds</a:t>
            </a:r>
            <a:endParaRPr lang="en-US" sz="1100"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For the First 5 or 6 Years (Solar) or 10-12 Year (Wind) Company X gets 100% of the revenue associated with the sale of Generation and JUMBO Bank receives 100% of the PTC or ITC, as it is an efficient tax payer, those are more valuable than they are to Company X.  JUMBO also receives the tax losses, interest deductions and Accelerated depreciation deductions.  Once JUMBO has exhausted all of the Tax Credits and Losses it can use, the partnership is concluded and Company X is now the owner of a wind or solar farm free and clear.</a:t>
            </a:r>
            <a:endParaRPr lang="en-US" sz="1100" dirty="0">
              <a:effectLst/>
              <a:latin typeface="Calibri" panose="020F0502020204030204" pitchFamily="34" charset="0"/>
              <a:ea typeface="Calibri" panose="020F0502020204030204" pitchFamily="34" charset="0"/>
            </a:endParaRPr>
          </a:p>
          <a:p>
            <a:pPr marL="1828800" marR="0">
              <a:spcBef>
                <a:spcPts val="0"/>
              </a:spcBef>
              <a:spcAft>
                <a:spcPts val="0"/>
              </a:spcAft>
            </a:pPr>
            <a:r>
              <a:rPr lang="en-US" sz="1100" dirty="0">
                <a:effectLst/>
                <a:latin typeface="Calibri" panose="020F0502020204030204" pitchFamily="34" charset="0"/>
                <a:ea typeface="Calibri" panose="020F0502020204030204" pitchFamily="34" charset="0"/>
              </a:rPr>
              <a:t> </a:t>
            </a:r>
          </a:p>
          <a:p>
            <a:pPr marL="228600" marR="0" lv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61A083D-1203-48B8-B197-7E905ABB307D}" type="slidenum">
              <a:rPr lang="en-US" smtClean="0"/>
              <a:t>12</a:t>
            </a:fld>
            <a:endParaRPr lang="en-US" dirty="0"/>
          </a:p>
        </p:txBody>
      </p:sp>
    </p:spTree>
    <p:extLst>
      <p:ext uri="{BB962C8B-B14F-4D97-AF65-F5344CB8AC3E}">
        <p14:creationId xmlns:p14="http://schemas.microsoft.com/office/powerpoint/2010/main" val="3361610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61A083D-1203-48B8-B197-7E905ABB307D}" type="slidenum">
              <a:rPr lang="en-US" smtClean="0"/>
              <a:t>13</a:t>
            </a:fld>
            <a:endParaRPr lang="en-US" dirty="0"/>
          </a:p>
        </p:txBody>
      </p:sp>
    </p:spTree>
    <p:extLst>
      <p:ext uri="{BB962C8B-B14F-4D97-AF65-F5344CB8AC3E}">
        <p14:creationId xmlns:p14="http://schemas.microsoft.com/office/powerpoint/2010/main" val="3841538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61A083D-1203-48B8-B197-7E905ABB307D}" type="slidenum">
              <a:rPr lang="en-US" smtClean="0"/>
              <a:t>14</a:t>
            </a:fld>
            <a:endParaRPr lang="en-US" dirty="0"/>
          </a:p>
        </p:txBody>
      </p:sp>
    </p:spTree>
    <p:extLst>
      <p:ext uri="{BB962C8B-B14F-4D97-AF65-F5344CB8AC3E}">
        <p14:creationId xmlns:p14="http://schemas.microsoft.com/office/powerpoint/2010/main" val="464809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61A083D-1203-48B8-B197-7E905ABB307D}" type="slidenum">
              <a:rPr lang="en-US" smtClean="0"/>
              <a:t>15</a:t>
            </a:fld>
            <a:endParaRPr lang="en-US" dirty="0"/>
          </a:p>
        </p:txBody>
      </p:sp>
    </p:spTree>
    <p:extLst>
      <p:ext uri="{BB962C8B-B14F-4D97-AF65-F5344CB8AC3E}">
        <p14:creationId xmlns:p14="http://schemas.microsoft.com/office/powerpoint/2010/main" val="3351188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Walk through of rate changes and adders</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rPr>
              <a:t>ITC Base Rate x 5 (Apprenticeship/Prevailing Wage)</a:t>
            </a:r>
            <a:endParaRPr lang="en-US" sz="1100"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ITC – 6% Base x 5 (A/PW) = 30%</a:t>
            </a:r>
            <a:endParaRPr lang="en-US" sz="1100"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Domestic Content +10%</a:t>
            </a:r>
            <a:endParaRPr lang="en-US" sz="1100"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“Energy Community Bonus” (</a:t>
            </a:r>
            <a:r>
              <a:rPr lang="en-US" sz="1100" dirty="0" err="1">
                <a:effectLst/>
                <a:latin typeface="Calibri" panose="020F0502020204030204" pitchFamily="34" charset="0"/>
                <a:ea typeface="Times New Roman" panose="02020603050405020304" pitchFamily="18" charset="0"/>
              </a:rPr>
              <a:t>i.e</a:t>
            </a:r>
            <a:r>
              <a:rPr lang="en-US" sz="1100" dirty="0">
                <a:effectLst/>
                <a:latin typeface="Calibri" panose="020F0502020204030204" pitchFamily="34" charset="0"/>
                <a:ea typeface="Times New Roman" panose="02020603050405020304" pitchFamily="18" charset="0"/>
              </a:rPr>
              <a:t>, Brownfield Sites) + 10%</a:t>
            </a:r>
            <a:endParaRPr lang="en-US" sz="1100"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Total Possible – 50%</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rPr>
              <a:t>Similarly PTC </a:t>
            </a:r>
            <a:endParaRPr lang="en-US" sz="1100"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PTC - $5.50 Base x 5 (A/PW) = $27.50/MWh</a:t>
            </a:r>
            <a:endParaRPr lang="en-US" sz="1100"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Domestic Content + $3/MWh</a:t>
            </a:r>
            <a:endParaRPr lang="en-US" sz="1100"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Energy Community Bonus +$3/MWh</a:t>
            </a:r>
            <a:endParaRPr lang="en-US" sz="1100"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Discuss Gross Ups</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rPr>
              <a:t>Show PTC Example on 1,000,000 MWh Before and After and Gross Ups</a:t>
            </a:r>
            <a:endParaRPr lang="en-US" sz="1100" dirty="0">
              <a:effectLst/>
              <a:latin typeface="Calibri" panose="020F0502020204030204" pitchFamily="34" charset="0"/>
              <a:ea typeface="Calibri" panose="020F0502020204030204" pitchFamily="34" charset="0"/>
            </a:endParaRPr>
          </a:p>
          <a:p>
            <a:pPr marL="228600" marR="0" lv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61A083D-1203-48B8-B197-7E905ABB307D}" type="slidenum">
              <a:rPr lang="en-US" smtClean="0"/>
              <a:t>16</a:t>
            </a:fld>
            <a:endParaRPr lang="en-US" dirty="0"/>
          </a:p>
        </p:txBody>
      </p:sp>
    </p:spTree>
    <p:extLst>
      <p:ext uri="{BB962C8B-B14F-4D97-AF65-F5344CB8AC3E}">
        <p14:creationId xmlns:p14="http://schemas.microsoft.com/office/powerpoint/2010/main" val="4135191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Walk through of rate changes and adders</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rPr>
              <a:t>Similarly PTC </a:t>
            </a:r>
            <a:endParaRPr lang="en-US" sz="1100"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PTC - $5.50 Base x 5 (A/PW) = $27.50/MWh</a:t>
            </a:r>
            <a:endParaRPr lang="en-US" sz="1100"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Domestic Content + $3/MWh</a:t>
            </a:r>
            <a:endParaRPr lang="en-US" sz="1100"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Energy Community Bonus +$3/MWh</a:t>
            </a:r>
          </a:p>
          <a:p>
            <a:pPr marL="1600200" marR="0" lvl="3" indent="-228600">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rPr>
              <a:t>Total Possible - $33.50/MWh</a:t>
            </a:r>
          </a:p>
          <a:p>
            <a:pPr marL="1600200" marR="0" lvl="3" indent="-2286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Discuss Gross Ups</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rPr>
              <a:t>Show PTC Example on 1,000,000 MWh Before and After and Gross Ups</a:t>
            </a:r>
          </a:p>
          <a:p>
            <a:pPr marL="1143000" marR="0" lvl="2" indent="-228600">
              <a:spcBef>
                <a:spcPts val="0"/>
              </a:spcBef>
              <a:spcAft>
                <a:spcPts val="0"/>
              </a:spcAft>
              <a:buFont typeface="Wingdings" panose="05000000000000000000" pitchFamily="2" charset="2"/>
              <a:buChar char=""/>
            </a:pPr>
            <a:endParaRPr lang="en-US" sz="1100" dirty="0">
              <a:effectLst/>
              <a:latin typeface="Calibri" panose="020F0502020204030204" pitchFamily="34" charset="0"/>
              <a:ea typeface="Calibri" panose="020F0502020204030204" pitchFamily="34" charset="0"/>
            </a:endParaRPr>
          </a:p>
          <a:p>
            <a:pPr marL="685800" marR="0" lvl="1"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effectLst/>
                <a:latin typeface="Calibri" panose="020F0502020204030204" pitchFamily="34" charset="0"/>
                <a:ea typeface="Times New Roman" panose="02020603050405020304" pitchFamily="18" charset="0"/>
              </a:rPr>
              <a:t>Important to note that these changes are NOT retroactive, so these changes will not be impacting any of the sites placed in service before 2023, and many of those placed in service AFTER until the new construction starts ramp up</a:t>
            </a:r>
            <a:endParaRPr lang="en-US" sz="1800" dirty="0">
              <a:effectLst/>
              <a:latin typeface="Calibri" panose="020F0502020204030204" pitchFamily="34" charset="0"/>
              <a:ea typeface="Calibri" panose="020F0502020204030204" pitchFamily="34" charset="0"/>
            </a:endParaRPr>
          </a:p>
          <a:p>
            <a:pPr marL="685800" marR="0" lvl="1" indent="-228600">
              <a:spcBef>
                <a:spcPts val="0"/>
              </a:spcBef>
              <a:spcAft>
                <a:spcPts val="0"/>
              </a:spcAft>
              <a:buFont typeface="Wingdings" panose="05000000000000000000" pitchFamily="2" charset="2"/>
              <a:buChar char=""/>
            </a:pPr>
            <a:endParaRPr lang="en-US" sz="1100" dirty="0">
              <a:effectLst/>
              <a:latin typeface="Calibri" panose="020F0502020204030204" pitchFamily="34" charset="0"/>
              <a:ea typeface="Calibri" panose="020F0502020204030204" pitchFamily="34" charset="0"/>
            </a:endParaRPr>
          </a:p>
          <a:p>
            <a:pPr marL="228600" marR="0" lv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61A083D-1203-48B8-B197-7E905ABB307D}" type="slidenum">
              <a:rPr lang="en-US" smtClean="0"/>
              <a:t>17</a:t>
            </a:fld>
            <a:endParaRPr lang="en-US" dirty="0"/>
          </a:p>
        </p:txBody>
      </p:sp>
    </p:spTree>
    <p:extLst>
      <p:ext uri="{BB962C8B-B14F-4D97-AF65-F5344CB8AC3E}">
        <p14:creationId xmlns:p14="http://schemas.microsoft.com/office/powerpoint/2010/main" val="2172007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A083D-1203-48B8-B197-7E905ABB307D}" type="slidenum">
              <a:rPr lang="en-US" smtClean="0"/>
              <a:t>18</a:t>
            </a:fld>
            <a:endParaRPr lang="en-US" dirty="0"/>
          </a:p>
        </p:txBody>
      </p:sp>
    </p:spTree>
    <p:extLst>
      <p:ext uri="{BB962C8B-B14F-4D97-AF65-F5344CB8AC3E}">
        <p14:creationId xmlns:p14="http://schemas.microsoft.com/office/powerpoint/2010/main" val="3237892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rPr>
              <a:t>The New Markets Tax Credit program is designed to stimulate the economies of distressed urban and rural communities and create jobs in low-income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rPr>
              <a:t>Low-Income Housing Tax Credits provide incentives for the use of private equity in the development of affordable housing for low-income Americans.</a:t>
            </a:r>
          </a:p>
          <a:p>
            <a:endParaRPr lang="en-US" dirty="0"/>
          </a:p>
        </p:txBody>
      </p:sp>
      <p:sp>
        <p:nvSpPr>
          <p:cNvPr id="4" name="Slide Number Placeholder 3"/>
          <p:cNvSpPr>
            <a:spLocks noGrp="1"/>
          </p:cNvSpPr>
          <p:nvPr>
            <p:ph type="sldNum" sz="quarter" idx="5"/>
          </p:nvPr>
        </p:nvSpPr>
        <p:spPr/>
        <p:txBody>
          <a:bodyPr/>
          <a:lstStyle/>
          <a:p>
            <a:fld id="{D61A083D-1203-48B8-B197-7E905ABB307D}" type="slidenum">
              <a:rPr lang="en-US" smtClean="0"/>
              <a:t>19</a:t>
            </a:fld>
            <a:endParaRPr lang="en-US" dirty="0"/>
          </a:p>
        </p:txBody>
      </p:sp>
    </p:spTree>
    <p:extLst>
      <p:ext uri="{BB962C8B-B14F-4D97-AF65-F5344CB8AC3E}">
        <p14:creationId xmlns:p14="http://schemas.microsoft.com/office/powerpoint/2010/main" val="1000478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There are currently at least 4 tax credit exchanges that have popped up recently looking to match sellers to buyers of Tax Credits, seen pricing anywhere between 80-92% of face value depending on the type and vintage of credits</a:t>
            </a:r>
          </a:p>
          <a:p>
            <a:endParaRPr lang="en-US" dirty="0"/>
          </a:p>
        </p:txBody>
      </p:sp>
      <p:sp>
        <p:nvSpPr>
          <p:cNvPr id="4" name="Slide Number Placeholder 3"/>
          <p:cNvSpPr>
            <a:spLocks noGrp="1"/>
          </p:cNvSpPr>
          <p:nvPr>
            <p:ph type="sldNum" sz="quarter" idx="5"/>
          </p:nvPr>
        </p:nvSpPr>
        <p:spPr/>
        <p:txBody>
          <a:bodyPr/>
          <a:lstStyle/>
          <a:p>
            <a:fld id="{D61A083D-1203-48B8-B197-7E905ABB307D}" type="slidenum">
              <a:rPr lang="en-US" smtClean="0"/>
              <a:t>20</a:t>
            </a:fld>
            <a:endParaRPr lang="en-US" dirty="0"/>
          </a:p>
        </p:txBody>
      </p:sp>
    </p:spTree>
    <p:extLst>
      <p:ext uri="{BB962C8B-B14F-4D97-AF65-F5344CB8AC3E}">
        <p14:creationId xmlns:p14="http://schemas.microsoft.com/office/powerpoint/2010/main" val="196761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Danny to build out</a:t>
            </a:r>
          </a:p>
        </p:txBody>
      </p:sp>
      <p:sp>
        <p:nvSpPr>
          <p:cNvPr id="4" name="Slide Number Placeholder 3"/>
          <p:cNvSpPr>
            <a:spLocks noGrp="1"/>
          </p:cNvSpPr>
          <p:nvPr>
            <p:ph type="sldNum" sz="quarter" idx="5"/>
          </p:nvPr>
        </p:nvSpPr>
        <p:spPr/>
        <p:txBody>
          <a:bodyPr/>
          <a:lstStyle/>
          <a:p>
            <a:fld id="{D61A083D-1203-48B8-B197-7E905ABB307D}" type="slidenum">
              <a:rPr lang="en-US" smtClean="0"/>
              <a:t>2</a:t>
            </a:fld>
            <a:endParaRPr lang="en-US" dirty="0"/>
          </a:p>
        </p:txBody>
      </p:sp>
    </p:spTree>
    <p:extLst>
      <p:ext uri="{BB962C8B-B14F-4D97-AF65-F5344CB8AC3E}">
        <p14:creationId xmlns:p14="http://schemas.microsoft.com/office/powerpoint/2010/main" val="2679860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There are currently at least 4 tax credit exchanges that have popped up recently looking to match sellers to buyers of Tax Credits, seen pricing anywhere between 80-92% of face value depending on the type and vintage of credits</a:t>
            </a:r>
          </a:p>
          <a:p>
            <a:endParaRPr lang="en-US" dirty="0"/>
          </a:p>
        </p:txBody>
      </p:sp>
      <p:sp>
        <p:nvSpPr>
          <p:cNvPr id="4" name="Slide Number Placeholder 3"/>
          <p:cNvSpPr>
            <a:spLocks noGrp="1"/>
          </p:cNvSpPr>
          <p:nvPr>
            <p:ph type="sldNum" sz="quarter" idx="5"/>
          </p:nvPr>
        </p:nvSpPr>
        <p:spPr/>
        <p:txBody>
          <a:bodyPr/>
          <a:lstStyle/>
          <a:p>
            <a:fld id="{D61A083D-1203-48B8-B197-7E905ABB307D}" type="slidenum">
              <a:rPr lang="en-US" smtClean="0"/>
              <a:t>21</a:t>
            </a:fld>
            <a:endParaRPr lang="en-US" dirty="0"/>
          </a:p>
        </p:txBody>
      </p:sp>
    </p:spTree>
    <p:extLst>
      <p:ext uri="{BB962C8B-B14F-4D97-AF65-F5344CB8AC3E}">
        <p14:creationId xmlns:p14="http://schemas.microsoft.com/office/powerpoint/2010/main" val="1789245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large-scale power plants are located near heavily populated areas.</a:t>
            </a:r>
          </a:p>
        </p:txBody>
      </p:sp>
      <p:sp>
        <p:nvSpPr>
          <p:cNvPr id="4" name="Slide Number Placeholder 3"/>
          <p:cNvSpPr>
            <a:spLocks noGrp="1"/>
          </p:cNvSpPr>
          <p:nvPr>
            <p:ph type="sldNum" sz="quarter" idx="5"/>
          </p:nvPr>
        </p:nvSpPr>
        <p:spPr/>
        <p:txBody>
          <a:bodyPr/>
          <a:lstStyle/>
          <a:p>
            <a:fld id="{D61A083D-1203-48B8-B197-7E905ABB307D}" type="slidenum">
              <a:rPr lang="en-US" smtClean="0"/>
              <a:t>22</a:t>
            </a:fld>
            <a:endParaRPr lang="en-US" dirty="0"/>
          </a:p>
        </p:txBody>
      </p:sp>
    </p:spTree>
    <p:extLst>
      <p:ext uri="{BB962C8B-B14F-4D97-AF65-F5344CB8AC3E}">
        <p14:creationId xmlns:p14="http://schemas.microsoft.com/office/powerpoint/2010/main" val="1281046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large-scale power plants are located near heavily populated areas.</a:t>
            </a:r>
          </a:p>
        </p:txBody>
      </p:sp>
      <p:sp>
        <p:nvSpPr>
          <p:cNvPr id="4" name="Slide Number Placeholder 3"/>
          <p:cNvSpPr>
            <a:spLocks noGrp="1"/>
          </p:cNvSpPr>
          <p:nvPr>
            <p:ph type="sldNum" sz="quarter" idx="5"/>
          </p:nvPr>
        </p:nvSpPr>
        <p:spPr/>
        <p:txBody>
          <a:bodyPr/>
          <a:lstStyle/>
          <a:p>
            <a:fld id="{D61A083D-1203-48B8-B197-7E905ABB307D}" type="slidenum">
              <a:rPr lang="en-US" smtClean="0"/>
              <a:t>23</a:t>
            </a:fld>
            <a:endParaRPr lang="en-US" dirty="0"/>
          </a:p>
        </p:txBody>
      </p:sp>
    </p:spTree>
    <p:extLst>
      <p:ext uri="{BB962C8B-B14F-4D97-AF65-F5344CB8AC3E}">
        <p14:creationId xmlns:p14="http://schemas.microsoft.com/office/powerpoint/2010/main" val="2771876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99% can be in on board and that last 1% can stop a project from moving forward.</a:t>
            </a:r>
          </a:p>
          <a:p>
            <a:endParaRPr lang="en-US" dirty="0"/>
          </a:p>
        </p:txBody>
      </p:sp>
      <p:sp>
        <p:nvSpPr>
          <p:cNvPr id="4" name="Slide Number Placeholder 3"/>
          <p:cNvSpPr>
            <a:spLocks noGrp="1"/>
          </p:cNvSpPr>
          <p:nvPr>
            <p:ph type="sldNum" sz="quarter" idx="5"/>
          </p:nvPr>
        </p:nvSpPr>
        <p:spPr/>
        <p:txBody>
          <a:bodyPr/>
          <a:lstStyle/>
          <a:p>
            <a:fld id="{D61A083D-1203-48B8-B197-7E905ABB307D}" type="slidenum">
              <a:rPr lang="en-US" smtClean="0"/>
              <a:t>24</a:t>
            </a:fld>
            <a:endParaRPr lang="en-US" dirty="0"/>
          </a:p>
        </p:txBody>
      </p:sp>
    </p:spTree>
    <p:extLst>
      <p:ext uri="{BB962C8B-B14F-4D97-AF65-F5344CB8AC3E}">
        <p14:creationId xmlns:p14="http://schemas.microsoft.com/office/powerpoint/2010/main" val="1643819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A083D-1203-48B8-B197-7E905ABB307D}" type="slidenum">
              <a:rPr lang="en-US" smtClean="0"/>
              <a:t>25</a:t>
            </a:fld>
            <a:endParaRPr lang="en-US" dirty="0"/>
          </a:p>
        </p:txBody>
      </p:sp>
    </p:spTree>
    <p:extLst>
      <p:ext uri="{BB962C8B-B14F-4D97-AF65-F5344CB8AC3E}">
        <p14:creationId xmlns:p14="http://schemas.microsoft.com/office/powerpoint/2010/main" val="3271185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There are currently at least 4 tax credit exchanges that have popped up recently looking to match sellers to buyers of Tax Credits, seen pricing anywhere between 80-92% of face value depending on the type and vintage of credits</a:t>
            </a:r>
          </a:p>
          <a:p>
            <a:endParaRPr lang="en-US" dirty="0"/>
          </a:p>
        </p:txBody>
      </p:sp>
      <p:sp>
        <p:nvSpPr>
          <p:cNvPr id="4" name="Slide Number Placeholder 3"/>
          <p:cNvSpPr>
            <a:spLocks noGrp="1"/>
          </p:cNvSpPr>
          <p:nvPr>
            <p:ph type="sldNum" sz="quarter" idx="5"/>
          </p:nvPr>
        </p:nvSpPr>
        <p:spPr/>
        <p:txBody>
          <a:bodyPr/>
          <a:lstStyle/>
          <a:p>
            <a:fld id="{D61A083D-1203-48B8-B197-7E905ABB307D}" type="slidenum">
              <a:rPr lang="en-US" smtClean="0"/>
              <a:t>26</a:t>
            </a:fld>
            <a:endParaRPr lang="en-US" dirty="0"/>
          </a:p>
        </p:txBody>
      </p:sp>
    </p:spTree>
    <p:extLst>
      <p:ext uri="{BB962C8B-B14F-4D97-AF65-F5344CB8AC3E}">
        <p14:creationId xmlns:p14="http://schemas.microsoft.com/office/powerpoint/2010/main" val="937308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a:t>
            </a:r>
          </a:p>
        </p:txBody>
      </p:sp>
      <p:sp>
        <p:nvSpPr>
          <p:cNvPr id="4" name="Slide Number Placeholder 3"/>
          <p:cNvSpPr>
            <a:spLocks noGrp="1"/>
          </p:cNvSpPr>
          <p:nvPr>
            <p:ph type="sldNum" sz="quarter" idx="5"/>
          </p:nvPr>
        </p:nvSpPr>
        <p:spPr/>
        <p:txBody>
          <a:bodyPr/>
          <a:lstStyle/>
          <a:p>
            <a:fld id="{D61A083D-1203-48B8-B197-7E905ABB307D}" type="slidenum">
              <a:rPr lang="en-US" smtClean="0"/>
              <a:t>27</a:t>
            </a:fld>
            <a:endParaRPr lang="en-US" dirty="0"/>
          </a:p>
        </p:txBody>
      </p:sp>
    </p:spTree>
    <p:extLst>
      <p:ext uri="{BB962C8B-B14F-4D97-AF65-F5344CB8AC3E}">
        <p14:creationId xmlns:p14="http://schemas.microsoft.com/office/powerpoint/2010/main" val="783641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a:t>
            </a:r>
          </a:p>
        </p:txBody>
      </p:sp>
      <p:sp>
        <p:nvSpPr>
          <p:cNvPr id="4" name="Slide Number Placeholder 3"/>
          <p:cNvSpPr>
            <a:spLocks noGrp="1"/>
          </p:cNvSpPr>
          <p:nvPr>
            <p:ph type="sldNum" sz="quarter" idx="5"/>
          </p:nvPr>
        </p:nvSpPr>
        <p:spPr/>
        <p:txBody>
          <a:bodyPr/>
          <a:lstStyle/>
          <a:p>
            <a:fld id="{D61A083D-1203-48B8-B197-7E905ABB307D}" type="slidenum">
              <a:rPr lang="en-US" smtClean="0"/>
              <a:t>28</a:t>
            </a:fld>
            <a:endParaRPr lang="en-US" dirty="0"/>
          </a:p>
        </p:txBody>
      </p:sp>
    </p:spTree>
    <p:extLst>
      <p:ext uri="{BB962C8B-B14F-4D97-AF65-F5344CB8AC3E}">
        <p14:creationId xmlns:p14="http://schemas.microsoft.com/office/powerpoint/2010/main" val="3551156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A083D-1203-48B8-B197-7E905ABB307D}" type="slidenum">
              <a:rPr lang="en-US" smtClean="0"/>
              <a:t>29</a:t>
            </a:fld>
            <a:endParaRPr lang="en-US" dirty="0"/>
          </a:p>
        </p:txBody>
      </p:sp>
    </p:spTree>
    <p:extLst>
      <p:ext uri="{BB962C8B-B14F-4D97-AF65-F5344CB8AC3E}">
        <p14:creationId xmlns:p14="http://schemas.microsoft.com/office/powerpoint/2010/main" val="1409548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a:t>
            </a:r>
          </a:p>
        </p:txBody>
      </p:sp>
      <p:sp>
        <p:nvSpPr>
          <p:cNvPr id="4" name="Slide Number Placeholder 3"/>
          <p:cNvSpPr>
            <a:spLocks noGrp="1"/>
          </p:cNvSpPr>
          <p:nvPr>
            <p:ph type="sldNum" sz="quarter" idx="5"/>
          </p:nvPr>
        </p:nvSpPr>
        <p:spPr/>
        <p:txBody>
          <a:bodyPr/>
          <a:lstStyle/>
          <a:p>
            <a:fld id="{D61A083D-1203-48B8-B197-7E905ABB307D}" type="slidenum">
              <a:rPr lang="en-US" smtClean="0"/>
              <a:t>30</a:t>
            </a:fld>
            <a:endParaRPr lang="en-US" dirty="0"/>
          </a:p>
        </p:txBody>
      </p:sp>
    </p:spTree>
    <p:extLst>
      <p:ext uri="{BB962C8B-B14F-4D97-AF65-F5344CB8AC3E}">
        <p14:creationId xmlns:p14="http://schemas.microsoft.com/office/powerpoint/2010/main" val="1993260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update as other slides are completed</a:t>
            </a:r>
          </a:p>
        </p:txBody>
      </p:sp>
      <p:sp>
        <p:nvSpPr>
          <p:cNvPr id="4" name="Slide Number Placeholder 3"/>
          <p:cNvSpPr>
            <a:spLocks noGrp="1"/>
          </p:cNvSpPr>
          <p:nvPr>
            <p:ph type="sldNum" sz="quarter" idx="5"/>
          </p:nvPr>
        </p:nvSpPr>
        <p:spPr/>
        <p:txBody>
          <a:bodyPr/>
          <a:lstStyle/>
          <a:p>
            <a:fld id="{D61A083D-1203-48B8-B197-7E905ABB307D}" type="slidenum">
              <a:rPr lang="en-US" smtClean="0"/>
              <a:t>4</a:t>
            </a:fld>
            <a:endParaRPr lang="en-US" dirty="0"/>
          </a:p>
        </p:txBody>
      </p:sp>
    </p:spTree>
    <p:extLst>
      <p:ext uri="{BB962C8B-B14F-4D97-AF65-F5344CB8AC3E}">
        <p14:creationId xmlns:p14="http://schemas.microsoft.com/office/powerpoint/2010/main" val="1874253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a:t>
            </a:r>
          </a:p>
        </p:txBody>
      </p:sp>
      <p:sp>
        <p:nvSpPr>
          <p:cNvPr id="4" name="Slide Number Placeholder 3"/>
          <p:cNvSpPr>
            <a:spLocks noGrp="1"/>
          </p:cNvSpPr>
          <p:nvPr>
            <p:ph type="sldNum" sz="quarter" idx="5"/>
          </p:nvPr>
        </p:nvSpPr>
        <p:spPr/>
        <p:txBody>
          <a:bodyPr/>
          <a:lstStyle/>
          <a:p>
            <a:fld id="{D61A083D-1203-48B8-B197-7E905ABB307D}" type="slidenum">
              <a:rPr lang="en-US" smtClean="0"/>
              <a:t>31</a:t>
            </a:fld>
            <a:endParaRPr lang="en-US" dirty="0"/>
          </a:p>
        </p:txBody>
      </p:sp>
    </p:spTree>
    <p:extLst>
      <p:ext uri="{BB962C8B-B14F-4D97-AF65-F5344CB8AC3E}">
        <p14:creationId xmlns:p14="http://schemas.microsoft.com/office/powerpoint/2010/main" val="8133443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a:t>
            </a:r>
            <a:endParaRPr lang="en-US" b="1" dirty="0"/>
          </a:p>
        </p:txBody>
      </p:sp>
      <p:sp>
        <p:nvSpPr>
          <p:cNvPr id="4" name="Slide Number Placeholder 3"/>
          <p:cNvSpPr>
            <a:spLocks noGrp="1"/>
          </p:cNvSpPr>
          <p:nvPr>
            <p:ph type="sldNum" sz="quarter" idx="5"/>
          </p:nvPr>
        </p:nvSpPr>
        <p:spPr/>
        <p:txBody>
          <a:bodyPr/>
          <a:lstStyle/>
          <a:p>
            <a:fld id="{D61A083D-1203-48B8-B197-7E905ABB307D}" type="slidenum">
              <a:rPr lang="en-US" smtClean="0"/>
              <a:t>32</a:t>
            </a:fld>
            <a:endParaRPr lang="en-US" dirty="0"/>
          </a:p>
        </p:txBody>
      </p:sp>
    </p:spTree>
    <p:extLst>
      <p:ext uri="{BB962C8B-B14F-4D97-AF65-F5344CB8AC3E}">
        <p14:creationId xmlns:p14="http://schemas.microsoft.com/office/powerpoint/2010/main" val="1639975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buClrTx/>
            </a:pPr>
            <a:r>
              <a:rPr lang="en-US" sz="1200" dirty="0">
                <a:solidFill>
                  <a:schemeClr val="bg1"/>
                </a:solidFill>
              </a:rPr>
              <a:t>Tim</a:t>
            </a:r>
          </a:p>
          <a:p>
            <a:pPr>
              <a:lnSpc>
                <a:spcPct val="120000"/>
              </a:lnSpc>
              <a:buClrTx/>
            </a:pPr>
            <a:r>
              <a:rPr lang="en-US" sz="1200" dirty="0">
                <a:solidFill>
                  <a:schemeClr val="bg1"/>
                </a:solidFill>
              </a:rPr>
              <a:t>Flooding &amp; Ground Saturation</a:t>
            </a:r>
          </a:p>
          <a:p>
            <a:pPr marL="171450" indent="-171450">
              <a:lnSpc>
                <a:spcPct val="120000"/>
              </a:lnSpc>
              <a:buClrTx/>
              <a:buFont typeface="Arial" panose="020B0604020202020204" pitchFamily="34" charset="0"/>
              <a:buChar char="•"/>
            </a:pPr>
            <a:r>
              <a:rPr lang="en-US" sz="1200" dirty="0">
                <a:solidFill>
                  <a:schemeClr val="bg1"/>
                </a:solidFill>
              </a:rPr>
              <a:t>Is it better for the contractor to halt work for a short period of time to allow for possible site recovery, and/or when is the right time to start mitigation efforts? </a:t>
            </a:r>
            <a:r>
              <a:rPr lang="en-US" sz="1200" dirty="0">
                <a:solidFill>
                  <a:srgbClr val="4472C4"/>
                </a:solidFill>
                <a:effectLst/>
                <a:latin typeface="Calibri" panose="020F0502020204030204" pitchFamily="34" charset="0"/>
                <a:ea typeface="Times New Roman" panose="02020603050405020304" pitchFamily="18" charset="0"/>
              </a:rPr>
              <a:t>Paying standby for labor crews &amp; equipment to remain at site vs. placing project on hold. ADD MORE DETAIL ON MITIGATION ACTIVITIES.</a:t>
            </a:r>
            <a:endParaRPr lang="en-US" sz="1200" dirty="0">
              <a:solidFill>
                <a:schemeClr val="bg1"/>
              </a:solidFill>
            </a:endParaRPr>
          </a:p>
          <a:p>
            <a:pPr marL="171450" indent="-171450">
              <a:lnSpc>
                <a:spcPct val="120000"/>
              </a:lnSpc>
              <a:buClrTx/>
              <a:buFont typeface="Arial" panose="020B0604020202020204" pitchFamily="34" charset="0"/>
              <a:buChar char="•"/>
            </a:pPr>
            <a:r>
              <a:rPr lang="en-US" sz="1200" dirty="0">
                <a:solidFill>
                  <a:schemeClr val="bg1"/>
                </a:solidFill>
              </a:rPr>
              <a:t>What are the specific soil conditions at the site, what do the geotechnical and hydrology documents state? What are the impacts from potential subsequent rain events? </a:t>
            </a:r>
          </a:p>
          <a:p>
            <a:pPr marL="171450" indent="-171450">
              <a:lnSpc>
                <a:spcPct val="120000"/>
              </a:lnSpc>
              <a:buClrTx/>
              <a:buFont typeface="Arial" panose="020B0604020202020204" pitchFamily="34" charset="0"/>
              <a:buChar char="•"/>
            </a:pPr>
            <a:r>
              <a:rPr lang="en-US" sz="1200" dirty="0">
                <a:solidFill>
                  <a:schemeClr val="bg1"/>
                </a:solidFill>
              </a:rPr>
              <a:t>Multiple Events: Monitoring inspections, regular status reporting from contractor, meteorological review and soil monitoring to understand potential number of events.</a:t>
            </a:r>
          </a:p>
          <a:p>
            <a:pPr>
              <a:lnSpc>
                <a:spcPct val="120000"/>
              </a:lnSpc>
              <a:buClrTx/>
            </a:pPr>
            <a:endParaRPr lang="en-US" sz="1200" dirty="0">
              <a:solidFill>
                <a:schemeClr val="bg1"/>
              </a:solidFill>
            </a:endParaRPr>
          </a:p>
          <a:p>
            <a:pPr>
              <a:lnSpc>
                <a:spcPct val="120000"/>
              </a:lnSpc>
              <a:buClrTx/>
            </a:pPr>
            <a:r>
              <a:rPr lang="en-US" sz="1200" dirty="0">
                <a:solidFill>
                  <a:schemeClr val="bg1"/>
                </a:solidFill>
              </a:rPr>
              <a:t>Construction Schedule Impacts</a:t>
            </a:r>
          </a:p>
          <a:p>
            <a:pPr marL="171450" indent="-171450">
              <a:lnSpc>
                <a:spcPct val="120000"/>
              </a:lnSpc>
              <a:buClrTx/>
              <a:buFont typeface="Arial" panose="020B0604020202020204" pitchFamily="34" charset="0"/>
              <a:buChar char="•"/>
            </a:pPr>
            <a:r>
              <a:rPr lang="en-US" sz="1200" dirty="0">
                <a:solidFill>
                  <a:schemeClr val="bg1"/>
                </a:solidFill>
              </a:rPr>
              <a:t>What is the current stage of the project, and what are the potential impacts to the critical path of the construction schedule?</a:t>
            </a:r>
          </a:p>
          <a:p>
            <a:pPr marL="171450" indent="-171450">
              <a:lnSpc>
                <a:spcPct val="120000"/>
              </a:lnSpc>
              <a:buClrTx/>
              <a:buFont typeface="Arial" panose="020B0604020202020204" pitchFamily="34" charset="0"/>
              <a:buChar char="•"/>
            </a:pPr>
            <a:r>
              <a:rPr lang="en-US" sz="1200" dirty="0">
                <a:solidFill>
                  <a:schemeClr val="bg1"/>
                </a:solidFill>
              </a:rPr>
              <a:t>Construction schedules in native software format. Native format is required to review details necessary to evaluate delay (i.e., critical path, logic, and constraints, etc.)</a:t>
            </a:r>
          </a:p>
          <a:p>
            <a:pPr marL="171450" indent="-171450">
              <a:lnSpc>
                <a:spcPct val="120000"/>
              </a:lnSpc>
              <a:buClrTx/>
              <a:buFont typeface="Arial" panose="020B0604020202020204" pitchFamily="34" charset="0"/>
              <a:buChar char="•"/>
            </a:pPr>
            <a:r>
              <a:rPr lang="en-US" sz="1200" dirty="0">
                <a:solidFill>
                  <a:schemeClr val="bg1"/>
                </a:solidFill>
              </a:rPr>
              <a:t>What if any non-event related delays exist? (i.e., component delivery delays, civil considerations, etc.)</a:t>
            </a:r>
          </a:p>
          <a:p>
            <a:pPr marL="171450" indent="-171450">
              <a:lnSpc>
                <a:spcPct val="120000"/>
              </a:lnSpc>
              <a:buClrTx/>
              <a:buFont typeface="Arial" panose="020B0604020202020204" pitchFamily="34" charset="0"/>
              <a:buChar char="•"/>
            </a:pPr>
            <a:r>
              <a:rPr lang="en-US" sz="1200" dirty="0">
                <a:solidFill>
                  <a:schemeClr val="bg1"/>
                </a:solidFill>
              </a:rPr>
              <a:t>Truck Detention / Component Demurrage</a:t>
            </a:r>
          </a:p>
          <a:p>
            <a:endParaRPr lang="en-US" dirty="0"/>
          </a:p>
          <a:p>
            <a:r>
              <a:rPr lang="en-US" dirty="0"/>
              <a:t>Repair Activities</a:t>
            </a:r>
          </a:p>
          <a:p>
            <a:pPr marL="171450" indent="-171450">
              <a:buFont typeface="Arial" panose="020B0604020202020204" pitchFamily="34" charset="0"/>
              <a:buChar char="•"/>
            </a:pPr>
            <a:r>
              <a:rPr lang="en-US" dirty="0"/>
              <a:t>Erosion / Rutting at access roads from run-off and equipment.</a:t>
            </a:r>
          </a:p>
          <a:p>
            <a:pPr marL="171450" indent="-171450">
              <a:buFont typeface="Arial" panose="020B0604020202020204" pitchFamily="34" charset="0"/>
              <a:buChar char="•"/>
            </a:pPr>
            <a:r>
              <a:rPr lang="en-US" dirty="0"/>
              <a:t>Component laydown and crane pad repairs / rework / addl’ proof rolling</a:t>
            </a:r>
          </a:p>
          <a:p>
            <a:endParaRPr lang="en-US" dirty="0"/>
          </a:p>
        </p:txBody>
      </p:sp>
      <p:sp>
        <p:nvSpPr>
          <p:cNvPr id="4" name="Slide Number Placeholder 3"/>
          <p:cNvSpPr>
            <a:spLocks noGrp="1"/>
          </p:cNvSpPr>
          <p:nvPr>
            <p:ph type="sldNum" sz="quarter" idx="5"/>
          </p:nvPr>
        </p:nvSpPr>
        <p:spPr/>
        <p:txBody>
          <a:bodyPr/>
          <a:lstStyle/>
          <a:p>
            <a:fld id="{D61A083D-1203-48B8-B197-7E905ABB307D}" type="slidenum">
              <a:rPr lang="en-US" smtClean="0"/>
              <a:t>33</a:t>
            </a:fld>
            <a:endParaRPr lang="en-US" dirty="0"/>
          </a:p>
        </p:txBody>
      </p:sp>
    </p:spTree>
    <p:extLst>
      <p:ext uri="{BB962C8B-B14F-4D97-AF65-F5344CB8AC3E}">
        <p14:creationId xmlns:p14="http://schemas.microsoft.com/office/powerpoint/2010/main" val="3817437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slide notes and add color as needed. </a:t>
            </a:r>
            <a:endParaRPr lang="en-US" b="1" dirty="0"/>
          </a:p>
        </p:txBody>
      </p:sp>
      <p:sp>
        <p:nvSpPr>
          <p:cNvPr id="4" name="Slide Number Placeholder 3"/>
          <p:cNvSpPr>
            <a:spLocks noGrp="1"/>
          </p:cNvSpPr>
          <p:nvPr>
            <p:ph type="sldNum" sz="quarter" idx="5"/>
          </p:nvPr>
        </p:nvSpPr>
        <p:spPr/>
        <p:txBody>
          <a:bodyPr/>
          <a:lstStyle/>
          <a:p>
            <a:fld id="{D61A083D-1203-48B8-B197-7E905ABB307D}" type="slidenum">
              <a:rPr lang="en-US" smtClean="0"/>
              <a:t>34</a:t>
            </a:fld>
            <a:endParaRPr lang="en-US" dirty="0"/>
          </a:p>
        </p:txBody>
      </p:sp>
    </p:spTree>
    <p:extLst>
      <p:ext uri="{BB962C8B-B14F-4D97-AF65-F5344CB8AC3E}">
        <p14:creationId xmlns:p14="http://schemas.microsoft.com/office/powerpoint/2010/main" val="3270416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A083D-1203-48B8-B197-7E905ABB307D}" type="slidenum">
              <a:rPr lang="en-US" smtClean="0"/>
              <a:t>35</a:t>
            </a:fld>
            <a:endParaRPr lang="en-US" dirty="0"/>
          </a:p>
        </p:txBody>
      </p:sp>
    </p:spTree>
    <p:extLst>
      <p:ext uri="{BB962C8B-B14F-4D97-AF65-F5344CB8AC3E}">
        <p14:creationId xmlns:p14="http://schemas.microsoft.com/office/powerpoint/2010/main" val="3237892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A083D-1203-48B8-B197-7E905ABB307D}" type="slidenum">
              <a:rPr lang="en-US" smtClean="0"/>
              <a:t>36</a:t>
            </a:fld>
            <a:endParaRPr lang="en-US" dirty="0"/>
          </a:p>
        </p:txBody>
      </p:sp>
    </p:spTree>
    <p:extLst>
      <p:ext uri="{BB962C8B-B14F-4D97-AF65-F5344CB8AC3E}">
        <p14:creationId xmlns:p14="http://schemas.microsoft.com/office/powerpoint/2010/main" val="2801984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spcBef>
                <a:spcPts val="0"/>
              </a:spcBef>
              <a:spcAft>
                <a:spcPts val="0"/>
              </a:spcAft>
            </a:pPr>
            <a:r>
              <a:rPr lang="en-US" sz="1800" dirty="0">
                <a:effectLst/>
                <a:latin typeface="Calibri" panose="020F0502020204030204" pitchFamily="34" charset="0"/>
                <a:ea typeface="Calibri" panose="020F0502020204030204" pitchFamily="34" charset="0"/>
              </a:rPr>
              <a:t>There is a lot that has yet to be determined with respect to the IRA and how this will all play out.  We know there is guidance from Treasury, IRS pronouncements and simply how this will all shake out at the end of the day.  There is a lot of dense and technical discussion on many of the matters involved in this so we took it upon ourselves to reach out to Industry Leaders throughout the US RE Space including, Developers, Construction, CEO of Insurer, Underwriter, Tax Equity Attorneys to get their perspectives on the IRA, outlooks and challenges.</a:t>
            </a:r>
          </a:p>
          <a:p>
            <a:pPr marL="228600" marR="0">
              <a:spcBef>
                <a:spcPts val="0"/>
              </a:spcBef>
              <a:spcAft>
                <a:spcPts val="0"/>
              </a:spcAft>
            </a:pPr>
            <a:r>
              <a:rPr lang="en-US" sz="1800" dirty="0">
                <a:effectLst/>
                <a:latin typeface="Calibri" panose="020F0502020204030204" pitchFamily="34" charset="0"/>
                <a:ea typeface="Calibri" panose="020F0502020204030204" pitchFamily="34" charset="0"/>
              </a:rPr>
              <a:t> </a:t>
            </a:r>
          </a:p>
          <a:p>
            <a:r>
              <a:rPr lang="en-US" sz="1800" dirty="0">
                <a:effectLst/>
                <a:latin typeface="Calibri" panose="020F0502020204030204" pitchFamily="34" charset="0"/>
                <a:ea typeface="Calibri" panose="020F0502020204030204" pitchFamily="34" charset="0"/>
              </a:rPr>
              <a:t>Throughout this presentation I have added several anonymous quotes that have been collected by the law firm Norton Rose Fulbright, who has a group that specializes in RE Tax Equity Deals, they do a lot of thought leadership in the space that I found quite helpful </a:t>
            </a:r>
            <a:endParaRPr lang="en-US" dirty="0"/>
          </a:p>
        </p:txBody>
      </p:sp>
      <p:sp>
        <p:nvSpPr>
          <p:cNvPr id="4" name="Slide Number Placeholder 3"/>
          <p:cNvSpPr>
            <a:spLocks noGrp="1"/>
          </p:cNvSpPr>
          <p:nvPr>
            <p:ph type="sldNum" sz="quarter" idx="5"/>
          </p:nvPr>
        </p:nvSpPr>
        <p:spPr/>
        <p:txBody>
          <a:bodyPr/>
          <a:lstStyle/>
          <a:p>
            <a:fld id="{D61A083D-1203-48B8-B197-7E905ABB307D}" type="slidenum">
              <a:rPr lang="en-US" smtClean="0"/>
              <a:t>5</a:t>
            </a:fld>
            <a:endParaRPr lang="en-US" dirty="0"/>
          </a:p>
        </p:txBody>
      </p:sp>
    </p:spTree>
    <p:extLst>
      <p:ext uri="{BB962C8B-B14F-4D97-AF65-F5344CB8AC3E}">
        <p14:creationId xmlns:p14="http://schemas.microsoft.com/office/powerpoint/2010/main" val="2457231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spcBef>
                <a:spcPts val="0"/>
              </a:spcBef>
              <a:spcAft>
                <a:spcPts val="0"/>
              </a:spcAft>
            </a:pPr>
            <a:r>
              <a:rPr lang="en-US" sz="1800" dirty="0">
                <a:effectLst/>
                <a:latin typeface="Calibri" panose="020F0502020204030204" pitchFamily="34" charset="0"/>
                <a:ea typeface="Calibri" panose="020F0502020204030204" pitchFamily="34" charset="0"/>
              </a:rPr>
              <a:t>“Does everything BUT fight inflation” AMEN  The Inflation Reduction Act is basically a scaled back version of the Green New Deal.  While it does have some provisions that brought down prescription drug prices, healthcare funding, the lions share of the funds are set aside to clean energy and most specifically, </a:t>
            </a:r>
          </a:p>
          <a:p>
            <a:pPr marL="22860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228600" marR="0">
              <a:spcBef>
                <a:spcPts val="0"/>
              </a:spcBef>
              <a:spcAft>
                <a:spcPts val="0"/>
              </a:spcAft>
            </a:pPr>
            <a:r>
              <a:rPr lang="en-US" sz="1800" dirty="0">
                <a:effectLst/>
                <a:latin typeface="Calibri" panose="020F0502020204030204" pitchFamily="34" charset="0"/>
                <a:ea typeface="Calibri" panose="020F0502020204030204" pitchFamily="34" charset="0"/>
              </a:rPr>
              <a:t>Much has changed in the U.S. Renewable Energy Industry in last Year, most notably the U.S. passed its most significant Climate Change legislation ever.  The Inflation Reduction Act was signed in August 2022 and stands ready to inject approximately $369 Billion directly related to Climate over the next 10 years.</a:t>
            </a:r>
          </a:p>
          <a:p>
            <a:pPr marL="228600" marR="0" lv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61A083D-1203-48B8-B197-7E905ABB307D}" type="slidenum">
              <a:rPr lang="en-US" smtClean="0"/>
              <a:t>6</a:t>
            </a:fld>
            <a:endParaRPr lang="en-US" dirty="0"/>
          </a:p>
        </p:txBody>
      </p:sp>
    </p:spTree>
    <p:extLst>
      <p:ext uri="{BB962C8B-B14F-4D97-AF65-F5344CB8AC3E}">
        <p14:creationId xmlns:p14="http://schemas.microsoft.com/office/powerpoint/2010/main" val="426753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highlight>
                  <a:srgbClr val="FFFF00"/>
                </a:highlight>
                <a:latin typeface="Calibri" panose="020F0502020204030204" pitchFamily="34" charset="0"/>
                <a:ea typeface="Calibri" panose="020F0502020204030204" pitchFamily="34" charset="0"/>
              </a:rPr>
              <a:t>$129 B Drive down the cost of Installing Renewable Energy Projects – Majority of this is for Tax Credits for Wind, Solar and Storage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highlight>
                  <a:srgbClr val="FFFF00"/>
                </a:highlight>
                <a:latin typeface="Calibri" panose="020F0502020204030204" pitchFamily="34" charset="0"/>
                <a:ea typeface="Calibri" panose="020F0502020204030204" pitchFamily="34" charset="0"/>
              </a:rPr>
              <a:t>$37 B - Advanced Manufacturing – Tax Credits to increase US domestic production of Solar Panels, Inverters, Battery Storage, Wind Turbines, Blades, </a:t>
            </a:r>
            <a:r>
              <a:rPr lang="en-US" sz="1800" dirty="0" err="1">
                <a:effectLst/>
                <a:highlight>
                  <a:srgbClr val="FFFF00"/>
                </a:highlight>
                <a:latin typeface="Calibri" panose="020F0502020204030204" pitchFamily="34" charset="0"/>
                <a:ea typeface="Calibri" panose="020F0502020204030204" pitchFamily="34" charset="0"/>
              </a:rPr>
              <a:t>etc</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$30 B – Protecting Clean Base Load Production - Existing Nuclear Power Plants Open and Operating</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$22 B – Upgrade appliances to handle more electricity, heat pumps, heat pump water heater, induction stove tops, </a:t>
            </a:r>
            <a:r>
              <a:rPr lang="en-US" sz="1800" dirty="0" err="1">
                <a:effectLst/>
                <a:latin typeface="Calibri" panose="020F0502020204030204" pitchFamily="34" charset="0"/>
                <a:ea typeface="Calibri" panose="020F0502020204030204" pitchFamily="34" charset="0"/>
              </a:rPr>
              <a:t>etc</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$14 B – Home/business efficiency</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$12 B – Electric Vehicle Tax Credits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$128 B – Everything else, including carbon sequestration, transmission line build out, buying debt from rural power co-ops to close fossil fuel plants if they agree to replace with CE, </a:t>
            </a:r>
            <a:r>
              <a:rPr lang="en-US" sz="1800" dirty="0" err="1">
                <a:effectLst/>
                <a:latin typeface="Calibri" panose="020F0502020204030204" pitchFamily="34" charset="0"/>
                <a:ea typeface="Calibri" panose="020F0502020204030204" pitchFamily="34" charset="0"/>
              </a:rPr>
              <a:t>etc</a:t>
            </a:r>
            <a:endParaRPr lang="en-US" sz="1800" dirty="0">
              <a:effectLst/>
              <a:latin typeface="Calibri" panose="020F0502020204030204" pitchFamily="34" charset="0"/>
              <a:ea typeface="Calibri" panose="020F0502020204030204" pitchFamily="34" charset="0"/>
            </a:endParaRP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These expenditures are only estimates and are Uncapped, meaning there is no limit on how much higher these figures can go</a:t>
            </a:r>
          </a:p>
          <a:p>
            <a:pPr marL="228600" marR="0" lv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61A083D-1203-48B8-B197-7E905ABB307D}" type="slidenum">
              <a:rPr lang="en-US" smtClean="0"/>
              <a:t>7</a:t>
            </a:fld>
            <a:endParaRPr lang="en-US" dirty="0"/>
          </a:p>
        </p:txBody>
      </p:sp>
    </p:spTree>
    <p:extLst>
      <p:ext uri="{BB962C8B-B14F-4D97-AF65-F5344CB8AC3E}">
        <p14:creationId xmlns:p14="http://schemas.microsoft.com/office/powerpoint/2010/main" val="2106470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2020 High due to the anticipation of expiring PTCs</a:t>
            </a:r>
          </a:p>
          <a:p>
            <a:pPr marL="22860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US Wind generation capacity has grown more than 77x since 2000</a:t>
            </a:r>
          </a:p>
          <a:p>
            <a:pPr marL="228600" marR="0" lv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61A083D-1203-48B8-B197-7E905ABB307D}" type="slidenum">
              <a:rPr lang="en-US" smtClean="0"/>
              <a:t>8</a:t>
            </a:fld>
            <a:endParaRPr lang="en-US" dirty="0"/>
          </a:p>
        </p:txBody>
      </p:sp>
    </p:spTree>
    <p:extLst>
      <p:ext uri="{BB962C8B-B14F-4D97-AF65-F5344CB8AC3E}">
        <p14:creationId xmlns:p14="http://schemas.microsoft.com/office/powerpoint/2010/main" val="3883240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2016 was the first expected final year of full ITCs</a:t>
            </a: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US Solar capacity has grown more than 200x since the ITC program was implemented in 2006</a:t>
            </a:r>
          </a:p>
          <a:p>
            <a:pPr marL="228600" marR="0" lv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61A083D-1203-48B8-B197-7E905ABB307D}" type="slidenum">
              <a:rPr lang="en-US" smtClean="0"/>
              <a:t>9</a:t>
            </a:fld>
            <a:endParaRPr lang="en-US" dirty="0"/>
          </a:p>
        </p:txBody>
      </p:sp>
    </p:spTree>
    <p:extLst>
      <p:ext uri="{BB962C8B-B14F-4D97-AF65-F5344CB8AC3E}">
        <p14:creationId xmlns:p14="http://schemas.microsoft.com/office/powerpoint/2010/main" val="228462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61A083D-1203-48B8-B197-7E905ABB307D}" type="slidenum">
              <a:rPr lang="en-US" smtClean="0"/>
              <a:t>10</a:t>
            </a:fld>
            <a:endParaRPr lang="en-US" dirty="0"/>
          </a:p>
        </p:txBody>
      </p:sp>
    </p:spTree>
    <p:extLst>
      <p:ext uri="{BB962C8B-B14F-4D97-AF65-F5344CB8AC3E}">
        <p14:creationId xmlns:p14="http://schemas.microsoft.com/office/powerpoint/2010/main" val="37272973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5724E2-1EF6-42F2-BE86-3CF8E3444F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8DB92CB-ED8C-42D2-BD71-6193FFC0E2BF}"/>
              </a:ext>
            </a:extLst>
          </p:cNvPr>
          <p:cNvSpPr>
            <a:spLocks noGrp="1"/>
          </p:cNvSpPr>
          <p:nvPr>
            <p:ph type="ctrTitle"/>
          </p:nvPr>
        </p:nvSpPr>
        <p:spPr>
          <a:xfrm>
            <a:off x="2816087" y="868362"/>
            <a:ext cx="9144000" cy="2387600"/>
          </a:xfrm>
        </p:spPr>
        <p:txBody>
          <a:bodyPr anchor="b">
            <a:normAutofit/>
          </a:bodyPr>
          <a:lstStyle>
            <a:lvl1pPr algn="r">
              <a:defRPr sz="32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0EE7931A-76F7-47F4-B52C-BCDD86F6060A}"/>
              </a:ext>
            </a:extLst>
          </p:cNvPr>
          <p:cNvSpPr>
            <a:spLocks noGrp="1"/>
          </p:cNvSpPr>
          <p:nvPr>
            <p:ph type="subTitle" idx="1"/>
          </p:nvPr>
        </p:nvSpPr>
        <p:spPr>
          <a:xfrm>
            <a:off x="1523999" y="3602038"/>
            <a:ext cx="10436087" cy="1655762"/>
          </a:xfrm>
        </p:spPr>
        <p:txBody>
          <a:bodyPr>
            <a:normAutofit/>
          </a:bodyPr>
          <a:lstStyle>
            <a:lvl1pPr marL="0" indent="0" algn="r">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667AA3A-BCF6-4175-B2B1-44AD4A411BD6}"/>
              </a:ext>
            </a:extLst>
          </p:cNvPr>
          <p:cNvSpPr>
            <a:spLocks noGrp="1"/>
          </p:cNvSpPr>
          <p:nvPr>
            <p:ph type="dt" sz="half" idx="10"/>
          </p:nvPr>
        </p:nvSpPr>
        <p:spPr/>
        <p:txBody>
          <a:bodyPr/>
          <a:lstStyle/>
          <a:p>
            <a:fld id="{31E271A6-6880-497D-BC01-5A902C24643C}" type="datetimeFigureOut">
              <a:rPr lang="en-US" smtClean="0"/>
              <a:t>10/26/2023</a:t>
            </a:fld>
            <a:endParaRPr lang="en-US" dirty="0"/>
          </a:p>
        </p:txBody>
      </p:sp>
      <p:sp>
        <p:nvSpPr>
          <p:cNvPr id="5" name="Footer Placeholder 4">
            <a:extLst>
              <a:ext uri="{FF2B5EF4-FFF2-40B4-BE49-F238E27FC236}">
                <a16:creationId xmlns:a16="http://schemas.microsoft.com/office/drawing/2014/main" id="{98D1A0DB-397F-4FE4-A8C9-F9721E3218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2C9C48-164C-41A6-88AB-73717356705F}"/>
              </a:ext>
            </a:extLst>
          </p:cNvPr>
          <p:cNvSpPr>
            <a:spLocks noGrp="1"/>
          </p:cNvSpPr>
          <p:nvPr>
            <p:ph type="sldNum" sz="quarter" idx="12"/>
          </p:nvPr>
        </p:nvSpPr>
        <p:spPr/>
        <p:txBody>
          <a:bodyPr/>
          <a:lstStyle/>
          <a:p>
            <a:fld id="{315A95E8-175A-45FD-A46E-49C03C129424}" type="slidenum">
              <a:rPr lang="en-US" smtClean="0"/>
              <a:t>‹#›</a:t>
            </a:fld>
            <a:endParaRPr lang="en-US" dirty="0"/>
          </a:p>
        </p:txBody>
      </p:sp>
    </p:spTree>
    <p:extLst>
      <p:ext uri="{BB962C8B-B14F-4D97-AF65-F5344CB8AC3E}">
        <p14:creationId xmlns:p14="http://schemas.microsoft.com/office/powerpoint/2010/main" val="1435567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A1DC0-42D6-4D05-883B-6BEF9623AD6C}"/>
              </a:ext>
            </a:extLst>
          </p:cNvPr>
          <p:cNvSpPr>
            <a:spLocks noGrp="1"/>
          </p:cNvSpPr>
          <p:nvPr>
            <p:ph type="title" hasCustomPrompt="1"/>
          </p:nvPr>
        </p:nvSpPr>
        <p:spPr>
          <a:xfrm>
            <a:off x="0" y="635472"/>
            <a:ext cx="4772025" cy="1079028"/>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E175C90-B331-48E5-A216-16064FDBCF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388F4BA-F072-4CBC-8D6E-4AEC943B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B73EF0B-743E-4F1F-8393-241FAED9C993}"/>
              </a:ext>
            </a:extLst>
          </p:cNvPr>
          <p:cNvSpPr>
            <a:spLocks noGrp="1"/>
          </p:cNvSpPr>
          <p:nvPr>
            <p:ph type="dt" sz="half" idx="10"/>
          </p:nvPr>
        </p:nvSpPr>
        <p:spPr/>
        <p:txBody>
          <a:bodyPr/>
          <a:lstStyle/>
          <a:p>
            <a:fld id="{BFFA5A11-90D6-45D3-9477-EE5E623D4FDB}" type="datetimeFigureOut">
              <a:rPr lang="en-US" smtClean="0"/>
              <a:t>10/26/2023</a:t>
            </a:fld>
            <a:endParaRPr lang="en-US" dirty="0"/>
          </a:p>
        </p:txBody>
      </p:sp>
      <p:sp>
        <p:nvSpPr>
          <p:cNvPr id="6" name="Footer Placeholder 5">
            <a:extLst>
              <a:ext uri="{FF2B5EF4-FFF2-40B4-BE49-F238E27FC236}">
                <a16:creationId xmlns:a16="http://schemas.microsoft.com/office/drawing/2014/main" id="{46E30986-3087-42ED-80B7-CCF5112483C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39233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6789B-D323-467C-8FEB-315A4C2EC2A1}"/>
              </a:ext>
            </a:extLst>
          </p:cNvPr>
          <p:cNvSpPr>
            <a:spLocks noGrp="1"/>
          </p:cNvSpPr>
          <p:nvPr>
            <p:ph type="title" hasCustomPrompt="1"/>
          </p:nvPr>
        </p:nvSpPr>
        <p:spPr>
          <a:xfrm>
            <a:off x="0" y="677041"/>
            <a:ext cx="9155112" cy="701731"/>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3BFCE031-A164-413F-A8D7-37F5EF958C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0320A9B-4DDE-4624-ACE7-3DA8E055CA8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3F341C-9ADC-40DC-83EF-DE7DB41562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7EA5B1-9E42-481A-A9D6-5590B994939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15850A-12A6-4E68-B83A-0AB99F487BE5}"/>
              </a:ext>
            </a:extLst>
          </p:cNvPr>
          <p:cNvSpPr>
            <a:spLocks noGrp="1"/>
          </p:cNvSpPr>
          <p:nvPr>
            <p:ph type="dt" sz="half" idx="10"/>
          </p:nvPr>
        </p:nvSpPr>
        <p:spPr/>
        <p:txBody>
          <a:bodyPr/>
          <a:lstStyle/>
          <a:p>
            <a:fld id="{BFFA5A11-90D6-45D3-9477-EE5E623D4FDB}" type="datetimeFigureOut">
              <a:rPr lang="en-US" smtClean="0"/>
              <a:t>10/26/2023</a:t>
            </a:fld>
            <a:endParaRPr lang="en-US" dirty="0"/>
          </a:p>
        </p:txBody>
      </p:sp>
      <p:sp>
        <p:nvSpPr>
          <p:cNvPr id="8" name="Footer Placeholder 7">
            <a:extLst>
              <a:ext uri="{FF2B5EF4-FFF2-40B4-BE49-F238E27FC236}">
                <a16:creationId xmlns:a16="http://schemas.microsoft.com/office/drawing/2014/main" id="{A9CDE2D1-55E7-4563-B608-41D54B5B8A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32610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755DC-C657-468A-AA75-7F6CCD528A43}"/>
              </a:ext>
            </a:extLst>
          </p:cNvPr>
          <p:cNvSpPr>
            <a:spLocks noGrp="1"/>
          </p:cNvSpPr>
          <p:nvPr>
            <p:ph type="title" hasCustomPrompt="1"/>
          </p:nvPr>
        </p:nvSpPr>
        <p:spPr>
          <a:xfrm>
            <a:off x="0" y="663547"/>
            <a:ext cx="9169400" cy="701731"/>
          </a:xfrm>
        </p:spPr>
        <p:txBody>
          <a:bodyPr rIns="0">
            <a:spAutoFit/>
          </a:bodyPr>
          <a:lstStyle/>
          <a:p>
            <a:r>
              <a:rPr lang="en-US" dirty="0"/>
              <a:t>CLICK TO EDIT MASTER TITLE STYLE</a:t>
            </a:r>
          </a:p>
        </p:txBody>
      </p:sp>
      <p:sp>
        <p:nvSpPr>
          <p:cNvPr id="3" name="Content Placeholder 2">
            <a:extLst>
              <a:ext uri="{FF2B5EF4-FFF2-40B4-BE49-F238E27FC236}">
                <a16:creationId xmlns:a16="http://schemas.microsoft.com/office/drawing/2014/main" id="{4DDA99F1-BE40-4EF0-B052-565B06EFB1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549459-5FE8-45FC-BBF8-F67E80B4F302}"/>
              </a:ext>
            </a:extLst>
          </p:cNvPr>
          <p:cNvSpPr>
            <a:spLocks noGrp="1"/>
          </p:cNvSpPr>
          <p:nvPr>
            <p:ph type="dt" sz="half" idx="10"/>
          </p:nvPr>
        </p:nvSpPr>
        <p:spPr/>
        <p:txBody>
          <a:bodyPr/>
          <a:lstStyle/>
          <a:p>
            <a:fld id="{BFFA5A11-90D6-45D3-9477-EE5E623D4FDB}" type="datetimeFigureOut">
              <a:rPr lang="en-US" smtClean="0"/>
              <a:t>10/26/2023</a:t>
            </a:fld>
            <a:endParaRPr lang="en-US" dirty="0"/>
          </a:p>
        </p:txBody>
      </p:sp>
      <p:sp>
        <p:nvSpPr>
          <p:cNvPr id="5" name="Footer Placeholder 4">
            <a:extLst>
              <a:ext uri="{FF2B5EF4-FFF2-40B4-BE49-F238E27FC236}">
                <a16:creationId xmlns:a16="http://schemas.microsoft.com/office/drawing/2014/main" id="{E21ADF0D-7A48-4A60-9E16-34D4C64EA23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3075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755DC-C657-468A-AA75-7F6CCD528A43}"/>
              </a:ext>
            </a:extLst>
          </p:cNvPr>
          <p:cNvSpPr>
            <a:spLocks noGrp="1"/>
          </p:cNvSpPr>
          <p:nvPr>
            <p:ph type="title" hasCustomPrompt="1"/>
          </p:nvPr>
        </p:nvSpPr>
        <p:spPr>
          <a:xfrm>
            <a:off x="0" y="663547"/>
            <a:ext cx="9169400" cy="701731"/>
          </a:xfrm>
        </p:spPr>
        <p:txBody>
          <a:bodyPr rIns="0">
            <a:spAutoFit/>
          </a:bodyPr>
          <a:lstStyle/>
          <a:p>
            <a:r>
              <a:rPr lang="en-US" dirty="0"/>
              <a:t>CLICK TO EDIT MASTER TITLE STYLE</a:t>
            </a:r>
          </a:p>
        </p:txBody>
      </p:sp>
      <p:sp>
        <p:nvSpPr>
          <p:cNvPr id="3" name="Content Placeholder 2">
            <a:extLst>
              <a:ext uri="{FF2B5EF4-FFF2-40B4-BE49-F238E27FC236}">
                <a16:creationId xmlns:a16="http://schemas.microsoft.com/office/drawing/2014/main" id="{4DDA99F1-BE40-4EF0-B052-565B06EFB1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549459-5FE8-45FC-BBF8-F67E80B4F302}"/>
              </a:ext>
            </a:extLst>
          </p:cNvPr>
          <p:cNvSpPr>
            <a:spLocks noGrp="1"/>
          </p:cNvSpPr>
          <p:nvPr>
            <p:ph type="dt" sz="half" idx="10"/>
          </p:nvPr>
        </p:nvSpPr>
        <p:spPr/>
        <p:txBody>
          <a:bodyPr/>
          <a:lstStyle/>
          <a:p>
            <a:fld id="{BFFA5A11-90D6-45D3-9477-EE5E623D4FDB}" type="datetimeFigureOut">
              <a:rPr lang="en-US" smtClean="0"/>
              <a:t>10/26/2023</a:t>
            </a:fld>
            <a:endParaRPr lang="en-US" dirty="0"/>
          </a:p>
        </p:txBody>
      </p:sp>
      <p:sp>
        <p:nvSpPr>
          <p:cNvPr id="5" name="Footer Placeholder 4">
            <a:extLst>
              <a:ext uri="{FF2B5EF4-FFF2-40B4-BE49-F238E27FC236}">
                <a16:creationId xmlns:a16="http://schemas.microsoft.com/office/drawing/2014/main" id="{E21ADF0D-7A48-4A60-9E16-34D4C64EA23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97848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4A85A-A104-4ED4-B046-F306BD62C2CE}"/>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92F3124A-86B4-45D6-A4B3-5273194621A8}"/>
              </a:ext>
            </a:extLst>
          </p:cNvPr>
          <p:cNvSpPr>
            <a:spLocks noGrp="1"/>
          </p:cNvSpPr>
          <p:nvPr>
            <p:ph type="dt" sz="half" idx="10"/>
          </p:nvPr>
        </p:nvSpPr>
        <p:spPr/>
        <p:txBody>
          <a:bodyPr/>
          <a:lstStyle/>
          <a:p>
            <a:fld id="{BFFA5A11-90D6-45D3-9477-EE5E623D4FDB}" type="datetimeFigureOut">
              <a:rPr lang="en-US" smtClean="0"/>
              <a:t>10/26/2023</a:t>
            </a:fld>
            <a:endParaRPr lang="en-US" dirty="0"/>
          </a:p>
        </p:txBody>
      </p:sp>
      <p:sp>
        <p:nvSpPr>
          <p:cNvPr id="4" name="Footer Placeholder 3">
            <a:extLst>
              <a:ext uri="{FF2B5EF4-FFF2-40B4-BE49-F238E27FC236}">
                <a16:creationId xmlns:a16="http://schemas.microsoft.com/office/drawing/2014/main" id="{D9A46691-77E0-4172-A96F-BE1557ED168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88147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ack Cover">
    <p:spTree>
      <p:nvGrpSpPr>
        <p:cNvPr id="1" name=""/>
        <p:cNvGrpSpPr/>
        <p:nvPr/>
      </p:nvGrpSpPr>
      <p:grpSpPr>
        <a:xfrm>
          <a:off x="0" y="0"/>
          <a:ext cx="0" cy="0"/>
          <a:chOff x="0" y="0"/>
          <a:chExt cx="0" cy="0"/>
        </a:xfrm>
      </p:grpSpPr>
      <p:pic>
        <p:nvPicPr>
          <p:cNvPr id="3" name="Picture 2" descr="A view of the earth from space&#10;&#10;Description automatically generated with medium confidence">
            <a:extLst>
              <a:ext uri="{FF2B5EF4-FFF2-40B4-BE49-F238E27FC236}">
                <a16:creationId xmlns:a16="http://schemas.microsoft.com/office/drawing/2014/main" id="{847B36EF-53B8-4C09-AD72-0FFA765417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4" name="Rectangle 3">
            <a:extLst>
              <a:ext uri="{FF2B5EF4-FFF2-40B4-BE49-F238E27FC236}">
                <a16:creationId xmlns:a16="http://schemas.microsoft.com/office/drawing/2014/main" id="{37D66D7A-0D04-45CE-8FD3-D6F8E42F3D77}"/>
              </a:ext>
            </a:extLst>
          </p:cNvPr>
          <p:cNvSpPr/>
          <p:nvPr userDrawn="1"/>
        </p:nvSpPr>
        <p:spPr>
          <a:xfrm>
            <a:off x="0" y="-1"/>
            <a:ext cx="12192000" cy="6858000"/>
          </a:xfrm>
          <a:prstGeom prst="rect">
            <a:avLst/>
          </a:prstGeom>
          <a:solidFill>
            <a:schemeClr val="accent2">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C205C92C-5A0D-4C0F-9E44-CFD6E06A5C2C}"/>
              </a:ext>
            </a:extLst>
          </p:cNvPr>
          <p:cNvCxnSpPr/>
          <p:nvPr userDrawn="1"/>
        </p:nvCxnSpPr>
        <p:spPr>
          <a:xfrm>
            <a:off x="7303008" y="819911"/>
            <a:ext cx="0" cy="5218176"/>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C9CD6D5-63F1-4D4B-3616-70F67CB8335B}"/>
              </a:ext>
            </a:extLst>
          </p:cNvPr>
          <p:cNvSpPr txBox="1"/>
          <p:nvPr userDrawn="1"/>
        </p:nvSpPr>
        <p:spPr>
          <a:xfrm>
            <a:off x="1019176" y="6245801"/>
            <a:ext cx="10604736"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B2B1B2"/>
                </a:solidFill>
                <a:effectLst/>
                <a:uLnTx/>
                <a:uFillTx/>
                <a:latin typeface="Calibri" panose="020F0502020204030204" pitchFamily="34" charset="0"/>
                <a:ea typeface="Calibri" panose="020F0502020204030204" pitchFamily="34" charset="0"/>
                <a:cs typeface="+mn-cs"/>
              </a:rPr>
              <a:t>J.S. Held, its affiliates and subsidiaries are not certified public accounting firm(s) and do not provide audit, attest, or any other public accounting services. J.S. Held, its affiliates and subsidiaries are not law firms and do not provide legal advice. Securities offered through our affiliate, Ocean Tomo Investment Group, LLC, member FINRA/SIPC. All rights reserved.</a:t>
            </a:r>
            <a:endParaRPr kumimoji="0" lang="en-US" sz="1000" b="0" i="0" u="none" strike="noStrike" kern="1200" cap="none" spc="0" normalizeH="0" baseline="0" noProof="0" dirty="0">
              <a:ln>
                <a:noFill/>
              </a:ln>
              <a:solidFill>
                <a:srgbClr val="B2B1B2"/>
              </a:solidFill>
              <a:effectLst/>
              <a:uLnTx/>
              <a:uFillTx/>
              <a:latin typeface="Calibri" panose="020F0502020204030204"/>
              <a:ea typeface="+mn-ea"/>
              <a:cs typeface="+mn-cs"/>
            </a:endParaRPr>
          </a:p>
        </p:txBody>
      </p:sp>
      <p:pic>
        <p:nvPicPr>
          <p:cNvPr id="10" name="Graphic 6">
            <a:extLst>
              <a:ext uri="{FF2B5EF4-FFF2-40B4-BE49-F238E27FC236}">
                <a16:creationId xmlns:a16="http://schemas.microsoft.com/office/drawing/2014/main" id="{6EBF2AA8-9C7D-8BB9-4784-9CC9DD0AC4F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864681" y="3388663"/>
            <a:ext cx="2783566" cy="462187"/>
          </a:xfrm>
          <a:prstGeom prst="rect">
            <a:avLst/>
          </a:prstGeom>
        </p:spPr>
      </p:pic>
      <p:pic>
        <p:nvPicPr>
          <p:cNvPr id="11" name="Picture 10" descr="Text&#10;&#10;Description automatically generated">
            <a:extLst>
              <a:ext uri="{FF2B5EF4-FFF2-40B4-BE49-F238E27FC236}">
                <a16:creationId xmlns:a16="http://schemas.microsoft.com/office/drawing/2014/main" id="{6AECDD6F-33BF-92F7-DA73-395F7D1212F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8083"/>
          <a:stretch/>
        </p:blipFill>
        <p:spPr>
          <a:xfrm>
            <a:off x="1817036" y="2852493"/>
            <a:ext cx="4682376" cy="1153011"/>
          </a:xfrm>
          <a:prstGeom prst="rect">
            <a:avLst/>
          </a:prstGeom>
        </p:spPr>
      </p:pic>
    </p:spTree>
    <p:extLst>
      <p:ext uri="{BB962C8B-B14F-4D97-AF65-F5344CB8AC3E}">
        <p14:creationId xmlns:p14="http://schemas.microsoft.com/office/powerpoint/2010/main" val="602848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descr="Graphical user interface&#10;&#10;Description automatically generated with medium confidence">
            <a:extLst>
              <a:ext uri="{FF2B5EF4-FFF2-40B4-BE49-F238E27FC236}">
                <a16:creationId xmlns:a16="http://schemas.microsoft.com/office/drawing/2014/main" id="{A188DBEE-BED8-4AE4-8210-FF45092DC4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4791" y="600075"/>
            <a:ext cx="11122417" cy="6257924"/>
          </a:xfrm>
          <a:prstGeom prst="rect">
            <a:avLst/>
          </a:prstGeom>
        </p:spPr>
      </p:pic>
      <p:sp>
        <p:nvSpPr>
          <p:cNvPr id="4" name="Date Placeholder 3">
            <a:extLst>
              <a:ext uri="{FF2B5EF4-FFF2-40B4-BE49-F238E27FC236}">
                <a16:creationId xmlns:a16="http://schemas.microsoft.com/office/drawing/2014/main" id="{B667AA3A-BCF6-4175-B2B1-44AD4A411BD6}"/>
              </a:ext>
            </a:extLst>
          </p:cNvPr>
          <p:cNvSpPr>
            <a:spLocks noGrp="1"/>
          </p:cNvSpPr>
          <p:nvPr>
            <p:ph type="dt" sz="half" idx="10"/>
          </p:nvPr>
        </p:nvSpPr>
        <p:spPr/>
        <p:txBody>
          <a:bodyPr/>
          <a:lstStyle/>
          <a:p>
            <a:fld id="{31E271A6-6880-497D-BC01-5A902C24643C}" type="datetimeFigureOut">
              <a:rPr lang="en-US" smtClean="0"/>
              <a:t>10/26/2023</a:t>
            </a:fld>
            <a:endParaRPr lang="en-US" dirty="0"/>
          </a:p>
        </p:txBody>
      </p:sp>
      <p:sp>
        <p:nvSpPr>
          <p:cNvPr id="5" name="Footer Placeholder 4">
            <a:extLst>
              <a:ext uri="{FF2B5EF4-FFF2-40B4-BE49-F238E27FC236}">
                <a16:creationId xmlns:a16="http://schemas.microsoft.com/office/drawing/2014/main" id="{98D1A0DB-397F-4FE4-A8C9-F9721E3218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2C9C48-164C-41A6-88AB-73717356705F}"/>
              </a:ext>
            </a:extLst>
          </p:cNvPr>
          <p:cNvSpPr>
            <a:spLocks noGrp="1"/>
          </p:cNvSpPr>
          <p:nvPr>
            <p:ph type="sldNum" sz="quarter" idx="12"/>
          </p:nvPr>
        </p:nvSpPr>
        <p:spPr/>
        <p:txBody>
          <a:bodyPr/>
          <a:lstStyle/>
          <a:p>
            <a:fld id="{315A95E8-175A-45FD-A46E-49C03C129424}" type="slidenum">
              <a:rPr lang="en-US" smtClean="0"/>
              <a:t>‹#›</a:t>
            </a:fld>
            <a:endParaRPr lang="en-US" dirty="0"/>
          </a:p>
        </p:txBody>
      </p:sp>
      <p:sp>
        <p:nvSpPr>
          <p:cNvPr id="10" name="Title 1">
            <a:extLst>
              <a:ext uri="{FF2B5EF4-FFF2-40B4-BE49-F238E27FC236}">
                <a16:creationId xmlns:a16="http://schemas.microsoft.com/office/drawing/2014/main" id="{150E46A2-8920-40D5-8D75-2081A8012AC4}"/>
              </a:ext>
            </a:extLst>
          </p:cNvPr>
          <p:cNvSpPr>
            <a:spLocks noGrp="1"/>
          </p:cNvSpPr>
          <p:nvPr>
            <p:ph type="title" hasCustomPrompt="1"/>
          </p:nvPr>
        </p:nvSpPr>
        <p:spPr>
          <a:xfrm>
            <a:off x="7189" y="2993376"/>
            <a:ext cx="12188952" cy="761985"/>
          </a:xfrm>
        </p:spPr>
        <p:txBody>
          <a:bodyPr>
            <a:normAutofit/>
          </a:bodyPr>
          <a:lstStyle>
            <a:lvl1pPr algn="ctr">
              <a:defRPr sz="2800">
                <a:latin typeface="Segoe UI Semibold" panose="020B0702040204020203" pitchFamily="34" charset="0"/>
                <a:cs typeface="Segoe UI Semibold" panose="020B0702040204020203" pitchFamily="34" charset="0"/>
              </a:defRPr>
            </a:lvl1pPr>
          </a:lstStyle>
          <a:p>
            <a:r>
              <a:rPr lang="en-US" dirty="0"/>
              <a:t>Click To Edit Master Section Title Style</a:t>
            </a:r>
          </a:p>
        </p:txBody>
      </p:sp>
      <p:sp>
        <p:nvSpPr>
          <p:cNvPr id="11" name="Text Placeholder 2">
            <a:extLst>
              <a:ext uri="{FF2B5EF4-FFF2-40B4-BE49-F238E27FC236}">
                <a16:creationId xmlns:a16="http://schemas.microsoft.com/office/drawing/2014/main" id="{117A03B5-234C-4A88-B747-FAF13443E8D2}"/>
              </a:ext>
            </a:extLst>
          </p:cNvPr>
          <p:cNvSpPr>
            <a:spLocks noGrp="1"/>
          </p:cNvSpPr>
          <p:nvPr>
            <p:ph type="body" sz="quarter" idx="13" hasCustomPrompt="1"/>
          </p:nvPr>
        </p:nvSpPr>
        <p:spPr>
          <a:xfrm>
            <a:off x="-4763" y="3913541"/>
            <a:ext cx="12196763" cy="761985"/>
          </a:xfrm>
        </p:spPr>
        <p:txBody>
          <a:bodyPr/>
          <a:lstStyle>
            <a:lvl1pPr marL="0" indent="0" algn="ctr">
              <a:buNone/>
              <a:defRPr/>
            </a:lvl1pPr>
          </a:lstStyle>
          <a:p>
            <a:pPr lvl="0"/>
            <a:r>
              <a:rPr lang="en-US" dirty="0"/>
              <a:t>Click To Edit Master Section Subtitle Style</a:t>
            </a:r>
          </a:p>
        </p:txBody>
      </p:sp>
    </p:spTree>
    <p:extLst>
      <p:ext uri="{BB962C8B-B14F-4D97-AF65-F5344CB8AC3E}">
        <p14:creationId xmlns:p14="http://schemas.microsoft.com/office/powerpoint/2010/main" val="3387730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C7581028-629A-462A-A858-FF96106577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a:extLst>
              <a:ext uri="{FF2B5EF4-FFF2-40B4-BE49-F238E27FC236}">
                <a16:creationId xmlns:a16="http://schemas.microsoft.com/office/drawing/2014/main" id="{2C36188A-1B77-43DD-8710-43287B0A9CBC}"/>
              </a:ext>
            </a:extLst>
          </p:cNvPr>
          <p:cNvSpPr>
            <a:spLocks noGrp="1"/>
          </p:cNvSpPr>
          <p:nvPr>
            <p:ph type="title"/>
          </p:nvPr>
        </p:nvSpPr>
        <p:spPr>
          <a:xfrm>
            <a:off x="2504660" y="365125"/>
            <a:ext cx="8849140" cy="1325563"/>
          </a:xfrm>
        </p:spPr>
        <p:txBody>
          <a:bodyPr>
            <a:normAutofit/>
          </a:bodyPr>
          <a:lstStyle>
            <a:lvl1pPr algn="r">
              <a:defRPr sz="4000">
                <a:latin typeface="Segoe UI Semibold" panose="020B0702040204020203" pitchFamily="34" charset="0"/>
                <a:cs typeface="Segoe UI Semibold" panose="020B07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F19C56C-712B-4B9D-808A-5A69CBCA2927}"/>
              </a:ext>
            </a:extLst>
          </p:cNvPr>
          <p:cNvSpPr>
            <a:spLocks noGrp="1"/>
          </p:cNvSpPr>
          <p:nvPr>
            <p:ph idx="1"/>
          </p:nvPr>
        </p:nvSpPr>
        <p:spPr>
          <a:xfrm>
            <a:off x="2504660" y="1825625"/>
            <a:ext cx="8849139"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B4525EB-64C4-490C-9D7C-5939C4E22710}"/>
              </a:ext>
            </a:extLst>
          </p:cNvPr>
          <p:cNvSpPr>
            <a:spLocks noGrp="1"/>
          </p:cNvSpPr>
          <p:nvPr>
            <p:ph type="sldNum" sz="quarter" idx="12"/>
          </p:nvPr>
        </p:nvSpPr>
        <p:spPr/>
        <p:txBody>
          <a:bodyPr/>
          <a:lstStyle/>
          <a:p>
            <a:fld id="{315A95E8-175A-45FD-A46E-49C03C129424}" type="slidenum">
              <a:rPr lang="en-US" smtClean="0"/>
              <a:t>‹#›</a:t>
            </a:fld>
            <a:endParaRPr lang="en-US" dirty="0"/>
          </a:p>
        </p:txBody>
      </p:sp>
    </p:spTree>
    <p:extLst>
      <p:ext uri="{BB962C8B-B14F-4D97-AF65-F5344CB8AC3E}">
        <p14:creationId xmlns:p14="http://schemas.microsoft.com/office/powerpoint/2010/main" val="3269468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descr="Graphical user interface&#10;&#10;Description automatically generated with medium confidence">
            <a:extLst>
              <a:ext uri="{FF2B5EF4-FFF2-40B4-BE49-F238E27FC236}">
                <a16:creationId xmlns:a16="http://schemas.microsoft.com/office/drawing/2014/main" id="{47FCA898-8DC1-4DED-AD02-D33328BE50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4791" y="600075"/>
            <a:ext cx="11122417" cy="6257924"/>
          </a:xfrm>
          <a:prstGeom prst="rect">
            <a:avLst/>
          </a:prstGeom>
        </p:spPr>
      </p:pic>
      <p:sp>
        <p:nvSpPr>
          <p:cNvPr id="2" name="Title 1">
            <a:extLst>
              <a:ext uri="{FF2B5EF4-FFF2-40B4-BE49-F238E27FC236}">
                <a16:creationId xmlns:a16="http://schemas.microsoft.com/office/drawing/2014/main" id="{B23E1120-A08D-43A8-9A21-F4ADA41C20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DF244A-FF28-4A1F-A613-AA3AD985E8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D37A29F-665F-4864-9E72-B593B5D4A9D6}"/>
              </a:ext>
            </a:extLst>
          </p:cNvPr>
          <p:cNvSpPr>
            <a:spLocks noGrp="1"/>
          </p:cNvSpPr>
          <p:nvPr>
            <p:ph type="dt" sz="half" idx="10"/>
          </p:nvPr>
        </p:nvSpPr>
        <p:spPr/>
        <p:txBody>
          <a:bodyPr/>
          <a:lstStyle/>
          <a:p>
            <a:fld id="{31E271A6-6880-497D-BC01-5A902C24643C}" type="datetimeFigureOut">
              <a:rPr lang="en-US" smtClean="0"/>
              <a:t>10/26/2023</a:t>
            </a:fld>
            <a:endParaRPr lang="en-US" dirty="0"/>
          </a:p>
        </p:txBody>
      </p:sp>
      <p:sp>
        <p:nvSpPr>
          <p:cNvPr id="5" name="Footer Placeholder 4">
            <a:extLst>
              <a:ext uri="{FF2B5EF4-FFF2-40B4-BE49-F238E27FC236}">
                <a16:creationId xmlns:a16="http://schemas.microsoft.com/office/drawing/2014/main" id="{2984598A-15BC-4E73-95B1-6C74D9C9AB6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47C496-D1B7-4BCA-A734-2E46DDDB83CE}"/>
              </a:ext>
            </a:extLst>
          </p:cNvPr>
          <p:cNvSpPr>
            <a:spLocks noGrp="1"/>
          </p:cNvSpPr>
          <p:nvPr>
            <p:ph type="sldNum" sz="quarter" idx="12"/>
          </p:nvPr>
        </p:nvSpPr>
        <p:spPr/>
        <p:txBody>
          <a:bodyPr/>
          <a:lstStyle/>
          <a:p>
            <a:fld id="{315A95E8-175A-45FD-A46E-49C03C129424}" type="slidenum">
              <a:rPr lang="en-US" smtClean="0"/>
              <a:t>‹#›</a:t>
            </a:fld>
            <a:endParaRPr lang="en-US" dirty="0"/>
          </a:p>
        </p:txBody>
      </p:sp>
    </p:spTree>
    <p:extLst>
      <p:ext uri="{BB962C8B-B14F-4D97-AF65-F5344CB8AC3E}">
        <p14:creationId xmlns:p14="http://schemas.microsoft.com/office/powerpoint/2010/main" val="1174906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0B5D60C2-A44A-4DCB-9EB9-E895436854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a:extLst>
              <a:ext uri="{FF2B5EF4-FFF2-40B4-BE49-F238E27FC236}">
                <a16:creationId xmlns:a16="http://schemas.microsoft.com/office/drawing/2014/main" id="{33A68FB6-94CA-421D-ACC1-98E5939D1147}"/>
              </a:ext>
            </a:extLst>
          </p:cNvPr>
          <p:cNvSpPr>
            <a:spLocks noGrp="1"/>
          </p:cNvSpPr>
          <p:nvPr>
            <p:ph type="title"/>
          </p:nvPr>
        </p:nvSpPr>
        <p:spPr>
          <a:xfrm>
            <a:off x="2534478" y="365125"/>
            <a:ext cx="8819322" cy="1325563"/>
          </a:xfrm>
        </p:spPr>
        <p:txBody>
          <a:bodyPr>
            <a:normAutofit/>
          </a:bodyPr>
          <a:lstStyle>
            <a:lvl1pPr algn="r">
              <a:defRPr sz="4000">
                <a:latin typeface="Segoe UI Semibold" panose="020B0702040204020203" pitchFamily="34" charset="0"/>
                <a:cs typeface="Segoe UI Semibold" panose="020B07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F77A001-0CB0-4C44-B146-F31A998F8EC9}"/>
              </a:ext>
            </a:extLst>
          </p:cNvPr>
          <p:cNvSpPr>
            <a:spLocks noGrp="1"/>
          </p:cNvSpPr>
          <p:nvPr>
            <p:ph sz="half" idx="1"/>
          </p:nvPr>
        </p:nvSpPr>
        <p:spPr>
          <a:xfrm>
            <a:off x="2534477" y="1825625"/>
            <a:ext cx="4114799"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4E76338-7963-4E6D-8A3A-629B3B799673}"/>
              </a:ext>
            </a:extLst>
          </p:cNvPr>
          <p:cNvSpPr>
            <a:spLocks noGrp="1"/>
          </p:cNvSpPr>
          <p:nvPr>
            <p:ph sz="half" idx="2"/>
          </p:nvPr>
        </p:nvSpPr>
        <p:spPr>
          <a:xfrm>
            <a:off x="6748670" y="1825625"/>
            <a:ext cx="460513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AE9728F5-3CFF-49F5-B29B-74E6F0B96B57}"/>
              </a:ext>
            </a:extLst>
          </p:cNvPr>
          <p:cNvSpPr>
            <a:spLocks noGrp="1"/>
          </p:cNvSpPr>
          <p:nvPr>
            <p:ph type="sldNum" sz="quarter" idx="12"/>
          </p:nvPr>
        </p:nvSpPr>
        <p:spPr/>
        <p:txBody>
          <a:bodyPr/>
          <a:lstStyle/>
          <a:p>
            <a:fld id="{315A95E8-175A-45FD-A46E-49C03C129424}" type="slidenum">
              <a:rPr lang="en-US" smtClean="0"/>
              <a:t>‹#›</a:t>
            </a:fld>
            <a:endParaRPr lang="en-US" dirty="0"/>
          </a:p>
        </p:txBody>
      </p:sp>
    </p:spTree>
    <p:extLst>
      <p:ext uri="{BB962C8B-B14F-4D97-AF65-F5344CB8AC3E}">
        <p14:creationId xmlns:p14="http://schemas.microsoft.com/office/powerpoint/2010/main" val="2606369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A picture containing background pattern&#10;&#10;Description automatically generated">
            <a:extLst>
              <a:ext uri="{FF2B5EF4-FFF2-40B4-BE49-F238E27FC236}">
                <a16:creationId xmlns:a16="http://schemas.microsoft.com/office/drawing/2014/main" id="{7220C0B5-77DF-4AD7-8F8F-08D3BF283A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a:extLst>
              <a:ext uri="{FF2B5EF4-FFF2-40B4-BE49-F238E27FC236}">
                <a16:creationId xmlns:a16="http://schemas.microsoft.com/office/drawing/2014/main" id="{A309F680-7BCF-450D-8750-20BD492E072F}"/>
              </a:ext>
            </a:extLst>
          </p:cNvPr>
          <p:cNvSpPr>
            <a:spLocks noGrp="1"/>
          </p:cNvSpPr>
          <p:nvPr>
            <p:ph type="title"/>
          </p:nvPr>
        </p:nvSpPr>
        <p:spPr>
          <a:xfrm>
            <a:off x="2584174" y="365125"/>
            <a:ext cx="8771214" cy="1325563"/>
          </a:xfrm>
        </p:spPr>
        <p:txBody>
          <a:bodyPr>
            <a:normAutofit/>
          </a:bodyPr>
          <a:lstStyle>
            <a:lvl1pPr algn="r">
              <a:defRPr sz="4000">
                <a:latin typeface="Segoe UI Semibold" panose="020B0702040204020203" pitchFamily="34" charset="0"/>
                <a:cs typeface="Segoe UI Semibold" panose="020B0702040204020203"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3C34720D-E683-4A88-AC63-21EFFF42E518}"/>
              </a:ext>
            </a:extLst>
          </p:cNvPr>
          <p:cNvSpPr>
            <a:spLocks noGrp="1"/>
          </p:cNvSpPr>
          <p:nvPr>
            <p:ph type="body" idx="1"/>
          </p:nvPr>
        </p:nvSpPr>
        <p:spPr>
          <a:xfrm>
            <a:off x="2584174" y="1681163"/>
            <a:ext cx="427382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5C3FC2F5-D52F-499A-87D2-D0DE57C19976}"/>
              </a:ext>
            </a:extLst>
          </p:cNvPr>
          <p:cNvSpPr>
            <a:spLocks noGrp="1"/>
          </p:cNvSpPr>
          <p:nvPr>
            <p:ph sz="half" idx="2"/>
          </p:nvPr>
        </p:nvSpPr>
        <p:spPr>
          <a:xfrm>
            <a:off x="2584172" y="2505075"/>
            <a:ext cx="427382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37A2567-627A-48BA-8D9F-6289F35D96CA}"/>
              </a:ext>
            </a:extLst>
          </p:cNvPr>
          <p:cNvSpPr>
            <a:spLocks noGrp="1"/>
          </p:cNvSpPr>
          <p:nvPr>
            <p:ph type="body" sz="quarter" idx="3"/>
          </p:nvPr>
        </p:nvSpPr>
        <p:spPr>
          <a:xfrm>
            <a:off x="6997148" y="1681163"/>
            <a:ext cx="43582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303404D6-63DB-4C66-8985-E877AAC188F2}"/>
              </a:ext>
            </a:extLst>
          </p:cNvPr>
          <p:cNvSpPr>
            <a:spLocks noGrp="1"/>
          </p:cNvSpPr>
          <p:nvPr>
            <p:ph sz="quarter" idx="4"/>
          </p:nvPr>
        </p:nvSpPr>
        <p:spPr>
          <a:xfrm>
            <a:off x="6997146" y="2505075"/>
            <a:ext cx="4358241"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C964EEF2-048B-42F7-BF29-197BEABE4098}"/>
              </a:ext>
            </a:extLst>
          </p:cNvPr>
          <p:cNvSpPr>
            <a:spLocks noGrp="1"/>
          </p:cNvSpPr>
          <p:nvPr>
            <p:ph type="sldNum" sz="quarter" idx="12"/>
          </p:nvPr>
        </p:nvSpPr>
        <p:spPr/>
        <p:txBody>
          <a:bodyPr/>
          <a:lstStyle/>
          <a:p>
            <a:fld id="{315A95E8-175A-45FD-A46E-49C03C129424}" type="slidenum">
              <a:rPr lang="en-US" smtClean="0"/>
              <a:t>‹#›</a:t>
            </a:fld>
            <a:endParaRPr lang="en-US" dirty="0"/>
          </a:p>
        </p:txBody>
      </p:sp>
    </p:spTree>
    <p:extLst>
      <p:ext uri="{BB962C8B-B14F-4D97-AF65-F5344CB8AC3E}">
        <p14:creationId xmlns:p14="http://schemas.microsoft.com/office/powerpoint/2010/main" val="683272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B797DC8F-6C7F-42BA-8BA0-DA88B84378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Date Placeholder 1">
            <a:extLst>
              <a:ext uri="{FF2B5EF4-FFF2-40B4-BE49-F238E27FC236}">
                <a16:creationId xmlns:a16="http://schemas.microsoft.com/office/drawing/2014/main" id="{4A23BE05-1DE8-43E6-92F0-AA29D985A7F2}"/>
              </a:ext>
            </a:extLst>
          </p:cNvPr>
          <p:cNvSpPr>
            <a:spLocks noGrp="1"/>
          </p:cNvSpPr>
          <p:nvPr>
            <p:ph type="dt" sz="half" idx="10"/>
          </p:nvPr>
        </p:nvSpPr>
        <p:spPr/>
        <p:txBody>
          <a:bodyPr/>
          <a:lstStyle/>
          <a:p>
            <a:fld id="{31E271A6-6880-497D-BC01-5A902C24643C}" type="datetimeFigureOut">
              <a:rPr lang="en-US" smtClean="0"/>
              <a:t>10/26/2023</a:t>
            </a:fld>
            <a:endParaRPr lang="en-US" dirty="0"/>
          </a:p>
        </p:txBody>
      </p:sp>
      <p:sp>
        <p:nvSpPr>
          <p:cNvPr id="3" name="Footer Placeholder 2">
            <a:extLst>
              <a:ext uri="{FF2B5EF4-FFF2-40B4-BE49-F238E27FC236}">
                <a16:creationId xmlns:a16="http://schemas.microsoft.com/office/drawing/2014/main" id="{B32B85F9-F71F-4334-B4EE-F0290AF8B0E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391ADC9-D2B6-4C5D-A168-3C4EE6D72EE1}"/>
              </a:ext>
            </a:extLst>
          </p:cNvPr>
          <p:cNvSpPr>
            <a:spLocks noGrp="1"/>
          </p:cNvSpPr>
          <p:nvPr>
            <p:ph type="sldNum" sz="quarter" idx="12"/>
          </p:nvPr>
        </p:nvSpPr>
        <p:spPr/>
        <p:txBody>
          <a:bodyPr/>
          <a:lstStyle/>
          <a:p>
            <a:fld id="{315A95E8-175A-45FD-A46E-49C03C129424}" type="slidenum">
              <a:rPr lang="en-US" smtClean="0"/>
              <a:t>‹#›</a:t>
            </a:fld>
            <a:endParaRPr lang="en-US" dirty="0"/>
          </a:p>
        </p:txBody>
      </p:sp>
    </p:spTree>
    <p:extLst>
      <p:ext uri="{BB962C8B-B14F-4D97-AF65-F5344CB8AC3E}">
        <p14:creationId xmlns:p14="http://schemas.microsoft.com/office/powerpoint/2010/main" val="1390291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Expert Bio w/ Imag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8610600" y="6356350"/>
            <a:ext cx="2743200" cy="365125"/>
          </a:xfrm>
          <a:prstGeom prst="rect">
            <a:avLst/>
          </a:prstGeom>
        </p:spPr>
        <p:txBody>
          <a:bodyPr/>
          <a:lstStyle/>
          <a:p>
            <a:fld id="{0D374BF1-0562-CC40-8099-47B87B62BB6E}" type="slidenum">
              <a:rPr lang="en-US" smtClean="0"/>
              <a:pPr/>
              <a:t>‹#›</a:t>
            </a:fld>
            <a:endParaRPr lang="en-US" dirty="0"/>
          </a:p>
        </p:txBody>
      </p:sp>
      <p:sp>
        <p:nvSpPr>
          <p:cNvPr id="5" name="Rectangle 4"/>
          <p:cNvSpPr/>
          <p:nvPr userDrawn="1"/>
        </p:nvSpPr>
        <p:spPr>
          <a:xfrm>
            <a:off x="0" y="0"/>
            <a:ext cx="308283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p:cNvSpPr>
            <a:spLocks noGrp="1"/>
          </p:cNvSpPr>
          <p:nvPr>
            <p:ph type="pic" sz="quarter" idx="12" hasCustomPrompt="1"/>
          </p:nvPr>
        </p:nvSpPr>
        <p:spPr>
          <a:xfrm>
            <a:off x="452846" y="2284240"/>
            <a:ext cx="1872344" cy="1867399"/>
          </a:xfrm>
          <a:prstGeom prst="ellipse">
            <a:avLst/>
          </a:prstGeom>
        </p:spPr>
        <p:txBody>
          <a:bodyPr anchor="ctr">
            <a:normAutofit/>
          </a:bodyPr>
          <a:lstStyle>
            <a:lvl1pPr algn="ctr">
              <a:defRPr sz="1000"/>
            </a:lvl1pPr>
          </a:lstStyle>
          <a:p>
            <a:r>
              <a:rPr lang="en-US" dirty="0"/>
              <a:t>EXPERT IMAGE HERE</a:t>
            </a:r>
          </a:p>
        </p:txBody>
      </p:sp>
      <p:sp>
        <p:nvSpPr>
          <p:cNvPr id="23" name="Text Placeholder 22"/>
          <p:cNvSpPr>
            <a:spLocks noGrp="1"/>
          </p:cNvSpPr>
          <p:nvPr>
            <p:ph type="body" sz="quarter" idx="16" hasCustomPrompt="1"/>
          </p:nvPr>
        </p:nvSpPr>
        <p:spPr>
          <a:xfrm>
            <a:off x="3404690" y="1517651"/>
            <a:ext cx="8535124" cy="4562308"/>
          </a:xfrm>
        </p:spPr>
        <p:txBody>
          <a:bodyPr>
            <a:normAutofit/>
          </a:bodyPr>
          <a:lstStyle>
            <a:lvl1pPr marL="0" indent="0">
              <a:lnSpc>
                <a:spcPct val="100000"/>
              </a:lnSpc>
              <a:buFont typeface="Arial" charset="0"/>
              <a:buNone/>
              <a:defRPr sz="12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expert bio text/content here (text size 12-14)</a:t>
            </a:r>
          </a:p>
        </p:txBody>
      </p:sp>
      <p:sp>
        <p:nvSpPr>
          <p:cNvPr id="8" name="Text Placeholder 7"/>
          <p:cNvSpPr>
            <a:spLocks noGrp="1"/>
          </p:cNvSpPr>
          <p:nvPr>
            <p:ph type="body" sz="quarter" idx="17" hasCustomPrompt="1"/>
          </p:nvPr>
        </p:nvSpPr>
        <p:spPr>
          <a:xfrm>
            <a:off x="452439" y="4365000"/>
            <a:ext cx="2435140" cy="497639"/>
          </a:xfrm>
        </p:spPr>
        <p:txBody>
          <a:bodyPr>
            <a:normAutofit/>
          </a:bodyPr>
          <a:lstStyle>
            <a:lvl1pPr>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Expert Name</a:t>
            </a:r>
          </a:p>
        </p:txBody>
      </p:sp>
      <p:sp>
        <p:nvSpPr>
          <p:cNvPr id="19" name="Text Placeholder 7"/>
          <p:cNvSpPr>
            <a:spLocks noGrp="1"/>
          </p:cNvSpPr>
          <p:nvPr>
            <p:ph type="body" sz="quarter" idx="18" hasCustomPrompt="1"/>
          </p:nvPr>
        </p:nvSpPr>
        <p:spPr>
          <a:xfrm>
            <a:off x="452438" y="5040690"/>
            <a:ext cx="2435141" cy="1236296"/>
          </a:xfrm>
        </p:spPr>
        <p:txBody>
          <a:bodyPr>
            <a:normAutofit/>
          </a:bodyPr>
          <a:lstStyle>
            <a:lvl1pPr>
              <a:defRPr sz="1800" b="0" i="1" cap="none" spc="100" baseline="0">
                <a:solidFill>
                  <a:schemeClr val="bg1">
                    <a:lumMod val="95000"/>
                  </a:schemeClr>
                </a:solidFill>
                <a:latin typeface="Times New Roman"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Expert Title</a:t>
            </a:r>
          </a:p>
        </p:txBody>
      </p:sp>
      <p:sp>
        <p:nvSpPr>
          <p:cNvPr id="3" name="Text Placeholder 2">
            <a:extLst>
              <a:ext uri="{FF2B5EF4-FFF2-40B4-BE49-F238E27FC236}">
                <a16:creationId xmlns:a16="http://schemas.microsoft.com/office/drawing/2014/main" id="{87BDDC3B-A23D-9E4C-964A-C739A039F211}"/>
              </a:ext>
            </a:extLst>
          </p:cNvPr>
          <p:cNvSpPr>
            <a:spLocks noGrp="1"/>
          </p:cNvSpPr>
          <p:nvPr>
            <p:ph type="body" sz="quarter" idx="19" hasCustomPrompt="1"/>
          </p:nvPr>
        </p:nvSpPr>
        <p:spPr>
          <a:xfrm>
            <a:off x="3405188" y="285750"/>
            <a:ext cx="6824662" cy="428625"/>
          </a:xfrm>
        </p:spPr>
        <p:txBody>
          <a:bodyPr anchor="ctr" anchorCtr="0">
            <a:normAutofit/>
          </a:bodyPr>
          <a:lstStyle>
            <a:lvl1pPr>
              <a:defRPr sz="1400" b="1"/>
            </a:lvl1pPr>
          </a:lstStyle>
          <a:p>
            <a:pPr lvl="0"/>
            <a:r>
              <a:rPr lang="en-US" b="1" dirty="0" err="1"/>
              <a:t>email@thinkbrg.com</a:t>
            </a:r>
            <a:r>
              <a:rPr lang="en-US" b="1" dirty="0"/>
              <a:t> | </a:t>
            </a:r>
            <a:r>
              <a:rPr lang="en-US" b="1" dirty="0" err="1"/>
              <a:t>phone.number</a:t>
            </a:r>
            <a:endParaRPr lang="en-US" dirty="0"/>
          </a:p>
        </p:txBody>
      </p:sp>
      <p:sp>
        <p:nvSpPr>
          <p:cNvPr id="6" name="Text Placeholder 5">
            <a:extLst>
              <a:ext uri="{FF2B5EF4-FFF2-40B4-BE49-F238E27FC236}">
                <a16:creationId xmlns:a16="http://schemas.microsoft.com/office/drawing/2014/main" id="{25425C6C-C3EF-0E4B-AC40-E7C4CA2B0841}"/>
              </a:ext>
            </a:extLst>
          </p:cNvPr>
          <p:cNvSpPr>
            <a:spLocks noGrp="1"/>
          </p:cNvSpPr>
          <p:nvPr>
            <p:ph type="body" sz="quarter" idx="20" hasCustomPrompt="1"/>
          </p:nvPr>
        </p:nvSpPr>
        <p:spPr>
          <a:xfrm>
            <a:off x="3405188" y="871538"/>
            <a:ext cx="8534400" cy="488950"/>
          </a:xfrm>
        </p:spPr>
        <p:txBody>
          <a:bodyPr anchor="ctr" anchorCtr="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200" i="1"/>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Educational details (i.e. university and/or professional qualifications) or delete and move bio text below up</a:t>
            </a:r>
          </a:p>
        </p:txBody>
      </p:sp>
    </p:spTree>
    <p:extLst>
      <p:ext uri="{BB962C8B-B14F-4D97-AF65-F5344CB8AC3E}">
        <p14:creationId xmlns:p14="http://schemas.microsoft.com/office/powerpoint/2010/main" val="4031227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7A061-F441-401D-9E5C-DADB3030C5F2}"/>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250FCE5-5805-4E84-BE48-6E1EB977C46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755FAE-431A-4150-8E65-16F4145041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A618D5-EA89-4693-9AE3-BF233BE40453}"/>
              </a:ext>
            </a:extLst>
          </p:cNvPr>
          <p:cNvSpPr>
            <a:spLocks noGrp="1"/>
          </p:cNvSpPr>
          <p:nvPr>
            <p:ph type="dt" sz="half" idx="10"/>
          </p:nvPr>
        </p:nvSpPr>
        <p:spPr/>
        <p:txBody>
          <a:bodyPr/>
          <a:lstStyle/>
          <a:p>
            <a:fld id="{BFFA5A11-90D6-45D3-9477-EE5E623D4FDB}" type="datetimeFigureOut">
              <a:rPr lang="en-US" smtClean="0"/>
              <a:t>10/26/2023</a:t>
            </a:fld>
            <a:endParaRPr lang="en-US" dirty="0"/>
          </a:p>
        </p:txBody>
      </p:sp>
      <p:sp>
        <p:nvSpPr>
          <p:cNvPr id="6" name="Footer Placeholder 5">
            <a:extLst>
              <a:ext uri="{FF2B5EF4-FFF2-40B4-BE49-F238E27FC236}">
                <a16:creationId xmlns:a16="http://schemas.microsoft.com/office/drawing/2014/main" id="{D4CD80A6-95A9-426C-B68C-ACC4B2C74FC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00247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xml"/><Relationship Id="rId1" Type="http://schemas.openxmlformats.org/officeDocument/2006/relationships/slideLayout" Target="../slideLayouts/slideLayout8.xml"/><Relationship Id="rId5" Type="http://schemas.openxmlformats.org/officeDocument/2006/relationships/image" Target="../media/image7.svg"/><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5.jpe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13.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1.wdp"/></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5.xml"/><Relationship Id="rId1" Type="http://schemas.openxmlformats.org/officeDocument/2006/relationships/slideLayout" Target="../slideLayouts/slideLayout14.xml"/><Relationship Id="rId5" Type="http://schemas.openxmlformats.org/officeDocument/2006/relationships/image" Target="../media/image7.svg"/><Relationship Id="rId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A31F5A-B1A0-4190-A0FF-2AE7E71AB1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F8BC21-084E-4905-909C-4567A85E6E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B869C3-DC11-41D3-9EA7-2BDC9E6DE1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271A6-6880-497D-BC01-5A902C24643C}" type="datetimeFigureOut">
              <a:rPr lang="en-US" smtClean="0"/>
              <a:t>10/26/2023</a:t>
            </a:fld>
            <a:endParaRPr lang="en-US" dirty="0"/>
          </a:p>
        </p:txBody>
      </p:sp>
      <p:sp>
        <p:nvSpPr>
          <p:cNvPr id="5" name="Footer Placeholder 4">
            <a:extLst>
              <a:ext uri="{FF2B5EF4-FFF2-40B4-BE49-F238E27FC236}">
                <a16:creationId xmlns:a16="http://schemas.microsoft.com/office/drawing/2014/main" id="{6411E373-4E71-409C-809E-7DA45D6251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D7FA33A-AFE9-418F-B98B-26C6A62293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A95E8-175A-45FD-A46E-49C03C129424}" type="slidenum">
              <a:rPr lang="en-US" smtClean="0"/>
              <a:t>‹#›</a:t>
            </a:fld>
            <a:endParaRPr lang="en-US" dirty="0"/>
          </a:p>
        </p:txBody>
      </p:sp>
    </p:spTree>
    <p:extLst>
      <p:ext uri="{BB962C8B-B14F-4D97-AF65-F5344CB8AC3E}">
        <p14:creationId xmlns:p14="http://schemas.microsoft.com/office/powerpoint/2010/main" val="2832231790"/>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1" r:id="rId4"/>
    <p:sldLayoutId id="2147483652" r:id="rId5"/>
    <p:sldLayoutId id="2147483653"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EF7C03-D95E-4D16-BBFC-CEA96DC01ECA}"/>
              </a:ext>
            </a:extLst>
          </p:cNvPr>
          <p:cNvPicPr>
            <a:picLocks noChangeAspect="1"/>
          </p:cNvPicPr>
          <p:nvPr userDrawn="1"/>
        </p:nvPicPr>
        <p:blipFill rotWithShape="1">
          <a:blip r:embed="rId3" cstate="email">
            <a:alphaModFix amt="23000"/>
            <a:extLst>
              <a:ext uri="{28A0092B-C50C-407E-A947-70E740481C1C}">
                <a14:useLocalDpi xmlns:a14="http://schemas.microsoft.com/office/drawing/2010/main"/>
              </a:ext>
            </a:extLst>
          </a:blip>
          <a:srcRect/>
          <a:stretch/>
        </p:blipFill>
        <p:spPr>
          <a:xfrm rot="10800000">
            <a:off x="0" y="11442"/>
            <a:ext cx="12192000" cy="6858000"/>
          </a:xfrm>
          <a:prstGeom prst="rect">
            <a:avLst/>
          </a:prstGeom>
        </p:spPr>
      </p:pic>
      <p:sp>
        <p:nvSpPr>
          <p:cNvPr id="2" name="Title Placeholder 1">
            <a:extLst>
              <a:ext uri="{FF2B5EF4-FFF2-40B4-BE49-F238E27FC236}">
                <a16:creationId xmlns:a16="http://schemas.microsoft.com/office/drawing/2014/main" id="{92319C1F-A0F6-4298-B988-7B53A2E84CC8}"/>
              </a:ext>
            </a:extLst>
          </p:cNvPr>
          <p:cNvSpPr>
            <a:spLocks noGrp="1"/>
          </p:cNvSpPr>
          <p:nvPr>
            <p:ph type="title"/>
          </p:nvPr>
        </p:nvSpPr>
        <p:spPr>
          <a:xfrm>
            <a:off x="0" y="663547"/>
            <a:ext cx="9169400" cy="701731"/>
          </a:xfrm>
          <a:prstGeom prst="rect">
            <a:avLst/>
          </a:prstGeom>
          <a:ln w="19050">
            <a:noFill/>
          </a:ln>
        </p:spPr>
        <p:txBody>
          <a:bodyPr vert="horz" lIns="82296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0F31F392-75D0-4851-A971-58D03F5299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6D8E07C-FCCD-4B4D-B891-9D14444AE0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FA5A11-90D6-45D3-9477-EE5E623D4FDB}" type="datetimeFigureOut">
              <a:rPr lang="en-US" smtClean="0"/>
              <a:t>10/26/2023</a:t>
            </a:fld>
            <a:endParaRPr lang="en-US" dirty="0"/>
          </a:p>
        </p:txBody>
      </p:sp>
      <p:sp>
        <p:nvSpPr>
          <p:cNvPr id="5" name="Footer Placeholder 4">
            <a:extLst>
              <a:ext uri="{FF2B5EF4-FFF2-40B4-BE49-F238E27FC236}">
                <a16:creationId xmlns:a16="http://schemas.microsoft.com/office/drawing/2014/main" id="{54EC5F43-3A37-45B1-92C1-82DB41C4A9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0" name="Graphic 9">
            <a:extLst>
              <a:ext uri="{FF2B5EF4-FFF2-40B4-BE49-F238E27FC236}">
                <a16:creationId xmlns:a16="http://schemas.microsoft.com/office/drawing/2014/main" id="{73AA5FBA-EC21-41ED-9E21-785B2B72B4A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64736" y="6394531"/>
            <a:ext cx="1209676" cy="288761"/>
          </a:xfrm>
          <a:prstGeom prst="rect">
            <a:avLst/>
          </a:prstGeom>
        </p:spPr>
      </p:pic>
      <p:sp>
        <p:nvSpPr>
          <p:cNvPr id="11" name="Slide Number Placeholder 21">
            <a:extLst>
              <a:ext uri="{FF2B5EF4-FFF2-40B4-BE49-F238E27FC236}">
                <a16:creationId xmlns:a16="http://schemas.microsoft.com/office/drawing/2014/main" id="{EC5FC5AD-9437-41EB-A9E0-5CD18E4FFC4D}"/>
              </a:ext>
            </a:extLst>
          </p:cNvPr>
          <p:cNvSpPr txBox="1">
            <a:spLocks/>
          </p:cNvSpPr>
          <p:nvPr userDrawn="1"/>
        </p:nvSpPr>
        <p:spPr>
          <a:xfrm>
            <a:off x="11174185" y="6402070"/>
            <a:ext cx="533723" cy="365125"/>
          </a:xfrm>
          <a:prstGeom prst="rect">
            <a:avLst/>
          </a:prstGeom>
        </p:spPr>
        <p:txBody>
          <a:bodyPr/>
          <a:lstStyle>
            <a:defPPr>
              <a:defRPr lang="en-US"/>
            </a:defPPr>
            <a:lvl1pPr marL="0" algn="r" defTabSz="914400" rtl="0" eaLnBrk="1" latinLnBrk="0" hangingPunct="1">
              <a:defRPr sz="16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F75B87-F406-4246-8401-58ABFE25414D}" type="slidenum">
              <a:rPr lang="en-US" sz="1200" smtClean="0"/>
              <a:pPr/>
              <a:t>‹#›</a:t>
            </a:fld>
            <a:endParaRPr lang="en-US" dirty="0"/>
          </a:p>
        </p:txBody>
      </p:sp>
    </p:spTree>
    <p:extLst>
      <p:ext uri="{BB962C8B-B14F-4D97-AF65-F5344CB8AC3E}">
        <p14:creationId xmlns:p14="http://schemas.microsoft.com/office/powerpoint/2010/main" val="3149071305"/>
      </p:ext>
    </p:extLst>
  </p:cSld>
  <p:clrMap bg1="lt1" tx1="dk1" bg2="lt2" tx2="dk2" accent1="accent1" accent2="accent2" accent3="accent3" accent4="accent4" accent5="accent5" accent6="accent6" hlink="hlink" folHlink="folHlink"/>
  <p:sldLayoutIdLst>
    <p:sldLayoutId id="2147483742" r:id="rId1"/>
  </p:sldLayoutIdLst>
  <p:txStyles>
    <p:title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85C7E3"/>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000066"/>
        </a:buClr>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4D698C"/>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EF7C03-D95E-4D16-BBFC-CEA96DC01ECA}"/>
              </a:ext>
            </a:extLst>
          </p:cNvPr>
          <p:cNvPicPr>
            <a:picLocks noChangeAspect="1"/>
          </p:cNvPicPr>
          <p:nvPr userDrawn="1"/>
        </p:nvPicPr>
        <p:blipFill rotWithShape="1">
          <a:blip r:embed="rId6" cstate="email">
            <a:alphaModFix amt="23000"/>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sp>
        <p:nvSpPr>
          <p:cNvPr id="2" name="Title Placeholder 1">
            <a:extLst>
              <a:ext uri="{FF2B5EF4-FFF2-40B4-BE49-F238E27FC236}">
                <a16:creationId xmlns:a16="http://schemas.microsoft.com/office/drawing/2014/main" id="{92319C1F-A0F6-4298-B988-7B53A2E84CC8}"/>
              </a:ext>
            </a:extLst>
          </p:cNvPr>
          <p:cNvSpPr>
            <a:spLocks noGrp="1"/>
          </p:cNvSpPr>
          <p:nvPr>
            <p:ph type="title"/>
          </p:nvPr>
        </p:nvSpPr>
        <p:spPr>
          <a:xfrm>
            <a:off x="0" y="663547"/>
            <a:ext cx="9169400" cy="701731"/>
          </a:xfrm>
          <a:prstGeom prst="rect">
            <a:avLst/>
          </a:prstGeom>
          <a:ln w="19050">
            <a:noFill/>
          </a:ln>
        </p:spPr>
        <p:txBody>
          <a:bodyPr vert="horz" lIns="82296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0F31F392-75D0-4851-A971-58D03F5299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6D8E07C-FCCD-4B4D-B891-9D14444AE0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FA5A11-90D6-45D3-9477-EE5E623D4FDB}" type="datetimeFigureOut">
              <a:rPr lang="en-US" smtClean="0"/>
              <a:t>10/26/2023</a:t>
            </a:fld>
            <a:endParaRPr lang="en-US" dirty="0"/>
          </a:p>
        </p:txBody>
      </p:sp>
      <p:sp>
        <p:nvSpPr>
          <p:cNvPr id="5" name="Footer Placeholder 4">
            <a:extLst>
              <a:ext uri="{FF2B5EF4-FFF2-40B4-BE49-F238E27FC236}">
                <a16:creationId xmlns:a16="http://schemas.microsoft.com/office/drawing/2014/main" id="{54EC5F43-3A37-45B1-92C1-82DB41C4A9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0" name="Graphic 9">
            <a:extLst>
              <a:ext uri="{FF2B5EF4-FFF2-40B4-BE49-F238E27FC236}">
                <a16:creationId xmlns:a16="http://schemas.microsoft.com/office/drawing/2014/main" id="{73AA5FBA-EC21-41ED-9E21-785B2B72B4A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964736" y="6394531"/>
            <a:ext cx="1209676" cy="288761"/>
          </a:xfrm>
          <a:prstGeom prst="rect">
            <a:avLst/>
          </a:prstGeom>
        </p:spPr>
      </p:pic>
      <p:sp>
        <p:nvSpPr>
          <p:cNvPr id="11" name="Slide Number Placeholder 21">
            <a:extLst>
              <a:ext uri="{FF2B5EF4-FFF2-40B4-BE49-F238E27FC236}">
                <a16:creationId xmlns:a16="http://schemas.microsoft.com/office/drawing/2014/main" id="{EC5FC5AD-9437-41EB-A9E0-5CD18E4FFC4D}"/>
              </a:ext>
            </a:extLst>
          </p:cNvPr>
          <p:cNvSpPr txBox="1">
            <a:spLocks/>
          </p:cNvSpPr>
          <p:nvPr userDrawn="1"/>
        </p:nvSpPr>
        <p:spPr>
          <a:xfrm>
            <a:off x="11174185" y="6402070"/>
            <a:ext cx="533723" cy="365125"/>
          </a:xfrm>
          <a:prstGeom prst="rect">
            <a:avLst/>
          </a:prstGeom>
        </p:spPr>
        <p:txBody>
          <a:bodyPr/>
          <a:lstStyle>
            <a:defPPr>
              <a:defRPr lang="en-US"/>
            </a:defPPr>
            <a:lvl1pPr marL="0" algn="r" defTabSz="914400" rtl="0" eaLnBrk="1" latinLnBrk="0" hangingPunct="1">
              <a:defRPr sz="16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F75B87-F406-4246-8401-58ABFE25414D}" type="slidenum">
              <a:rPr lang="en-US" sz="1200" smtClean="0"/>
              <a:pPr/>
              <a:t>‹#›</a:t>
            </a:fld>
            <a:endParaRPr lang="en-US" dirty="0"/>
          </a:p>
        </p:txBody>
      </p:sp>
    </p:spTree>
    <p:extLst>
      <p:ext uri="{BB962C8B-B14F-4D97-AF65-F5344CB8AC3E}">
        <p14:creationId xmlns:p14="http://schemas.microsoft.com/office/powerpoint/2010/main" val="3940182530"/>
      </p:ext>
    </p:extLst>
  </p:cSld>
  <p:clrMap bg1="lt1" tx1="dk1" bg2="lt2" tx2="dk2" accent1="accent1" accent2="accent2" accent3="accent3" accent4="accent4" accent5="accent5" accent6="accent6" hlink="hlink" folHlink="folHlink"/>
  <p:sldLayoutIdLst>
    <p:sldLayoutId id="2147483662" r:id="rId1"/>
    <p:sldLayoutId id="2147483667" r:id="rId2"/>
    <p:sldLayoutId id="2147483663" r:id="rId3"/>
    <p:sldLayoutId id="2147483661" r:id="rId4"/>
  </p:sldLayoutIdLst>
  <p:txStyles>
    <p:title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85C7E3"/>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000066"/>
        </a:buClr>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4D698C"/>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B2AFD8-6ECB-495E-897E-4ADECC047433}"/>
              </a:ext>
            </a:extLst>
          </p:cNvPr>
          <p:cNvPicPr>
            <a:picLocks noChangeAspect="1"/>
          </p:cNvPicPr>
          <p:nvPr userDrawn="1"/>
        </p:nvPicPr>
        <p:blipFill>
          <a:blip r:embed="rId3" cstate="email">
            <a:alphaModFix amt="1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rot="10800000">
            <a:off x="0" y="0"/>
            <a:ext cx="12192000" cy="6858000"/>
          </a:xfrm>
          <a:prstGeom prst="rect">
            <a:avLst/>
          </a:prstGeom>
        </p:spPr>
      </p:pic>
      <p:sp>
        <p:nvSpPr>
          <p:cNvPr id="2" name="Title Placeholder 1">
            <a:extLst>
              <a:ext uri="{FF2B5EF4-FFF2-40B4-BE49-F238E27FC236}">
                <a16:creationId xmlns:a16="http://schemas.microsoft.com/office/drawing/2014/main" id="{92319C1F-A0F6-4298-B988-7B53A2E84CC8}"/>
              </a:ext>
            </a:extLst>
          </p:cNvPr>
          <p:cNvSpPr>
            <a:spLocks noGrp="1"/>
          </p:cNvSpPr>
          <p:nvPr>
            <p:ph type="title"/>
          </p:nvPr>
        </p:nvSpPr>
        <p:spPr>
          <a:xfrm>
            <a:off x="0" y="681037"/>
            <a:ext cx="9169400" cy="701731"/>
          </a:xfrm>
          <a:prstGeom prst="rect">
            <a:avLst/>
          </a:prstGeom>
          <a:ln w="19050">
            <a:noFill/>
          </a:ln>
        </p:spPr>
        <p:txBody>
          <a:bodyPr vert="horz" lIns="82296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0F31F392-75D0-4851-A971-58D03F5299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6D8E07C-FCCD-4B4D-B891-9D14444AE0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FA5A11-90D6-45D3-9477-EE5E623D4FDB}" type="datetimeFigureOut">
              <a:rPr lang="en-US" smtClean="0"/>
              <a:t>10/26/2023</a:t>
            </a:fld>
            <a:endParaRPr lang="en-US" dirty="0"/>
          </a:p>
        </p:txBody>
      </p:sp>
      <p:sp>
        <p:nvSpPr>
          <p:cNvPr id="5" name="Footer Placeholder 4">
            <a:extLst>
              <a:ext uri="{FF2B5EF4-FFF2-40B4-BE49-F238E27FC236}">
                <a16:creationId xmlns:a16="http://schemas.microsoft.com/office/drawing/2014/main" id="{54EC5F43-3A37-45B1-92C1-82DB41C4A9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9" name="Graphic 8">
            <a:extLst>
              <a:ext uri="{FF2B5EF4-FFF2-40B4-BE49-F238E27FC236}">
                <a16:creationId xmlns:a16="http://schemas.microsoft.com/office/drawing/2014/main" id="{D664A97F-CCE8-4DAE-A613-01E07D1B733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964736" y="6394531"/>
            <a:ext cx="1209676" cy="288761"/>
          </a:xfrm>
          <a:prstGeom prst="rect">
            <a:avLst/>
          </a:prstGeom>
        </p:spPr>
      </p:pic>
      <p:sp>
        <p:nvSpPr>
          <p:cNvPr id="10" name="Slide Number Placeholder 21">
            <a:extLst>
              <a:ext uri="{FF2B5EF4-FFF2-40B4-BE49-F238E27FC236}">
                <a16:creationId xmlns:a16="http://schemas.microsoft.com/office/drawing/2014/main" id="{0C1BB135-CEFA-4BC9-BADE-B59680FC4B08}"/>
              </a:ext>
            </a:extLst>
          </p:cNvPr>
          <p:cNvSpPr txBox="1">
            <a:spLocks/>
          </p:cNvSpPr>
          <p:nvPr userDrawn="1"/>
        </p:nvSpPr>
        <p:spPr>
          <a:xfrm>
            <a:off x="11174185" y="6402070"/>
            <a:ext cx="533723" cy="365125"/>
          </a:xfrm>
          <a:prstGeom prst="rect">
            <a:avLst/>
          </a:prstGeom>
        </p:spPr>
        <p:txBody>
          <a:bodyPr/>
          <a:lstStyle>
            <a:defPPr>
              <a:defRPr lang="en-US"/>
            </a:defPPr>
            <a:lvl1pPr marL="0" algn="r" defTabSz="914400" rtl="0" eaLnBrk="1" latinLnBrk="0" hangingPunct="1">
              <a:defRPr sz="16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F75B87-F406-4246-8401-58ABFE25414D}" type="slidenum">
              <a:rPr lang="en-US" sz="1200" smtClean="0"/>
              <a:pPr/>
              <a:t>‹#›</a:t>
            </a:fld>
            <a:endParaRPr lang="en-US" dirty="0"/>
          </a:p>
        </p:txBody>
      </p:sp>
    </p:spTree>
    <p:extLst>
      <p:ext uri="{BB962C8B-B14F-4D97-AF65-F5344CB8AC3E}">
        <p14:creationId xmlns:p14="http://schemas.microsoft.com/office/powerpoint/2010/main" val="2744880756"/>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b="1" kern="1200">
          <a:solidFill>
            <a:schemeClr val="accent4"/>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85C7E3"/>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000066"/>
        </a:buClr>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4D698C"/>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79A518-D5FA-497E-81FC-B8D58C937943}"/>
              </a:ext>
            </a:extLst>
          </p:cNvPr>
          <p:cNvPicPr>
            <a:picLocks noChangeAspect="1"/>
          </p:cNvPicPr>
          <p:nvPr userDrawn="1"/>
        </p:nvPicPr>
        <p:blipFill rotWithShape="1">
          <a:blip r:embed="rId3" cstate="screen">
            <a:alphaModFix amt="34000"/>
            <a:extLst>
              <a:ext uri="{28A0092B-C50C-407E-A947-70E740481C1C}">
                <a14:useLocalDpi xmlns:a14="http://schemas.microsoft.com/office/drawing/2010/main"/>
              </a:ext>
            </a:extLst>
          </a:blip>
          <a:srcRect r="-1"/>
          <a:stretch/>
        </p:blipFill>
        <p:spPr>
          <a:xfrm rot="16200000">
            <a:off x="2667001" y="-2672219"/>
            <a:ext cx="6858000" cy="12202436"/>
          </a:xfrm>
          <a:prstGeom prst="rect">
            <a:avLst/>
          </a:prstGeom>
        </p:spPr>
      </p:pic>
      <p:sp>
        <p:nvSpPr>
          <p:cNvPr id="9" name="Rectangle 8">
            <a:extLst>
              <a:ext uri="{FF2B5EF4-FFF2-40B4-BE49-F238E27FC236}">
                <a16:creationId xmlns:a16="http://schemas.microsoft.com/office/drawing/2014/main" id="{7E3ED4EC-9132-4DD5-9564-696200327904}"/>
              </a:ext>
            </a:extLst>
          </p:cNvPr>
          <p:cNvSpPr/>
          <p:nvPr userDrawn="1"/>
        </p:nvSpPr>
        <p:spPr>
          <a:xfrm>
            <a:off x="-10437" y="-4"/>
            <a:ext cx="12202437" cy="6858000"/>
          </a:xfrm>
          <a:prstGeom prst="rect">
            <a:avLst/>
          </a:prstGeom>
          <a:solidFill>
            <a:schemeClr val="accent3">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92319C1F-A0F6-4298-B988-7B53A2E84CC8}"/>
              </a:ext>
            </a:extLst>
          </p:cNvPr>
          <p:cNvSpPr>
            <a:spLocks noGrp="1"/>
          </p:cNvSpPr>
          <p:nvPr>
            <p:ph type="title"/>
          </p:nvPr>
        </p:nvSpPr>
        <p:spPr>
          <a:xfrm>
            <a:off x="0" y="663547"/>
            <a:ext cx="9169400" cy="701731"/>
          </a:xfrm>
          <a:prstGeom prst="rect">
            <a:avLst/>
          </a:prstGeom>
          <a:ln w="19050">
            <a:noFill/>
          </a:ln>
        </p:spPr>
        <p:txBody>
          <a:bodyPr vert="horz" lIns="82296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0F31F392-75D0-4851-A971-58D03F5299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6D8E07C-FCCD-4B4D-B891-9D14444AE0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FA5A11-90D6-45D3-9477-EE5E623D4FDB}" type="datetimeFigureOut">
              <a:rPr lang="en-US" smtClean="0"/>
              <a:t>10/26/2023</a:t>
            </a:fld>
            <a:endParaRPr lang="en-US" dirty="0"/>
          </a:p>
        </p:txBody>
      </p:sp>
      <p:sp>
        <p:nvSpPr>
          <p:cNvPr id="5" name="Footer Placeholder 4">
            <a:extLst>
              <a:ext uri="{FF2B5EF4-FFF2-40B4-BE49-F238E27FC236}">
                <a16:creationId xmlns:a16="http://schemas.microsoft.com/office/drawing/2014/main" id="{54EC5F43-3A37-45B1-92C1-82DB41C4A9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0" name="Graphic 9">
            <a:extLst>
              <a:ext uri="{FF2B5EF4-FFF2-40B4-BE49-F238E27FC236}">
                <a16:creationId xmlns:a16="http://schemas.microsoft.com/office/drawing/2014/main" id="{0DE25566-8506-4506-AF6F-545CD5A995F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64736" y="6394531"/>
            <a:ext cx="1209676" cy="288761"/>
          </a:xfrm>
          <a:prstGeom prst="rect">
            <a:avLst/>
          </a:prstGeom>
        </p:spPr>
      </p:pic>
      <p:sp>
        <p:nvSpPr>
          <p:cNvPr id="11" name="Slide Number Placeholder 21">
            <a:extLst>
              <a:ext uri="{FF2B5EF4-FFF2-40B4-BE49-F238E27FC236}">
                <a16:creationId xmlns:a16="http://schemas.microsoft.com/office/drawing/2014/main" id="{2EB7631E-BA4C-4374-8A5F-70F3AAAF6D37}"/>
              </a:ext>
            </a:extLst>
          </p:cNvPr>
          <p:cNvSpPr txBox="1">
            <a:spLocks/>
          </p:cNvSpPr>
          <p:nvPr userDrawn="1"/>
        </p:nvSpPr>
        <p:spPr>
          <a:xfrm>
            <a:off x="11174185" y="6402070"/>
            <a:ext cx="533723" cy="365125"/>
          </a:xfrm>
          <a:prstGeom prst="rect">
            <a:avLst/>
          </a:prstGeom>
        </p:spPr>
        <p:txBody>
          <a:bodyPr/>
          <a:lstStyle>
            <a:defPPr>
              <a:defRPr lang="en-US"/>
            </a:defPPr>
            <a:lvl1pPr marL="0" algn="r" defTabSz="914400" rtl="0" eaLnBrk="1" latinLnBrk="0" hangingPunct="1">
              <a:defRPr sz="16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F75B87-F406-4246-8401-58ABFE25414D}" type="slidenum">
              <a:rPr lang="en-US" sz="1200" smtClean="0"/>
              <a:pPr/>
              <a:t>‹#›</a:t>
            </a:fld>
            <a:endParaRPr lang="en-US" dirty="0"/>
          </a:p>
        </p:txBody>
      </p:sp>
    </p:spTree>
    <p:extLst>
      <p:ext uri="{BB962C8B-B14F-4D97-AF65-F5344CB8AC3E}">
        <p14:creationId xmlns:p14="http://schemas.microsoft.com/office/powerpoint/2010/main" val="1182121538"/>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b="1" kern="1200">
          <a:solidFill>
            <a:srgbClr val="FFFFFF"/>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85C7E3"/>
        </a:buClr>
        <a:buFont typeface="Arial" panose="020B0604020202020204" pitchFamily="34" charset="0"/>
        <a:buChar char="•"/>
        <a:defRPr sz="2800"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rgbClr val="FFFFFF"/>
          </a:solidFill>
          <a:latin typeface="+mn-lt"/>
          <a:ea typeface="+mn-ea"/>
          <a:cs typeface="+mn-cs"/>
        </a:defRPr>
      </a:lvl2pPr>
      <a:lvl3pPr marL="1143000" indent="-228600" algn="l" defTabSz="914400" rtl="0" eaLnBrk="1" latinLnBrk="0" hangingPunct="1">
        <a:lnSpc>
          <a:spcPct val="90000"/>
        </a:lnSpc>
        <a:spcBef>
          <a:spcPts val="500"/>
        </a:spcBef>
        <a:buClr>
          <a:srgbClr val="000066"/>
        </a:buClr>
        <a:buFont typeface="Arial" panose="020B0604020202020204" pitchFamily="34" charset="0"/>
        <a:buChar char="•"/>
        <a:defRPr sz="2000" kern="1200">
          <a:solidFill>
            <a:srgbClr val="FFFFFF"/>
          </a:solidFill>
          <a:latin typeface="+mn-lt"/>
          <a:ea typeface="+mn-ea"/>
          <a:cs typeface="+mn-cs"/>
        </a:defRPr>
      </a:lvl3pPr>
      <a:lvl4pPr marL="1600200" indent="-228600" algn="l" defTabSz="914400" rtl="0" eaLnBrk="1" latinLnBrk="0" hangingPunct="1">
        <a:lnSpc>
          <a:spcPct val="90000"/>
        </a:lnSpc>
        <a:spcBef>
          <a:spcPts val="500"/>
        </a:spcBef>
        <a:buClr>
          <a:srgbClr val="4D698C"/>
        </a:buClr>
        <a:buFont typeface="Arial" panose="020B0604020202020204" pitchFamily="34" charset="0"/>
        <a:buChar char="•"/>
        <a:defRPr sz="1800" kern="1200">
          <a:solidFill>
            <a:srgbClr val="FFFFF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A31F5A-B1A0-4190-A0FF-2AE7E71AB1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F8BC21-084E-4905-909C-4567A85E6E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DB869C3-DC11-41D3-9EA7-2BDC9E6DE1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6411E373-4E71-409C-809E-7DA45D6251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D7FA33A-AFE9-418F-B98B-26C6A62293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A95E8-175A-45FD-A46E-49C03C129424}" type="slidenum">
              <a:rPr lang="en-US" smtClean="0"/>
              <a:t>‹#›</a:t>
            </a:fld>
            <a:endParaRPr lang="en-US" dirty="0"/>
          </a:p>
        </p:txBody>
      </p:sp>
    </p:spTree>
    <p:extLst>
      <p:ext uri="{BB962C8B-B14F-4D97-AF65-F5344CB8AC3E}">
        <p14:creationId xmlns:p14="http://schemas.microsoft.com/office/powerpoint/2010/main" val="1563322136"/>
      </p:ext>
    </p:extLst>
  </p:cSld>
  <p:clrMap bg1="lt1" tx1="dk1" bg2="lt2" tx2="dk2" accent1="accent1" accent2="accent2" accent3="accent3" accent4="accent4" accent5="accent5" accent6="accent6" hlink="hlink" folHlink="folHlink"/>
  <p:sldLayoutIdLst>
    <p:sldLayoutId id="2147483706" r:id="rId1"/>
  </p:sldLayoutIdLst>
  <p:hf hdr="0" ft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5.xml"/><Relationship Id="rId1" Type="http://schemas.openxmlformats.org/officeDocument/2006/relationships/customXml" Target="../../customXml/item30.xml"/><Relationship Id="rId5" Type="http://schemas.openxmlformats.org/officeDocument/2006/relationships/image" Target="../media/image19.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58.xml"/><Relationship Id="rId1" Type="http://schemas.openxmlformats.org/officeDocument/2006/relationships/customXml" Target="../../customXml/item88.xml"/><Relationship Id="rId6" Type="http://schemas.openxmlformats.org/officeDocument/2006/relationships/image" Target="cid:image012.png@01DA05BD.239228B0" TargetMode="External"/><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114.xml"/><Relationship Id="rId1" Type="http://schemas.openxmlformats.org/officeDocument/2006/relationships/customXml" Target="../../customXml/item8.xml"/><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22.xml"/><Relationship Id="rId1" Type="http://schemas.openxmlformats.org/officeDocument/2006/relationships/customXml" Target="../../customXml/item42.xml"/><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104.xml"/><Relationship Id="rId1" Type="http://schemas.openxmlformats.org/officeDocument/2006/relationships/customXml" Target="../../customXml/item81.xml"/><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64.xml"/><Relationship Id="rId1" Type="http://schemas.openxmlformats.org/officeDocument/2006/relationships/customXml" Target="../../customXml/item21.xm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77.xml"/><Relationship Id="rId1" Type="http://schemas.openxmlformats.org/officeDocument/2006/relationships/customXml" Target="../../customXml/item43.xml"/><Relationship Id="rId6" Type="http://schemas.openxmlformats.org/officeDocument/2006/relationships/image" Target="cid:image005.png@01DA05B5.CC3166A0" TargetMode="External"/><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cid:image005.png@01DA05B5.CC3166A0" TargetMode="External"/><Relationship Id="rId2" Type="http://schemas.openxmlformats.org/officeDocument/2006/relationships/customXml" Target="../../customXml/item105.xml"/><Relationship Id="rId1" Type="http://schemas.openxmlformats.org/officeDocument/2006/relationships/customXml" Target="../../customXml/item65.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37.xml"/><Relationship Id="rId1" Type="http://schemas.openxmlformats.org/officeDocument/2006/relationships/customXml" Target="../../customXml/item19.xml"/><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100.xml"/><Relationship Id="rId1" Type="http://schemas.openxmlformats.org/officeDocument/2006/relationships/customXml" Target="../../customXml/item7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51.xml"/><Relationship Id="rId1" Type="http://schemas.openxmlformats.org/officeDocument/2006/relationships/customXml" Target="../../customXml/item75.xml"/><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112.xml"/><Relationship Id="rId1" Type="http://schemas.openxmlformats.org/officeDocument/2006/relationships/customXml" Target="../../customXml/item59.xml"/><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53.xml"/><Relationship Id="rId1" Type="http://schemas.openxmlformats.org/officeDocument/2006/relationships/customXml" Target="../../customXml/item10.xml"/><Relationship Id="rId5" Type="http://schemas.openxmlformats.org/officeDocument/2006/relationships/image" Target="../media/image28.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0.png"/><Relationship Id="rId2" Type="http://schemas.openxmlformats.org/officeDocument/2006/relationships/customXml" Target="../../customXml/item72.xml"/><Relationship Id="rId1" Type="http://schemas.openxmlformats.org/officeDocument/2006/relationships/customXml" Target="../../customXml/item38.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115.xml"/><Relationship Id="rId1" Type="http://schemas.openxmlformats.org/officeDocument/2006/relationships/customXml" Target="../../customXml/item89.xml"/><Relationship Id="rId6" Type="http://schemas.openxmlformats.org/officeDocument/2006/relationships/image" Target="../media/image31.png"/><Relationship Id="rId5" Type="http://schemas.openxmlformats.org/officeDocument/2006/relationships/image" Target="../media/image26.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29.xml"/><Relationship Id="rId1" Type="http://schemas.openxmlformats.org/officeDocument/2006/relationships/customXml" Target="../../customXml/item9.x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49.xml"/><Relationship Id="rId1" Type="http://schemas.openxmlformats.org/officeDocument/2006/relationships/customXml" Target="../../customXml/item90.xml"/><Relationship Id="rId5" Type="http://schemas.openxmlformats.org/officeDocument/2006/relationships/image" Target="../media/image33.jpe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99.xml"/><Relationship Id="rId1" Type="http://schemas.openxmlformats.org/officeDocument/2006/relationships/customXml" Target="../../customXml/item66.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108.xml"/><Relationship Id="rId1" Type="http://schemas.openxmlformats.org/officeDocument/2006/relationships/customXml" Target="../../customXml/item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39.xml"/><Relationship Id="rId1" Type="http://schemas.openxmlformats.org/officeDocument/2006/relationships/customXml" Target="../../customXml/item45.xml"/><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0.jpeg"/><Relationship Id="rId2" Type="http://schemas.openxmlformats.org/officeDocument/2006/relationships/customXml" Target="../../customXml/item56.xml"/><Relationship Id="rId1" Type="http://schemas.openxmlformats.org/officeDocument/2006/relationships/customXml" Target="../../customXml/item11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2.xml"/><Relationship Id="rId7" Type="http://schemas.openxmlformats.org/officeDocument/2006/relationships/image" Target="../media/image43.jpeg"/><Relationship Id="rId2" Type="http://schemas.openxmlformats.org/officeDocument/2006/relationships/customXml" Target="../../customXml/item94.xml"/><Relationship Id="rId1" Type="http://schemas.openxmlformats.org/officeDocument/2006/relationships/customXml" Target="../../customXml/item41.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slideLayout" Target="../slideLayouts/slideLayout12.xml"/><Relationship Id="rId7" Type="http://schemas.openxmlformats.org/officeDocument/2006/relationships/image" Target="../media/image47.png"/><Relationship Id="rId2" Type="http://schemas.openxmlformats.org/officeDocument/2006/relationships/customXml" Target="../../customXml/item79.xml"/><Relationship Id="rId1" Type="http://schemas.openxmlformats.org/officeDocument/2006/relationships/customXml" Target="../../customXml/item4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12.xml"/><Relationship Id="rId7" Type="http://schemas.openxmlformats.org/officeDocument/2006/relationships/image" Target="../media/image51.jpeg"/><Relationship Id="rId2" Type="http://schemas.openxmlformats.org/officeDocument/2006/relationships/customXml" Target="../../customXml/item14.xml"/><Relationship Id="rId1" Type="http://schemas.openxmlformats.org/officeDocument/2006/relationships/customXml" Target="../../customXml/item26.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12.xml"/><Relationship Id="rId7" Type="http://schemas.openxmlformats.org/officeDocument/2006/relationships/image" Target="../media/image55.jpeg"/><Relationship Id="rId2" Type="http://schemas.openxmlformats.org/officeDocument/2006/relationships/customXml" Target="../../customXml/item24.xml"/><Relationship Id="rId1" Type="http://schemas.openxmlformats.org/officeDocument/2006/relationships/customXml" Target="../../customXml/item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96.xml"/><Relationship Id="rId1" Type="http://schemas.openxmlformats.org/officeDocument/2006/relationships/customXml" Target="../../customXml/item67.xml"/><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ustomXml" Target="../../customXml/item3.xml"/><Relationship Id="rId1" Type="http://schemas.openxmlformats.org/officeDocument/2006/relationships/customXml" Target="../../customXml/item70.xml"/><Relationship Id="rId5" Type="http://schemas.openxmlformats.org/officeDocument/2006/relationships/notesSlide" Target="../notesSlides/notesSlide35.xml"/><Relationship Id="rId4"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54.xml"/><Relationship Id="rId1" Type="http://schemas.openxmlformats.org/officeDocument/2006/relationships/customXml" Target="../../customXml/item40.xml"/><Relationship Id="rId5" Type="http://schemas.openxmlformats.org/officeDocument/2006/relationships/hyperlink" Target="https://www.projectfinance.law/tax-equity-news/2023/march/the-solar-plus-wind-finance-and-investment-summit-soundbites-the-tax-equity-market-and-transferability/" TargetMode="Externa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98.xml"/><Relationship Id="rId1" Type="http://schemas.openxmlformats.org/officeDocument/2006/relationships/customXml" Target="../../customXml/item76.xml"/><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63.xml"/><Relationship Id="rId1" Type="http://schemas.openxmlformats.org/officeDocument/2006/relationships/customXml" Target="../../customXml/item18.xml"/><Relationship Id="rId6" Type="http://schemas.openxmlformats.org/officeDocument/2006/relationships/image" Target="cid:image002.png@01DA05A3.287C64E0" TargetMode="External"/><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31.xml"/><Relationship Id="rId1" Type="http://schemas.openxmlformats.org/officeDocument/2006/relationships/customXml" Target="../../customXml/item57.xml"/><Relationship Id="rId6" Type="http://schemas.openxmlformats.org/officeDocument/2006/relationships/image" Target="cid:image006.jpg@01DA05BF.86173050" TargetMode="External"/><Relationship Id="rId5" Type="http://schemas.openxmlformats.org/officeDocument/2006/relationships/image" Target="../media/image17.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113.xml"/><Relationship Id="rId1" Type="http://schemas.openxmlformats.org/officeDocument/2006/relationships/customXml" Target="../../customXml/item92.xml"/><Relationship Id="rId6" Type="http://schemas.openxmlformats.org/officeDocument/2006/relationships/image" Target="cid:image007.jpg@01DA05BF.86173050" TargetMode="External"/><Relationship Id="rId5" Type="http://schemas.openxmlformats.org/officeDocument/2006/relationships/image" Target="../media/image18.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E7390-F1DD-4973-AAEA-B7F25C56318F}"/>
              </a:ext>
            </a:extLst>
          </p:cNvPr>
          <p:cNvSpPr>
            <a:spLocks noGrp="1"/>
          </p:cNvSpPr>
          <p:nvPr>
            <p:ph type="ctrTitle"/>
          </p:nvPr>
        </p:nvSpPr>
        <p:spPr>
          <a:xfrm>
            <a:off x="6823494" y="575733"/>
            <a:ext cx="5262114" cy="4275667"/>
          </a:xfrm>
        </p:spPr>
        <p:txBody>
          <a:bodyPr>
            <a:normAutofit fontScale="90000"/>
          </a:bodyPr>
          <a:lstStyle/>
          <a:p>
            <a:pPr algn="l"/>
            <a:br>
              <a:rPr lang="fr-FR" dirty="0">
                <a:latin typeface="+mn-lt"/>
              </a:rPr>
            </a:br>
            <a:r>
              <a:rPr lang="en-US" sz="3200" dirty="0">
                <a:latin typeface="+mn-lt"/>
              </a:rPr>
              <a:t>US Renewable Energy Changing Landscape and Lessons Learned</a:t>
            </a:r>
            <a:br>
              <a:rPr lang="fr-FR" dirty="0">
                <a:latin typeface="+mn-lt"/>
              </a:rPr>
            </a:br>
            <a:br>
              <a:rPr lang="fr-FR" dirty="0">
                <a:latin typeface="+mn-lt"/>
              </a:rPr>
            </a:br>
            <a:br>
              <a:rPr lang="en-US" dirty="0">
                <a:latin typeface="+mn-lt"/>
              </a:rPr>
            </a:br>
            <a:r>
              <a:rPr lang="en-US" sz="2000" dirty="0">
                <a:solidFill>
                  <a:schemeClr val="accent3"/>
                </a:solidFill>
              </a:rPr>
              <a:t>Daniel Williams, CPA, CFF</a:t>
            </a:r>
            <a:br>
              <a:rPr lang="en-US" sz="2000" dirty="0"/>
            </a:br>
            <a:r>
              <a:rPr lang="en-US" sz="2000" dirty="0"/>
              <a:t>Senior Vice President, Forensic Accounting – Insurance Services</a:t>
            </a:r>
            <a:br>
              <a:rPr lang="en-US" dirty="0">
                <a:latin typeface="+mn-lt"/>
              </a:rPr>
            </a:br>
            <a:br>
              <a:rPr lang="en-US" dirty="0">
                <a:latin typeface="+mn-lt"/>
              </a:rPr>
            </a:br>
            <a:r>
              <a:rPr lang="en-US" sz="2000" dirty="0">
                <a:solidFill>
                  <a:schemeClr val="accent3"/>
                </a:solidFill>
              </a:rPr>
              <a:t>Timothy Dowden </a:t>
            </a:r>
            <a:br>
              <a:rPr lang="en-US" sz="2000" dirty="0"/>
            </a:br>
            <a:r>
              <a:rPr lang="en-US" sz="2000" dirty="0"/>
              <a:t>Senior Vice President, Renewable Energy </a:t>
            </a:r>
            <a:br>
              <a:rPr lang="en-US" dirty="0">
                <a:latin typeface="+mn-lt"/>
              </a:rPr>
            </a:br>
            <a:br>
              <a:rPr lang="en-US" dirty="0">
                <a:latin typeface="+mn-lt"/>
              </a:rPr>
            </a:br>
            <a:r>
              <a:rPr lang="en-US" dirty="0">
                <a:latin typeface="+mn-lt"/>
              </a:rPr>
              <a:t>	</a:t>
            </a:r>
            <a:endParaRPr lang="en-US" i="1" dirty="0">
              <a:solidFill>
                <a:srgbClr val="FFFF00"/>
              </a:solidFill>
              <a:latin typeface="+mn-lt"/>
            </a:endParaRPr>
          </a:p>
        </p:txBody>
      </p:sp>
    </p:spTree>
    <p:extLst>
      <p:ext uri="{BB962C8B-B14F-4D97-AF65-F5344CB8AC3E}">
        <p14:creationId xmlns:p14="http://schemas.microsoft.com/office/powerpoint/2010/main" val="1491617533"/>
      </p:ext>
    </p:extLst>
  </p:cSld>
  <p:clrMapOvr>
    <a:masterClrMapping/>
  </p:clrMapOvr>
  <mc:AlternateContent xmlns:mc="http://schemas.openxmlformats.org/markup-compatibility/2006" xmlns:p14="http://schemas.microsoft.com/office/powerpoint/2010/main">
    <mc:Choice Requires="p14">
      <p:transition spd="slow" p14:dur="2000" advTm="17725"/>
    </mc:Choice>
    <mc:Fallback xmlns="">
      <p:transition spd="slow" advTm="1772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8C0990F-ECA9-92E6-490A-164D10AA1B2F}"/>
              </a:ext>
            </a:extLst>
          </p:cNvPr>
          <p:cNvSpPr>
            <a:spLocks noGrp="1"/>
          </p:cNvSpPr>
          <p:nvPr>
            <p:ph type="title"/>
          </p:nvPr>
        </p:nvSpPr>
        <p:spPr>
          <a:xfrm>
            <a:off x="-1" y="-13827"/>
            <a:ext cx="11489636" cy="1089529"/>
          </a:xfrm>
        </p:spPr>
        <p:txBody>
          <a:bodyPr/>
          <a:lstStyle/>
          <a:p>
            <a:r>
              <a:rPr lang="en-US" sz="3600">
                <a:solidFill>
                  <a:schemeClr val="accent4"/>
                </a:solidFill>
              </a:rPr>
              <a:t>Retrospective, how did we get to where we are today?</a:t>
            </a:r>
            <a:endParaRPr lang="en-US" sz="3600" dirty="0">
              <a:solidFill>
                <a:schemeClr val="accent4"/>
              </a:solidFill>
            </a:endParaRPr>
          </a:p>
        </p:txBody>
      </p:sp>
      <p:pic>
        <p:nvPicPr>
          <p:cNvPr id="1026" name="Picture 2" descr="Tax Equity Financing: An Introduction and Policy Considerations -  EveryCRSReport.com">
            <a:extLst>
              <a:ext uri="{FF2B5EF4-FFF2-40B4-BE49-F238E27FC236}">
                <a16:creationId xmlns:a16="http://schemas.microsoft.com/office/drawing/2014/main" id="{301E52F1-EA5D-F753-E615-21A3B8661E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245" y="3674660"/>
            <a:ext cx="7461484" cy="29762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072B90-898A-818D-FB39-6081D2826059}"/>
              </a:ext>
            </a:extLst>
          </p:cNvPr>
          <p:cNvSpPr txBox="1"/>
          <p:nvPr/>
        </p:nvSpPr>
        <p:spPr>
          <a:xfrm>
            <a:off x="1302687" y="928048"/>
            <a:ext cx="8884260" cy="2862322"/>
          </a:xfrm>
          <a:prstGeom prst="rect">
            <a:avLst/>
          </a:prstGeom>
          <a:noFill/>
        </p:spPr>
        <p:txBody>
          <a:bodyPr wrap="square" rtlCol="0">
            <a:spAutoFit/>
          </a:bodyPr>
          <a:lstStyle/>
          <a:p>
            <a:r>
              <a:rPr lang="en-US" dirty="0"/>
              <a:t>Wind – 1992 Energy Policy Act of 1992 enacted the Production Tax Credit (PTC) which provides a tax credit for each MWh of Generation for the first 10 years of the project, the current inflation adjusted PTC is $27.50/MWh</a:t>
            </a:r>
          </a:p>
          <a:p>
            <a:endParaRPr lang="en-US" dirty="0"/>
          </a:p>
          <a:p>
            <a:r>
              <a:rPr lang="en-US" dirty="0"/>
              <a:t>Solar – 2005 Energy Policy Act of 2005 initially created the U.S. Federal Solar Investment Tax Credit or ITC (subsequently extended multiple times) which generated tax credits equal to 30% of the total Cost of Project over a 5-Year Period</a:t>
            </a:r>
          </a:p>
          <a:p>
            <a:endParaRPr lang="en-US" dirty="0"/>
          </a:p>
          <a:p>
            <a:r>
              <a:rPr lang="en-US" dirty="0"/>
              <a:t>Tax Credits, these sound great, but what if I don’t pay that much in tax?</a:t>
            </a:r>
          </a:p>
          <a:p>
            <a:endParaRPr lang="en-US" dirty="0"/>
          </a:p>
        </p:txBody>
      </p:sp>
    </p:spTree>
    <p:custDataLst>
      <p:custData r:id="rId1"/>
      <p:custData r:id="rId2"/>
    </p:custDataLst>
    <p:extLst>
      <p:ext uri="{BB962C8B-B14F-4D97-AF65-F5344CB8AC3E}">
        <p14:creationId xmlns:p14="http://schemas.microsoft.com/office/powerpoint/2010/main" val="4031047231"/>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8C0990F-ECA9-92E6-490A-164D10AA1B2F}"/>
              </a:ext>
            </a:extLst>
          </p:cNvPr>
          <p:cNvSpPr>
            <a:spLocks noGrp="1"/>
          </p:cNvSpPr>
          <p:nvPr>
            <p:ph type="title"/>
          </p:nvPr>
        </p:nvSpPr>
        <p:spPr>
          <a:xfrm>
            <a:off x="-1" y="235472"/>
            <a:ext cx="11489636" cy="590931"/>
          </a:xfrm>
        </p:spPr>
        <p:txBody>
          <a:bodyPr/>
          <a:lstStyle/>
          <a:p>
            <a:r>
              <a:rPr lang="en-US" sz="3600" dirty="0">
                <a:solidFill>
                  <a:schemeClr val="accent4"/>
                </a:solidFill>
              </a:rPr>
              <a:t>Rise of the Tax Equity Investor</a:t>
            </a:r>
          </a:p>
        </p:txBody>
      </p:sp>
      <p:pic>
        <p:nvPicPr>
          <p:cNvPr id="3" name="Picture 2" descr="A white paper with text on it&#10;&#10;Description automatically generated">
            <a:extLst>
              <a:ext uri="{FF2B5EF4-FFF2-40B4-BE49-F238E27FC236}">
                <a16:creationId xmlns:a16="http://schemas.microsoft.com/office/drawing/2014/main" id="{1C0270A0-EBC0-3358-BB11-C9EBEA4A0D3A}"/>
              </a:ext>
            </a:extLst>
          </p:cNvPr>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702365" y="826403"/>
            <a:ext cx="9998833" cy="5587649"/>
          </a:xfrm>
          <a:prstGeom prst="rect">
            <a:avLst/>
          </a:prstGeom>
          <a:noFill/>
          <a:ln>
            <a:noFill/>
          </a:ln>
        </p:spPr>
      </p:pic>
    </p:spTree>
    <p:custDataLst>
      <p:custData r:id="rId1"/>
      <p:custData r:id="rId2"/>
    </p:custDataLst>
    <p:extLst>
      <p:ext uri="{BB962C8B-B14F-4D97-AF65-F5344CB8AC3E}">
        <p14:creationId xmlns:p14="http://schemas.microsoft.com/office/powerpoint/2010/main" val="943764671"/>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8C0990F-ECA9-92E6-490A-164D10AA1B2F}"/>
              </a:ext>
            </a:extLst>
          </p:cNvPr>
          <p:cNvSpPr>
            <a:spLocks noGrp="1"/>
          </p:cNvSpPr>
          <p:nvPr>
            <p:ph type="title"/>
          </p:nvPr>
        </p:nvSpPr>
        <p:spPr>
          <a:xfrm>
            <a:off x="-1" y="235472"/>
            <a:ext cx="11489636" cy="590931"/>
          </a:xfrm>
        </p:spPr>
        <p:txBody>
          <a:bodyPr/>
          <a:lstStyle/>
          <a:p>
            <a:r>
              <a:rPr lang="en-US" sz="3600" dirty="0">
                <a:solidFill>
                  <a:schemeClr val="accent4"/>
                </a:solidFill>
              </a:rPr>
              <a:t>Rise of the Tax Equity Investor</a:t>
            </a:r>
          </a:p>
        </p:txBody>
      </p:sp>
      <p:pic>
        <p:nvPicPr>
          <p:cNvPr id="2" name="Picture 1">
            <a:extLst>
              <a:ext uri="{FF2B5EF4-FFF2-40B4-BE49-F238E27FC236}">
                <a16:creationId xmlns:a16="http://schemas.microsoft.com/office/drawing/2014/main" id="{859A6A68-800D-7C5E-5123-75E277B28E02}"/>
              </a:ext>
            </a:extLst>
          </p:cNvPr>
          <p:cNvPicPr>
            <a:picLocks noChangeAspect="1"/>
          </p:cNvPicPr>
          <p:nvPr/>
        </p:nvPicPr>
        <p:blipFill>
          <a:blip r:embed="rId5"/>
          <a:stretch>
            <a:fillRect/>
          </a:stretch>
        </p:blipFill>
        <p:spPr>
          <a:xfrm>
            <a:off x="1298712" y="1154096"/>
            <a:ext cx="8945218" cy="5015030"/>
          </a:xfrm>
          <a:prstGeom prst="rect">
            <a:avLst/>
          </a:prstGeom>
        </p:spPr>
      </p:pic>
    </p:spTree>
    <p:custDataLst>
      <p:custData r:id="rId1"/>
      <p:custData r:id="rId2"/>
    </p:custDataLst>
    <p:extLst>
      <p:ext uri="{BB962C8B-B14F-4D97-AF65-F5344CB8AC3E}">
        <p14:creationId xmlns:p14="http://schemas.microsoft.com/office/powerpoint/2010/main" val="716757061"/>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8C0990F-ECA9-92E6-490A-164D10AA1B2F}"/>
              </a:ext>
            </a:extLst>
          </p:cNvPr>
          <p:cNvSpPr>
            <a:spLocks noGrp="1"/>
          </p:cNvSpPr>
          <p:nvPr>
            <p:ph type="title"/>
          </p:nvPr>
        </p:nvSpPr>
        <p:spPr>
          <a:xfrm>
            <a:off x="-1" y="235472"/>
            <a:ext cx="11489636" cy="590931"/>
          </a:xfrm>
        </p:spPr>
        <p:txBody>
          <a:bodyPr/>
          <a:lstStyle/>
          <a:p>
            <a:r>
              <a:rPr lang="en-US" sz="3600" dirty="0">
                <a:solidFill>
                  <a:schemeClr val="accent4"/>
                </a:solidFill>
              </a:rPr>
              <a:t>Tax Credits and Tax Equity, why does this matter?</a:t>
            </a:r>
          </a:p>
        </p:txBody>
      </p:sp>
      <p:sp>
        <p:nvSpPr>
          <p:cNvPr id="5" name="TextBox 4">
            <a:extLst>
              <a:ext uri="{FF2B5EF4-FFF2-40B4-BE49-F238E27FC236}">
                <a16:creationId xmlns:a16="http://schemas.microsoft.com/office/drawing/2014/main" id="{A6BF1F04-83AF-5E1A-12F9-620553D65B50}"/>
              </a:ext>
            </a:extLst>
          </p:cNvPr>
          <p:cNvSpPr txBox="1"/>
          <p:nvPr/>
        </p:nvSpPr>
        <p:spPr>
          <a:xfrm>
            <a:off x="1554478" y="1829196"/>
            <a:ext cx="8884260" cy="1938992"/>
          </a:xfrm>
          <a:prstGeom prst="rect">
            <a:avLst/>
          </a:prstGeom>
          <a:noFill/>
        </p:spPr>
        <p:txBody>
          <a:bodyPr wrap="square" rtlCol="0">
            <a:spAutoFit/>
          </a:bodyPr>
          <a:lstStyle/>
          <a:p>
            <a:r>
              <a:rPr lang="en-US" sz="2000" dirty="0"/>
              <a:t>The Inflation Reduction Act doubles down on the Production Tax Credit Programs (PTC/ITC) and has “sweetened the pot”</a:t>
            </a:r>
          </a:p>
          <a:p>
            <a:endParaRPr lang="en-US" sz="2000" dirty="0"/>
          </a:p>
          <a:p>
            <a:r>
              <a:rPr lang="en-US" sz="2000" dirty="0"/>
              <a:t>Acknowledging the limitations or appetite for Tax Equity Investment, the IRA also attempts to make it easier for more capital and corporate market participants to take advantage of these Tax Benefits</a:t>
            </a:r>
          </a:p>
        </p:txBody>
      </p:sp>
    </p:spTree>
    <p:custDataLst>
      <p:custData r:id="rId1"/>
      <p:custData r:id="rId2"/>
    </p:custDataLst>
    <p:extLst>
      <p:ext uri="{BB962C8B-B14F-4D97-AF65-F5344CB8AC3E}">
        <p14:creationId xmlns:p14="http://schemas.microsoft.com/office/powerpoint/2010/main" val="3045301984"/>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8C0990F-ECA9-92E6-490A-164D10AA1B2F}"/>
              </a:ext>
            </a:extLst>
          </p:cNvPr>
          <p:cNvSpPr>
            <a:spLocks noGrp="1"/>
          </p:cNvSpPr>
          <p:nvPr>
            <p:ph type="title"/>
          </p:nvPr>
        </p:nvSpPr>
        <p:spPr>
          <a:xfrm>
            <a:off x="-1" y="235472"/>
            <a:ext cx="11489636" cy="590931"/>
          </a:xfrm>
        </p:spPr>
        <p:txBody>
          <a:bodyPr/>
          <a:lstStyle/>
          <a:p>
            <a:r>
              <a:rPr lang="en-US" sz="3600" dirty="0">
                <a:solidFill>
                  <a:schemeClr val="accent4"/>
                </a:solidFill>
              </a:rPr>
              <a:t>Inflation Reduction Act – What’s Changed?</a:t>
            </a:r>
          </a:p>
        </p:txBody>
      </p:sp>
      <p:sp>
        <p:nvSpPr>
          <p:cNvPr id="5" name="TextBox 4">
            <a:extLst>
              <a:ext uri="{FF2B5EF4-FFF2-40B4-BE49-F238E27FC236}">
                <a16:creationId xmlns:a16="http://schemas.microsoft.com/office/drawing/2014/main" id="{A6BF1F04-83AF-5E1A-12F9-620553D65B50}"/>
              </a:ext>
            </a:extLst>
          </p:cNvPr>
          <p:cNvSpPr txBox="1"/>
          <p:nvPr/>
        </p:nvSpPr>
        <p:spPr>
          <a:xfrm>
            <a:off x="848139" y="993914"/>
            <a:ext cx="10005391" cy="5355312"/>
          </a:xfrm>
          <a:prstGeom prst="rect">
            <a:avLst/>
          </a:prstGeom>
          <a:noFill/>
        </p:spPr>
        <p:txBody>
          <a:bodyPr wrap="square" rtlCol="0">
            <a:spAutoFit/>
          </a:bodyPr>
          <a:lstStyle/>
          <a:p>
            <a:pPr marL="342900" marR="0" lvl="0" indent="-342900">
              <a:spcBef>
                <a:spcPts val="0"/>
              </a:spcBef>
              <a:spcAft>
                <a:spcPts val="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rPr>
              <a:t>Key Changes</a:t>
            </a:r>
          </a:p>
          <a:p>
            <a:pPr marR="0" lvl="0">
              <a:spcBef>
                <a:spcPts val="0"/>
              </a:spcBef>
              <a:spcAft>
                <a:spcPts val="0"/>
              </a:spcAft>
            </a:pPr>
            <a:endParaRPr lang="en-US"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rPr>
              <a:t>Elections - Wind and Solar are now both eligible for EITHER Production Tax Credit or Investment Tax Credit, previously most wind was only eligible for PTC and Solar was limited to ITC.  </a:t>
            </a:r>
            <a:endParaRPr lang="en-US" dirty="0">
              <a:effectLst/>
              <a:latin typeface="Calibri" panose="020F0502020204030204" pitchFamily="34" charset="0"/>
              <a:ea typeface="Calibri" panose="020F0502020204030204" pitchFamily="34" charset="0"/>
            </a:endParaRPr>
          </a:p>
          <a:p>
            <a:pPr marL="914400" marR="0">
              <a:spcBef>
                <a:spcPts val="0"/>
              </a:spcBef>
              <a:spcAft>
                <a:spcPts val="0"/>
              </a:spcAft>
            </a:pPr>
            <a:r>
              <a:rPr lang="en-US" dirty="0">
                <a:effectLst/>
                <a:latin typeface="Calibri" panose="020F0502020204030204" pitchFamily="34" charset="0"/>
                <a:ea typeface="Times New Roman" panose="02020603050405020304" pitchFamily="18" charset="0"/>
              </a:rPr>
              <a:t> </a:t>
            </a:r>
            <a:endParaRPr lang="en-US" dirty="0">
              <a:effectLst/>
              <a:latin typeface="Calibri" panose="020F0502020204030204" pitchFamily="34" charset="0"/>
              <a:ea typeface="Calibri" panose="020F0502020204030204" pitchFamily="34" charset="0"/>
            </a:endParaRPr>
          </a:p>
          <a:p>
            <a:pPr marL="1371600" marR="0">
              <a:spcBef>
                <a:spcPts val="0"/>
              </a:spcBef>
              <a:spcAft>
                <a:spcPts val="0"/>
              </a:spcAft>
            </a:pPr>
            <a:r>
              <a:rPr lang="en-US" dirty="0">
                <a:effectLst/>
                <a:latin typeface="Calibri" panose="020F0502020204030204" pitchFamily="34" charset="0"/>
                <a:ea typeface="Times New Roman" panose="02020603050405020304" pitchFamily="18" charset="0"/>
              </a:rPr>
              <a:t>“PTCs have been better from a return-on-investment perspective rather than the ITC. Also, the PTC is a less lumpy use of tax appetite.”</a:t>
            </a:r>
            <a:endParaRPr lang="en-US" dirty="0">
              <a:effectLst/>
              <a:latin typeface="Calibri" panose="020F0502020204030204" pitchFamily="34" charset="0"/>
              <a:ea typeface="Calibri" panose="020F0502020204030204" pitchFamily="34" charset="0"/>
            </a:endParaRPr>
          </a:p>
          <a:p>
            <a:pPr marL="1371600" marR="0">
              <a:spcBef>
                <a:spcPts val="0"/>
              </a:spcBef>
              <a:spcAft>
                <a:spcPts val="0"/>
              </a:spcAft>
            </a:pPr>
            <a:r>
              <a:rPr lang="en-US" dirty="0">
                <a:effectLst/>
                <a:latin typeface="Calibri" panose="020F0502020204030204" pitchFamily="34" charset="0"/>
                <a:ea typeface="Times New Roman" panose="02020603050405020304" pitchFamily="18" charset="0"/>
              </a:rPr>
              <a:t> </a:t>
            </a:r>
            <a:endParaRPr lang="en-US" dirty="0">
              <a:effectLst/>
              <a:latin typeface="Calibri" panose="020F0502020204030204" pitchFamily="34" charset="0"/>
              <a:ea typeface="Calibri" panose="020F0502020204030204" pitchFamily="34" charset="0"/>
            </a:endParaRPr>
          </a:p>
          <a:p>
            <a:pPr marL="1371600" marR="0">
              <a:spcBef>
                <a:spcPts val="0"/>
              </a:spcBef>
              <a:spcAft>
                <a:spcPts val="0"/>
              </a:spcAft>
            </a:pPr>
            <a:r>
              <a:rPr lang="en-US" dirty="0">
                <a:effectLst/>
                <a:latin typeface="Calibri" panose="020F0502020204030204" pitchFamily="34" charset="0"/>
                <a:ea typeface="Times New Roman" panose="02020603050405020304" pitchFamily="18" charset="0"/>
              </a:rPr>
              <a:t>            Money Center Bank, Managing Director</a:t>
            </a:r>
            <a:endParaRPr lang="en-US" dirty="0">
              <a:effectLst/>
              <a:latin typeface="Calibri" panose="020F0502020204030204" pitchFamily="34" charset="0"/>
              <a:ea typeface="Calibri" panose="020F0502020204030204" pitchFamily="34" charset="0"/>
            </a:endParaRPr>
          </a:p>
          <a:p>
            <a:pPr marL="1371600" marR="0">
              <a:spcBef>
                <a:spcPts val="0"/>
              </a:spcBef>
              <a:spcAft>
                <a:spcPts val="0"/>
              </a:spcAft>
            </a:pPr>
            <a:r>
              <a:rPr lang="en-US" dirty="0">
                <a:effectLst/>
                <a:latin typeface="Calibri" panose="020F0502020204030204" pitchFamily="34" charset="0"/>
                <a:ea typeface="Times New Roman" panose="02020603050405020304" pitchFamily="18" charset="0"/>
              </a:rPr>
              <a:t> </a:t>
            </a:r>
            <a:endParaRPr lang="en-US" dirty="0">
              <a:effectLst/>
              <a:latin typeface="Calibri" panose="020F0502020204030204" pitchFamily="34" charset="0"/>
              <a:ea typeface="Calibri" panose="020F0502020204030204" pitchFamily="34" charset="0"/>
            </a:endParaRPr>
          </a:p>
          <a:p>
            <a:pPr marL="1371600" marR="0">
              <a:spcBef>
                <a:spcPts val="0"/>
              </a:spcBef>
              <a:spcAft>
                <a:spcPts val="0"/>
              </a:spcAft>
            </a:pPr>
            <a:r>
              <a:rPr lang="en-US" dirty="0">
                <a:effectLst/>
                <a:latin typeface="Calibri" panose="020F0502020204030204" pitchFamily="34" charset="0"/>
                <a:ea typeface="Times New Roman" panose="02020603050405020304" pitchFamily="18" charset="0"/>
              </a:rPr>
              <a:t>“More than likely new solar projects in Texas and California will opt for the PTC. How is that going to work when you have existing ITC solar projects, that won’t sell power for zero negative prices, and new PTC solar projects that will sell power at zero or negative prices.”</a:t>
            </a:r>
            <a:endParaRPr lang="en-US" dirty="0">
              <a:effectLst/>
              <a:latin typeface="Calibri" panose="020F0502020204030204" pitchFamily="34" charset="0"/>
              <a:ea typeface="Calibri" panose="020F0502020204030204" pitchFamily="34" charset="0"/>
            </a:endParaRPr>
          </a:p>
          <a:p>
            <a:pPr marL="1371600" marR="0">
              <a:spcBef>
                <a:spcPts val="0"/>
              </a:spcBef>
              <a:spcAft>
                <a:spcPts val="0"/>
              </a:spcAft>
            </a:pPr>
            <a:r>
              <a:rPr lang="en-US" dirty="0">
                <a:effectLst/>
                <a:latin typeface="Calibri" panose="020F0502020204030204" pitchFamily="34" charset="0"/>
                <a:ea typeface="Times New Roman" panose="02020603050405020304" pitchFamily="18" charset="0"/>
              </a:rPr>
              <a:t> </a:t>
            </a:r>
            <a:endParaRPr lang="en-US" dirty="0">
              <a:effectLst/>
              <a:latin typeface="Calibri" panose="020F0502020204030204" pitchFamily="34" charset="0"/>
              <a:ea typeface="Calibri" panose="020F0502020204030204" pitchFamily="34" charset="0"/>
            </a:endParaRPr>
          </a:p>
          <a:p>
            <a:pPr marL="1371600" marR="0">
              <a:spcBef>
                <a:spcPts val="0"/>
              </a:spcBef>
              <a:spcAft>
                <a:spcPts val="0"/>
              </a:spcAft>
            </a:pPr>
            <a:r>
              <a:rPr lang="en-US" dirty="0">
                <a:effectLst/>
                <a:latin typeface="Calibri" panose="020F0502020204030204" pitchFamily="34" charset="0"/>
                <a:ea typeface="Times New Roman" panose="02020603050405020304" pitchFamily="18" charset="0"/>
              </a:rPr>
              <a:t>            Sustainable Energy Investment Firm, Country Head</a:t>
            </a:r>
            <a:endParaRPr lang="en-US" dirty="0">
              <a:effectLst/>
              <a:latin typeface="Calibri" panose="020F0502020204030204" pitchFamily="34" charset="0"/>
              <a:ea typeface="Calibri" panose="020F0502020204030204" pitchFamily="34" charset="0"/>
            </a:endParaRPr>
          </a:p>
          <a:p>
            <a:pPr marR="0" lvl="1">
              <a:spcBef>
                <a:spcPts val="0"/>
              </a:spcBef>
              <a:spcAft>
                <a:spcPts val="0"/>
              </a:spcAft>
            </a:pPr>
            <a:endParaRPr lang="en-US" dirty="0">
              <a:effectLst/>
              <a:latin typeface="Calibri" panose="020F0502020204030204" pitchFamily="34"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rPr>
              <a:t>Stand Alone Energy Storage Systems (ESS) now eligible ITC for any type of generation stored, previously to be ITC eligible ESS had to be built in conjunction with a solar facility and it was required to charge 80% renewable power to qualify.</a:t>
            </a:r>
            <a:endParaRPr lang="en-US" dirty="0">
              <a:effectLst/>
              <a:latin typeface="Calibri" panose="020F0502020204030204" pitchFamily="34" charset="0"/>
              <a:ea typeface="Calibri" panose="020F0502020204030204" pitchFamily="34" charset="0"/>
            </a:endParaRPr>
          </a:p>
        </p:txBody>
      </p:sp>
    </p:spTree>
    <p:custDataLst>
      <p:custData r:id="rId1"/>
      <p:custData r:id="rId2"/>
    </p:custDataLst>
    <p:extLst>
      <p:ext uri="{BB962C8B-B14F-4D97-AF65-F5344CB8AC3E}">
        <p14:creationId xmlns:p14="http://schemas.microsoft.com/office/powerpoint/2010/main" val="3716783539"/>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8C0990F-ECA9-92E6-490A-164D10AA1B2F}"/>
              </a:ext>
            </a:extLst>
          </p:cNvPr>
          <p:cNvSpPr>
            <a:spLocks noGrp="1"/>
          </p:cNvSpPr>
          <p:nvPr>
            <p:ph type="title"/>
          </p:nvPr>
        </p:nvSpPr>
        <p:spPr>
          <a:xfrm>
            <a:off x="-1" y="235472"/>
            <a:ext cx="11489636" cy="590931"/>
          </a:xfrm>
        </p:spPr>
        <p:txBody>
          <a:bodyPr/>
          <a:lstStyle/>
          <a:p>
            <a:r>
              <a:rPr lang="en-US" sz="3600" dirty="0">
                <a:solidFill>
                  <a:schemeClr val="accent4"/>
                </a:solidFill>
              </a:rPr>
              <a:t>Inflation Reduction Act – What’s Changed?</a:t>
            </a:r>
          </a:p>
        </p:txBody>
      </p:sp>
      <p:sp>
        <p:nvSpPr>
          <p:cNvPr id="5" name="TextBox 4">
            <a:extLst>
              <a:ext uri="{FF2B5EF4-FFF2-40B4-BE49-F238E27FC236}">
                <a16:creationId xmlns:a16="http://schemas.microsoft.com/office/drawing/2014/main" id="{A6BF1F04-83AF-5E1A-12F9-620553D65B50}"/>
              </a:ext>
            </a:extLst>
          </p:cNvPr>
          <p:cNvSpPr txBox="1"/>
          <p:nvPr/>
        </p:nvSpPr>
        <p:spPr>
          <a:xfrm>
            <a:off x="848139" y="993914"/>
            <a:ext cx="10005391" cy="3693319"/>
          </a:xfrm>
          <a:prstGeom prst="rect">
            <a:avLst/>
          </a:prstGeom>
          <a:noFill/>
        </p:spPr>
        <p:txBody>
          <a:bodyPr wrap="square" rtlCol="0">
            <a:spAutoFit/>
          </a:bodyPr>
          <a:lstStyle/>
          <a:p>
            <a:pPr marL="342900" marR="0" lvl="0" indent="-342900">
              <a:spcBef>
                <a:spcPts val="0"/>
              </a:spcBef>
              <a:spcAft>
                <a:spcPts val="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rPr>
              <a:t>Key Changes (Cont’d)</a:t>
            </a:r>
          </a:p>
          <a:p>
            <a:pPr marR="0" lvl="0">
              <a:spcBef>
                <a:spcPts val="0"/>
              </a:spcBef>
              <a:spcAft>
                <a:spcPts val="0"/>
              </a:spcAft>
            </a:pPr>
            <a:endParaRPr lang="en-US" dirty="0">
              <a:effectLst/>
              <a:latin typeface="Calibri" panose="020F0502020204030204" pitchFamily="34"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rPr>
              <a:t>Transferability of ITC/PTC – Now, companies generating electricity have the option to sell their PTCs and ITCs to third parties, previously had to be used by the entity generating them “rise of tax equity” this opens the door to potentially increasing the pool of investors in RE projects</a:t>
            </a:r>
            <a:endParaRPr lang="en-US" dirty="0">
              <a:effectLst/>
              <a:latin typeface="Calibri" panose="020F0502020204030204" pitchFamily="34" charset="0"/>
              <a:ea typeface="Calibri" panose="020F0502020204030204" pitchFamily="34" charset="0"/>
            </a:endParaRPr>
          </a:p>
          <a:p>
            <a:pPr marL="1371600" marR="0">
              <a:spcBef>
                <a:spcPts val="0"/>
              </a:spcBef>
              <a:spcAft>
                <a:spcPts val="0"/>
              </a:spcAft>
            </a:pPr>
            <a:r>
              <a:rPr lang="en-US" dirty="0">
                <a:effectLst/>
                <a:latin typeface="Calibri" panose="020F0502020204030204" pitchFamily="34" charset="0"/>
                <a:ea typeface="Times New Roman" panose="02020603050405020304" pitchFamily="18" charset="0"/>
              </a:rPr>
              <a:t> </a:t>
            </a:r>
            <a:endParaRPr lang="en-US" dirty="0">
              <a:effectLst/>
              <a:latin typeface="Calibri" panose="020F0502020204030204" pitchFamily="34" charset="0"/>
              <a:ea typeface="Calibri" panose="020F0502020204030204" pitchFamily="34" charset="0"/>
            </a:endParaRPr>
          </a:p>
          <a:p>
            <a:pPr marL="1371600" marR="0">
              <a:spcBef>
                <a:spcPts val="0"/>
              </a:spcBef>
              <a:spcAft>
                <a:spcPts val="0"/>
              </a:spcAft>
            </a:pPr>
            <a:r>
              <a:rPr lang="en-US" dirty="0">
                <a:effectLst/>
                <a:latin typeface="Calibri" panose="020F0502020204030204" pitchFamily="34" charset="0"/>
                <a:ea typeface="Times New Roman" panose="02020603050405020304" pitchFamily="18" charset="0"/>
              </a:rPr>
              <a:t>“Transferability brings to the table the ability of developers to try their own thing. You no longer have to listen to what the top four tax equity investors tell you about how to manage your project.”</a:t>
            </a:r>
            <a:endParaRPr lang="en-US" dirty="0">
              <a:effectLst/>
              <a:latin typeface="Calibri" panose="020F0502020204030204" pitchFamily="34" charset="0"/>
              <a:ea typeface="Calibri" panose="020F0502020204030204" pitchFamily="34" charset="0"/>
            </a:endParaRPr>
          </a:p>
          <a:p>
            <a:pPr marL="1371600" marR="0">
              <a:spcBef>
                <a:spcPts val="0"/>
              </a:spcBef>
              <a:spcAft>
                <a:spcPts val="0"/>
              </a:spcAft>
            </a:pPr>
            <a:r>
              <a:rPr lang="en-US" dirty="0">
                <a:effectLst/>
                <a:latin typeface="Calibri" panose="020F0502020204030204" pitchFamily="34" charset="0"/>
                <a:ea typeface="Times New Roman" panose="02020603050405020304" pitchFamily="18" charset="0"/>
              </a:rPr>
              <a:t> </a:t>
            </a:r>
            <a:endParaRPr lang="en-US" dirty="0">
              <a:effectLst/>
              <a:latin typeface="Calibri" panose="020F0502020204030204" pitchFamily="34" charset="0"/>
              <a:ea typeface="Calibri" panose="020F0502020204030204" pitchFamily="34" charset="0"/>
            </a:endParaRPr>
          </a:p>
          <a:p>
            <a:pPr marL="1371600" marR="0">
              <a:spcBef>
                <a:spcPts val="0"/>
              </a:spcBef>
              <a:spcAft>
                <a:spcPts val="0"/>
              </a:spcAft>
            </a:pPr>
            <a:r>
              <a:rPr lang="en-US" dirty="0">
                <a:effectLst/>
                <a:latin typeface="Calibri" panose="020F0502020204030204" pitchFamily="34" charset="0"/>
                <a:ea typeface="Times New Roman" panose="02020603050405020304" pitchFamily="18" charset="0"/>
              </a:rPr>
              <a:t>            Energy Transition Investment Firm, Partner</a:t>
            </a:r>
            <a:endParaRPr lang="en-US" dirty="0">
              <a:effectLst/>
              <a:latin typeface="Calibri" panose="020F0502020204030204" pitchFamily="34" charset="0"/>
              <a:ea typeface="Calibri" panose="020F0502020204030204" pitchFamily="34" charset="0"/>
            </a:endParaRPr>
          </a:p>
          <a:p>
            <a:pPr marL="1371600" marR="0">
              <a:spcBef>
                <a:spcPts val="0"/>
              </a:spcBef>
              <a:spcAft>
                <a:spcPts val="0"/>
              </a:spcAft>
            </a:pPr>
            <a:r>
              <a:rPr lang="en-US" dirty="0">
                <a:effectLst/>
                <a:latin typeface="Calibri" panose="020F0502020204030204" pitchFamily="34" charset="0"/>
                <a:ea typeface="Times New Roman" panose="02020603050405020304" pitchFamily="18" charset="0"/>
              </a:rPr>
              <a:t> </a:t>
            </a:r>
            <a:endParaRPr lang="en-US"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rPr>
              <a:t>Rate Structure and Bonus Potential</a:t>
            </a:r>
            <a:endParaRPr lang="en-US" dirty="0">
              <a:effectLst/>
              <a:latin typeface="Calibri" panose="020F0502020204030204" pitchFamily="34" charset="0"/>
              <a:ea typeface="Calibri" panose="020F0502020204030204" pitchFamily="34" charset="0"/>
            </a:endParaRPr>
          </a:p>
        </p:txBody>
      </p:sp>
    </p:spTree>
    <p:custDataLst>
      <p:custData r:id="rId1"/>
      <p:custData r:id="rId2"/>
    </p:custDataLst>
    <p:extLst>
      <p:ext uri="{BB962C8B-B14F-4D97-AF65-F5344CB8AC3E}">
        <p14:creationId xmlns:p14="http://schemas.microsoft.com/office/powerpoint/2010/main" val="4184806584"/>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8C0990F-ECA9-92E6-490A-164D10AA1B2F}"/>
              </a:ext>
            </a:extLst>
          </p:cNvPr>
          <p:cNvSpPr>
            <a:spLocks noGrp="1"/>
          </p:cNvSpPr>
          <p:nvPr>
            <p:ph type="title"/>
          </p:nvPr>
        </p:nvSpPr>
        <p:spPr>
          <a:xfrm>
            <a:off x="-1" y="235472"/>
            <a:ext cx="11489636" cy="590931"/>
          </a:xfrm>
        </p:spPr>
        <p:txBody>
          <a:bodyPr/>
          <a:lstStyle/>
          <a:p>
            <a:r>
              <a:rPr lang="en-US" sz="3600" dirty="0">
                <a:solidFill>
                  <a:schemeClr val="accent4"/>
                </a:solidFill>
              </a:rPr>
              <a:t>Inflation Reduction Act – ITC Changes</a:t>
            </a:r>
          </a:p>
        </p:txBody>
      </p:sp>
      <p:pic>
        <p:nvPicPr>
          <p:cNvPr id="3" name="Picture 2" descr="A chart with numbers and text&#10;&#10;Description automatically generated with medium confidence">
            <a:extLst>
              <a:ext uri="{FF2B5EF4-FFF2-40B4-BE49-F238E27FC236}">
                <a16:creationId xmlns:a16="http://schemas.microsoft.com/office/drawing/2014/main" id="{8FEBBA7D-D8F9-D062-592D-40538063CDDC}"/>
              </a:ext>
            </a:extLst>
          </p:cNvPr>
          <p:cNvPicPr>
            <a:picLocks noChangeAspect="1"/>
          </p:cNvPicPr>
          <p:nvPr/>
        </p:nvPicPr>
        <p:blipFill rotWithShape="1">
          <a:blip r:embed="rId5" r:link="rId6">
            <a:extLst>
              <a:ext uri="{28A0092B-C50C-407E-A947-70E740481C1C}">
                <a14:useLocalDpi xmlns:a14="http://schemas.microsoft.com/office/drawing/2010/main" val="0"/>
              </a:ext>
            </a:extLst>
          </a:blip>
          <a:srcRect t="5843" b="49608"/>
          <a:stretch/>
        </p:blipFill>
        <p:spPr bwMode="auto">
          <a:xfrm>
            <a:off x="609600" y="1324935"/>
            <a:ext cx="11041834" cy="4346995"/>
          </a:xfrm>
          <a:prstGeom prst="rect">
            <a:avLst/>
          </a:prstGeom>
          <a:noFill/>
          <a:ln>
            <a:noFill/>
          </a:ln>
          <a:extLst>
            <a:ext uri="{53640926-AAD7-44D8-BBD7-CCE9431645EC}">
              <a14:shadowObscured xmlns:a14="http://schemas.microsoft.com/office/drawing/2010/main"/>
            </a:ext>
          </a:extLst>
        </p:spPr>
      </p:pic>
    </p:spTree>
    <p:custDataLst>
      <p:custData r:id="rId1"/>
      <p:custData r:id="rId2"/>
    </p:custDataLst>
    <p:extLst>
      <p:ext uri="{BB962C8B-B14F-4D97-AF65-F5344CB8AC3E}">
        <p14:creationId xmlns:p14="http://schemas.microsoft.com/office/powerpoint/2010/main" val="31434215"/>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8C0990F-ECA9-92E6-490A-164D10AA1B2F}"/>
              </a:ext>
            </a:extLst>
          </p:cNvPr>
          <p:cNvSpPr>
            <a:spLocks noGrp="1"/>
          </p:cNvSpPr>
          <p:nvPr>
            <p:ph type="title"/>
          </p:nvPr>
        </p:nvSpPr>
        <p:spPr>
          <a:xfrm>
            <a:off x="-1" y="235472"/>
            <a:ext cx="11489636" cy="590931"/>
          </a:xfrm>
        </p:spPr>
        <p:txBody>
          <a:bodyPr/>
          <a:lstStyle/>
          <a:p>
            <a:r>
              <a:rPr lang="en-US" sz="3600" dirty="0">
                <a:solidFill>
                  <a:schemeClr val="accent4"/>
                </a:solidFill>
              </a:rPr>
              <a:t>Inflation Reduction Act – PTC Changes</a:t>
            </a:r>
          </a:p>
        </p:txBody>
      </p:sp>
      <p:pic>
        <p:nvPicPr>
          <p:cNvPr id="2" name="Picture 1">
            <a:extLst>
              <a:ext uri="{FF2B5EF4-FFF2-40B4-BE49-F238E27FC236}">
                <a16:creationId xmlns:a16="http://schemas.microsoft.com/office/drawing/2014/main" id="{8FF1F1C2-3632-D1C0-812A-41EDDA78392C}"/>
              </a:ext>
            </a:extLst>
          </p:cNvPr>
          <p:cNvPicPr>
            <a:picLocks noChangeAspect="1"/>
          </p:cNvPicPr>
          <p:nvPr/>
        </p:nvPicPr>
        <p:blipFill>
          <a:blip r:embed="rId5"/>
          <a:stretch>
            <a:fillRect/>
          </a:stretch>
        </p:blipFill>
        <p:spPr>
          <a:xfrm>
            <a:off x="670391" y="2755592"/>
            <a:ext cx="10543848" cy="2770565"/>
          </a:xfrm>
          <a:prstGeom prst="rect">
            <a:avLst/>
          </a:prstGeom>
        </p:spPr>
      </p:pic>
      <p:pic>
        <p:nvPicPr>
          <p:cNvPr id="4" name="Picture 3" descr="A chart with numbers and text&#10;&#10;Description automatically generated with medium confidence">
            <a:extLst>
              <a:ext uri="{FF2B5EF4-FFF2-40B4-BE49-F238E27FC236}">
                <a16:creationId xmlns:a16="http://schemas.microsoft.com/office/drawing/2014/main" id="{506DFE1D-EC83-7C13-8A52-6F33CAFF0DFE}"/>
              </a:ext>
            </a:extLst>
          </p:cNvPr>
          <p:cNvPicPr>
            <a:picLocks noChangeAspect="1"/>
          </p:cNvPicPr>
          <p:nvPr/>
        </p:nvPicPr>
        <p:blipFill rotWithShape="1">
          <a:blip r:embed="rId6" r:link="rId7">
            <a:extLst>
              <a:ext uri="{28A0092B-C50C-407E-A947-70E740481C1C}">
                <a14:useLocalDpi xmlns:a14="http://schemas.microsoft.com/office/drawing/2010/main" val="0"/>
              </a:ext>
            </a:extLst>
          </a:blip>
          <a:srcRect t="5843" b="78815"/>
          <a:stretch>
            <a:fillRect/>
          </a:stretch>
        </p:blipFill>
        <p:spPr bwMode="auto">
          <a:xfrm>
            <a:off x="670391" y="1329125"/>
            <a:ext cx="10524130" cy="1426467"/>
          </a:xfrm>
          <a:prstGeom prst="rect">
            <a:avLst/>
          </a:prstGeom>
          <a:noFill/>
          <a:ln>
            <a:noFill/>
          </a:ln>
          <a:extLst>
            <a:ext uri="{53640926-AAD7-44D8-BBD7-CCE9431645EC}">
              <a14:shadowObscured xmlns:a14="http://schemas.microsoft.com/office/drawing/2010/main"/>
            </a:ext>
          </a:extLst>
        </p:spPr>
      </p:pic>
    </p:spTree>
    <p:custDataLst>
      <p:custData r:id="rId1"/>
      <p:custData r:id="rId2"/>
    </p:custDataLst>
    <p:extLst>
      <p:ext uri="{BB962C8B-B14F-4D97-AF65-F5344CB8AC3E}">
        <p14:creationId xmlns:p14="http://schemas.microsoft.com/office/powerpoint/2010/main" val="3781074688"/>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C44A-CA5F-4896-948A-CF63F0B29F56}"/>
              </a:ext>
            </a:extLst>
          </p:cNvPr>
          <p:cNvSpPr>
            <a:spLocks noGrp="1"/>
          </p:cNvSpPr>
          <p:nvPr>
            <p:ph type="title"/>
          </p:nvPr>
        </p:nvSpPr>
        <p:spPr>
          <a:xfrm>
            <a:off x="0" y="248245"/>
            <a:ext cx="9169400" cy="701731"/>
          </a:xfrm>
        </p:spPr>
        <p:txBody>
          <a:bodyPr/>
          <a:lstStyle/>
          <a:p>
            <a:r>
              <a:rPr lang="en-US" sz="4400" dirty="0">
                <a:solidFill>
                  <a:schemeClr val="accent4"/>
                </a:solidFill>
              </a:rPr>
              <a:t>IRA – Domestic Content Bonus</a:t>
            </a:r>
            <a:endParaRPr lang="en-US" dirty="0"/>
          </a:p>
        </p:txBody>
      </p:sp>
      <p:sp>
        <p:nvSpPr>
          <p:cNvPr id="3" name="Content Placeholder 2">
            <a:extLst>
              <a:ext uri="{FF2B5EF4-FFF2-40B4-BE49-F238E27FC236}">
                <a16:creationId xmlns:a16="http://schemas.microsoft.com/office/drawing/2014/main" id="{503D4449-63B7-4401-A925-B672947F105C}"/>
              </a:ext>
            </a:extLst>
          </p:cNvPr>
          <p:cNvSpPr>
            <a:spLocks noGrp="1"/>
          </p:cNvSpPr>
          <p:nvPr>
            <p:ph idx="1"/>
          </p:nvPr>
        </p:nvSpPr>
        <p:spPr>
          <a:xfrm>
            <a:off x="847790" y="862342"/>
            <a:ext cx="10377257" cy="1215155"/>
          </a:xfrm>
        </p:spPr>
        <p:txBody>
          <a:bodyPr>
            <a:normAutofit fontScale="70000" lnSpcReduction="20000"/>
          </a:bodyPr>
          <a:lstStyle/>
          <a:p>
            <a:pPr marL="0" indent="0" algn="just">
              <a:lnSpc>
                <a:spcPct val="120000"/>
              </a:lnSpc>
              <a:buNone/>
            </a:pPr>
            <a:r>
              <a:rPr lang="en-US" sz="2600" dirty="0"/>
              <a:t>The Inflation Reduction Act creates a 10% tax credit adder to encourage the use of “domestic content” in renewable projects that qualify for the production tax credit (PTC) and investment tax credit (ITC). Only projects built using the required amounts of U.S.-produced steel, iron and manufactured products can receive this credit increase.</a:t>
            </a:r>
          </a:p>
          <a:p>
            <a:pPr marL="0" indent="0" algn="just">
              <a:lnSpc>
                <a:spcPct val="120000"/>
              </a:lnSpc>
              <a:buNone/>
            </a:pPr>
            <a:endParaRPr lang="en-US" dirty="0"/>
          </a:p>
        </p:txBody>
      </p:sp>
      <p:pic>
        <p:nvPicPr>
          <p:cNvPr id="7" name="Picture 6">
            <a:extLst>
              <a:ext uri="{FF2B5EF4-FFF2-40B4-BE49-F238E27FC236}">
                <a16:creationId xmlns:a16="http://schemas.microsoft.com/office/drawing/2014/main" id="{148BBA99-9221-8B39-7EDD-F4C7863CB7B5}"/>
              </a:ext>
            </a:extLst>
          </p:cNvPr>
          <p:cNvPicPr>
            <a:picLocks noChangeAspect="1"/>
          </p:cNvPicPr>
          <p:nvPr/>
        </p:nvPicPr>
        <p:blipFill rotWithShape="1">
          <a:blip r:embed="rId5"/>
          <a:srcRect t="22778"/>
          <a:stretch/>
        </p:blipFill>
        <p:spPr>
          <a:xfrm>
            <a:off x="1086114" y="3563007"/>
            <a:ext cx="5959757" cy="3104284"/>
          </a:xfrm>
          <a:prstGeom prst="rect">
            <a:avLst/>
          </a:prstGeom>
        </p:spPr>
      </p:pic>
      <p:sp>
        <p:nvSpPr>
          <p:cNvPr id="9" name="TextBox 8">
            <a:extLst>
              <a:ext uri="{FF2B5EF4-FFF2-40B4-BE49-F238E27FC236}">
                <a16:creationId xmlns:a16="http://schemas.microsoft.com/office/drawing/2014/main" id="{5C0226FF-EA50-8596-2183-223E7C28F3EE}"/>
              </a:ext>
            </a:extLst>
          </p:cNvPr>
          <p:cNvSpPr txBox="1"/>
          <p:nvPr/>
        </p:nvSpPr>
        <p:spPr>
          <a:xfrm>
            <a:off x="847790" y="2010884"/>
            <a:ext cx="10258096" cy="1477328"/>
          </a:xfrm>
          <a:prstGeom prst="rect">
            <a:avLst/>
          </a:prstGeom>
          <a:noFill/>
        </p:spPr>
        <p:txBody>
          <a:bodyPr wrap="square">
            <a:spAutoFit/>
          </a:bodyPr>
          <a:lstStyle/>
          <a:p>
            <a:pPr algn="just"/>
            <a:r>
              <a:rPr lang="en-US" dirty="0">
                <a:solidFill>
                  <a:schemeClr val="tx1">
                    <a:lumMod val="65000"/>
                    <a:lumOff val="35000"/>
                  </a:schemeClr>
                </a:solidFill>
              </a:rPr>
              <a:t>To meet the domestic content bonus criteria, taxpayers must construct a project with:</a:t>
            </a:r>
          </a:p>
          <a:p>
            <a:pPr marL="742950" lvl="1" indent="-285750" algn="just">
              <a:buFont typeface="Arial" panose="020B0604020202020204" pitchFamily="34" charset="0"/>
              <a:buChar char="•"/>
            </a:pPr>
            <a:r>
              <a:rPr lang="en-US" dirty="0">
                <a:solidFill>
                  <a:schemeClr val="tx1">
                    <a:lumMod val="65000"/>
                    <a:lumOff val="35000"/>
                  </a:schemeClr>
                </a:solidFill>
              </a:rPr>
              <a:t> 100% U.S. content </a:t>
            </a:r>
            <a:r>
              <a:rPr lang="en-US" b="1" dirty="0">
                <a:solidFill>
                  <a:schemeClr val="tx1">
                    <a:lumMod val="65000"/>
                    <a:lumOff val="35000"/>
                  </a:schemeClr>
                </a:solidFill>
              </a:rPr>
              <a:t>steel and iron*</a:t>
            </a:r>
            <a:endParaRPr lang="en-US" dirty="0">
              <a:solidFill>
                <a:schemeClr val="tx1">
                  <a:lumMod val="65000"/>
                  <a:lumOff val="35000"/>
                </a:schemeClr>
              </a:solidFill>
            </a:endParaRPr>
          </a:p>
          <a:p>
            <a:pPr marL="742950" lvl="1" indent="-285750" algn="just">
              <a:buFont typeface="Arial" panose="020B0604020202020204" pitchFamily="34" charset="0"/>
              <a:buChar char="•"/>
            </a:pPr>
            <a:r>
              <a:rPr lang="en-US" dirty="0">
                <a:solidFill>
                  <a:schemeClr val="tx1">
                    <a:lumMod val="65000"/>
                    <a:lumOff val="35000"/>
                  </a:schemeClr>
                </a:solidFill>
              </a:rPr>
              <a:t>Incorporate the appropriate “adjusted percentage” of domestically </a:t>
            </a:r>
            <a:r>
              <a:rPr lang="en-US" b="1" dirty="0">
                <a:solidFill>
                  <a:schemeClr val="tx1">
                    <a:lumMod val="65000"/>
                    <a:lumOff val="35000"/>
                  </a:schemeClr>
                </a:solidFill>
              </a:rPr>
              <a:t>manufactured products**</a:t>
            </a:r>
            <a:r>
              <a:rPr lang="en-US" dirty="0">
                <a:solidFill>
                  <a:schemeClr val="tx1">
                    <a:lumMod val="65000"/>
                    <a:lumOff val="35000"/>
                  </a:schemeClr>
                </a:solidFill>
              </a:rPr>
              <a:t>.</a:t>
            </a:r>
          </a:p>
          <a:p>
            <a:pPr marL="742950" lvl="1" indent="-285750" algn="just">
              <a:buFont typeface="Arial" panose="020B0604020202020204" pitchFamily="34" charset="0"/>
              <a:buChar char="•"/>
            </a:pPr>
            <a:r>
              <a:rPr lang="en-US" dirty="0">
                <a:solidFill>
                  <a:schemeClr val="tx1">
                    <a:lumMod val="65000"/>
                    <a:lumOff val="35000"/>
                  </a:schemeClr>
                </a:solidFill>
              </a:rPr>
              <a:t>Tax exempt entities receiving direct pay, with projects  +1MW, are </a:t>
            </a:r>
            <a:r>
              <a:rPr lang="en-US" b="1" dirty="0">
                <a:solidFill>
                  <a:schemeClr val="tx1">
                    <a:lumMod val="65000"/>
                    <a:lumOff val="35000"/>
                  </a:schemeClr>
                </a:solidFill>
              </a:rPr>
              <a:t>required</a:t>
            </a:r>
            <a:r>
              <a:rPr lang="en-US" dirty="0">
                <a:solidFill>
                  <a:schemeClr val="tx1">
                    <a:lumMod val="65000"/>
                    <a:lumOff val="35000"/>
                  </a:schemeClr>
                </a:solidFill>
              </a:rPr>
              <a:t> to meet Domestic Content or receive reductions in tax credits, but still receive adder credit for compliance.</a:t>
            </a:r>
          </a:p>
        </p:txBody>
      </p:sp>
      <p:sp>
        <p:nvSpPr>
          <p:cNvPr id="11" name="TextBox 10">
            <a:extLst>
              <a:ext uri="{FF2B5EF4-FFF2-40B4-BE49-F238E27FC236}">
                <a16:creationId xmlns:a16="http://schemas.microsoft.com/office/drawing/2014/main" id="{B06030F2-C6EF-5A04-EB4E-3CF4723B3756}"/>
              </a:ext>
            </a:extLst>
          </p:cNvPr>
          <p:cNvSpPr txBox="1"/>
          <p:nvPr/>
        </p:nvSpPr>
        <p:spPr>
          <a:xfrm>
            <a:off x="7367752" y="3572295"/>
            <a:ext cx="3857295" cy="2492990"/>
          </a:xfrm>
          <a:prstGeom prst="rect">
            <a:avLst/>
          </a:prstGeom>
          <a:noFill/>
        </p:spPr>
        <p:txBody>
          <a:bodyPr wrap="square">
            <a:spAutoFit/>
          </a:bodyPr>
          <a:lstStyle/>
          <a:p>
            <a:pPr algn="just"/>
            <a:r>
              <a:rPr lang="en-US" sz="1200" dirty="0">
                <a:solidFill>
                  <a:schemeClr val="tx1">
                    <a:lumMod val="65000"/>
                    <a:lumOff val="35000"/>
                  </a:schemeClr>
                </a:solidFill>
                <a:effectLst/>
              </a:rPr>
              <a:t>*Only structural construction materials made primarily of steel or iron (racking, rebar, etc.) must meet the domestic content requirement, and not steel or iron parts of other components.</a:t>
            </a:r>
          </a:p>
          <a:p>
            <a:pPr algn="just"/>
            <a:endParaRPr lang="en-US" sz="1200" dirty="0">
              <a:solidFill>
                <a:schemeClr val="tx1">
                  <a:lumMod val="65000"/>
                  <a:lumOff val="35000"/>
                </a:schemeClr>
              </a:solidFill>
            </a:endParaRPr>
          </a:p>
          <a:p>
            <a:pPr algn="just"/>
            <a:r>
              <a:rPr lang="en-US" sz="1200" dirty="0">
                <a:solidFill>
                  <a:schemeClr val="tx1">
                    <a:lumMod val="65000"/>
                    <a:lumOff val="35000"/>
                  </a:schemeClr>
                </a:solidFill>
              </a:rPr>
              <a:t>**Manufactured product is considered to be produced in the United States only if (1) all the manufacturing processes for the product take place in the United States and (2) all the components of the product are of U.S. origin. </a:t>
            </a:r>
          </a:p>
          <a:p>
            <a:pPr algn="just"/>
            <a:endParaRPr lang="en-US" sz="1200" dirty="0">
              <a:solidFill>
                <a:schemeClr val="tx1">
                  <a:lumMod val="65000"/>
                  <a:lumOff val="35000"/>
                </a:schemeClr>
              </a:solidFill>
            </a:endParaRPr>
          </a:p>
          <a:p>
            <a:pPr algn="just"/>
            <a:r>
              <a:rPr lang="en-US" sz="1200" dirty="0">
                <a:solidFill>
                  <a:schemeClr val="tx1">
                    <a:lumMod val="65000"/>
                    <a:lumOff val="35000"/>
                  </a:schemeClr>
                </a:solidFill>
              </a:rPr>
              <a:t>The IRS has specific requirements for certification/record keeping which are outlined in Notice 2023-38.</a:t>
            </a:r>
          </a:p>
        </p:txBody>
      </p:sp>
    </p:spTree>
    <p:custDataLst>
      <p:custData r:id="rId1"/>
      <p:custData r:id="rId2"/>
    </p:custDataLst>
    <p:extLst>
      <p:ext uri="{BB962C8B-B14F-4D97-AF65-F5344CB8AC3E}">
        <p14:creationId xmlns:p14="http://schemas.microsoft.com/office/powerpoint/2010/main" val="1970666652"/>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C44A-CA5F-4896-948A-CF63F0B29F56}"/>
              </a:ext>
            </a:extLst>
          </p:cNvPr>
          <p:cNvSpPr>
            <a:spLocks noGrp="1"/>
          </p:cNvSpPr>
          <p:nvPr>
            <p:ph type="title"/>
          </p:nvPr>
        </p:nvSpPr>
        <p:spPr>
          <a:xfrm>
            <a:off x="0" y="248245"/>
            <a:ext cx="9169400" cy="701731"/>
          </a:xfrm>
        </p:spPr>
        <p:txBody>
          <a:bodyPr/>
          <a:lstStyle/>
          <a:p>
            <a:r>
              <a:rPr lang="en-US" sz="4400" dirty="0">
                <a:solidFill>
                  <a:schemeClr val="accent4"/>
                </a:solidFill>
              </a:rPr>
              <a:t>IRA – Brownfield Redevelopment</a:t>
            </a:r>
            <a:endParaRPr lang="en-US" dirty="0"/>
          </a:p>
        </p:txBody>
      </p:sp>
      <p:sp>
        <p:nvSpPr>
          <p:cNvPr id="3" name="Content Placeholder 2">
            <a:extLst>
              <a:ext uri="{FF2B5EF4-FFF2-40B4-BE49-F238E27FC236}">
                <a16:creationId xmlns:a16="http://schemas.microsoft.com/office/drawing/2014/main" id="{503D4449-63B7-4401-A925-B672947F105C}"/>
              </a:ext>
            </a:extLst>
          </p:cNvPr>
          <p:cNvSpPr>
            <a:spLocks noGrp="1"/>
          </p:cNvSpPr>
          <p:nvPr>
            <p:ph idx="1"/>
          </p:nvPr>
        </p:nvSpPr>
        <p:spPr>
          <a:xfrm>
            <a:off x="847789" y="1017083"/>
            <a:ext cx="5248211" cy="1260756"/>
          </a:xfrm>
        </p:spPr>
        <p:txBody>
          <a:bodyPr>
            <a:noAutofit/>
          </a:bodyPr>
          <a:lstStyle/>
          <a:p>
            <a:pPr marL="0" indent="0" algn="just">
              <a:lnSpc>
                <a:spcPct val="120000"/>
              </a:lnSpc>
              <a:buNone/>
            </a:pPr>
            <a:r>
              <a:rPr lang="en-US" sz="1400" dirty="0"/>
              <a:t>Energy Community: The Inflation Reduction Act creates a 10% tax credit adder available if a project is located in an “energy community.” Energy communities include “brownfield sites,” which is defined by referencing the Comprehensive Environmental Response, Compensation, and Liability Act (CERCLA).</a:t>
            </a:r>
          </a:p>
          <a:p>
            <a:pPr marL="0" indent="0" algn="just">
              <a:lnSpc>
                <a:spcPct val="120000"/>
              </a:lnSpc>
              <a:buNone/>
            </a:pPr>
            <a:r>
              <a:rPr lang="en-US" sz="1400" dirty="0">
                <a:solidFill>
                  <a:schemeClr val="tx1">
                    <a:lumMod val="65000"/>
                    <a:lumOff val="35000"/>
                  </a:schemeClr>
                </a:solidFill>
              </a:rPr>
              <a:t>The CERCLA definition is broad with a long list of exceptions. However, the consensus is that a brownfield site is “complicated by the presence or potential release of hazardous substances, pollutants, or contaminants”.</a:t>
            </a:r>
          </a:p>
          <a:p>
            <a:pPr marL="0" indent="0" algn="just">
              <a:lnSpc>
                <a:spcPct val="120000"/>
              </a:lnSpc>
              <a:buNone/>
            </a:pPr>
            <a:r>
              <a:rPr lang="en-US" sz="1400" dirty="0"/>
              <a:t>Additionally, under the same provision other notable tax deductions and credits available are:</a:t>
            </a:r>
          </a:p>
          <a:p>
            <a:pPr algn="just">
              <a:lnSpc>
                <a:spcPct val="120000"/>
              </a:lnSpc>
            </a:pPr>
            <a:r>
              <a:rPr lang="en-US" sz="1400" dirty="0">
                <a:solidFill>
                  <a:schemeClr val="tx1">
                    <a:lumMod val="65000"/>
                    <a:lumOff val="35000"/>
                  </a:schemeClr>
                </a:solidFill>
              </a:rPr>
              <a:t>Energy-Efficient Commercial Buildings, Energy Investment, Renewable Electricity Production, etc.</a:t>
            </a:r>
          </a:p>
          <a:p>
            <a:pPr algn="just">
              <a:lnSpc>
                <a:spcPct val="120000"/>
              </a:lnSpc>
            </a:pPr>
            <a:r>
              <a:rPr lang="en-US" sz="1400" dirty="0">
                <a:solidFill>
                  <a:schemeClr val="tx1">
                    <a:lumMod val="65000"/>
                    <a:lumOff val="35000"/>
                  </a:schemeClr>
                </a:solidFill>
              </a:rPr>
              <a:t>The New Markets Tax Credit program </a:t>
            </a:r>
          </a:p>
          <a:p>
            <a:pPr algn="just">
              <a:lnSpc>
                <a:spcPct val="120000"/>
              </a:lnSpc>
            </a:pPr>
            <a:r>
              <a:rPr lang="en-US" sz="1400" dirty="0">
                <a:solidFill>
                  <a:schemeClr val="tx1">
                    <a:lumMod val="65000"/>
                    <a:lumOff val="35000"/>
                  </a:schemeClr>
                </a:solidFill>
              </a:rPr>
              <a:t>Low-Income Housing Tax Credits</a:t>
            </a:r>
          </a:p>
        </p:txBody>
      </p:sp>
      <p:pic>
        <p:nvPicPr>
          <p:cNvPr id="5" name="Picture 4">
            <a:extLst>
              <a:ext uri="{FF2B5EF4-FFF2-40B4-BE49-F238E27FC236}">
                <a16:creationId xmlns:a16="http://schemas.microsoft.com/office/drawing/2014/main" id="{47E97204-8800-8C4F-EAA2-CBF61D60AD15}"/>
              </a:ext>
            </a:extLst>
          </p:cNvPr>
          <p:cNvPicPr>
            <a:picLocks noChangeAspect="1"/>
          </p:cNvPicPr>
          <p:nvPr/>
        </p:nvPicPr>
        <p:blipFill rotWithShape="1">
          <a:blip r:embed="rId5"/>
          <a:srcRect l="10468" r="25052"/>
          <a:stretch/>
        </p:blipFill>
        <p:spPr>
          <a:xfrm>
            <a:off x="6368393" y="1009200"/>
            <a:ext cx="5529317" cy="4192319"/>
          </a:xfrm>
          <a:prstGeom prst="rect">
            <a:avLst/>
          </a:prstGeom>
        </p:spPr>
      </p:pic>
      <p:pic>
        <p:nvPicPr>
          <p:cNvPr id="6" name="Picture 5">
            <a:extLst>
              <a:ext uri="{FF2B5EF4-FFF2-40B4-BE49-F238E27FC236}">
                <a16:creationId xmlns:a16="http://schemas.microsoft.com/office/drawing/2014/main" id="{5905382B-4582-59FA-1495-305CE0419482}"/>
              </a:ext>
            </a:extLst>
          </p:cNvPr>
          <p:cNvPicPr>
            <a:picLocks noChangeAspect="1"/>
          </p:cNvPicPr>
          <p:nvPr/>
        </p:nvPicPr>
        <p:blipFill rotWithShape="1">
          <a:blip r:embed="rId5"/>
          <a:srcRect l="73101" t="30348" b="29898"/>
          <a:stretch/>
        </p:blipFill>
        <p:spPr>
          <a:xfrm>
            <a:off x="9169400" y="4475850"/>
            <a:ext cx="1927064" cy="1742658"/>
          </a:xfrm>
          <a:prstGeom prst="rect">
            <a:avLst/>
          </a:prstGeom>
        </p:spPr>
      </p:pic>
      <p:pic>
        <p:nvPicPr>
          <p:cNvPr id="10" name="Picture 9">
            <a:extLst>
              <a:ext uri="{FF2B5EF4-FFF2-40B4-BE49-F238E27FC236}">
                <a16:creationId xmlns:a16="http://schemas.microsoft.com/office/drawing/2014/main" id="{14C20E81-BE96-E577-189F-F2390392BD48}"/>
              </a:ext>
            </a:extLst>
          </p:cNvPr>
          <p:cNvPicPr>
            <a:picLocks noChangeAspect="1"/>
          </p:cNvPicPr>
          <p:nvPr/>
        </p:nvPicPr>
        <p:blipFill>
          <a:blip r:embed="rId6"/>
          <a:stretch>
            <a:fillRect/>
          </a:stretch>
        </p:blipFill>
        <p:spPr>
          <a:xfrm>
            <a:off x="11759502" y="2277838"/>
            <a:ext cx="233471" cy="1505885"/>
          </a:xfrm>
          <a:prstGeom prst="rect">
            <a:avLst/>
          </a:prstGeom>
        </p:spPr>
      </p:pic>
    </p:spTree>
    <p:custDataLst>
      <p:custData r:id="rId1"/>
      <p:custData r:id="rId2"/>
    </p:custDataLst>
    <p:extLst>
      <p:ext uri="{BB962C8B-B14F-4D97-AF65-F5344CB8AC3E}">
        <p14:creationId xmlns:p14="http://schemas.microsoft.com/office/powerpoint/2010/main" val="4167869448"/>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63319CD-9722-1413-0C50-6E61C9599F1E}"/>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536" b="536"/>
          <a:stretch/>
        </p:blipFill>
        <p:spPr>
          <a:xfrm>
            <a:off x="251688" y="1701310"/>
            <a:ext cx="2349856" cy="2343650"/>
          </a:xfrm>
        </p:spPr>
      </p:pic>
      <p:sp>
        <p:nvSpPr>
          <p:cNvPr id="6" name="Content Placeholder 5">
            <a:extLst>
              <a:ext uri="{FF2B5EF4-FFF2-40B4-BE49-F238E27FC236}">
                <a16:creationId xmlns:a16="http://schemas.microsoft.com/office/drawing/2014/main" id="{6D73595F-EDFC-4831-82C6-8856D71EC442}"/>
              </a:ext>
            </a:extLst>
          </p:cNvPr>
          <p:cNvSpPr>
            <a:spLocks noGrp="1"/>
          </p:cNvSpPr>
          <p:nvPr>
            <p:ph type="body" sz="quarter" idx="16"/>
          </p:nvPr>
        </p:nvSpPr>
        <p:spPr>
          <a:xfrm>
            <a:off x="3405188" y="861319"/>
            <a:ext cx="8535124" cy="4984230"/>
          </a:xfrm>
        </p:spPr>
        <p:txBody>
          <a:bodyPr>
            <a:normAutofit/>
          </a:bodyPr>
          <a:lstStyle/>
          <a:p>
            <a:pPr>
              <a:lnSpc>
                <a:spcPct val="120000"/>
              </a:lnSpc>
              <a:buClr>
                <a:schemeClr val="accent2"/>
              </a:buClr>
              <a:buFont typeface="Wingdings" panose="05000000000000000000" pitchFamily="2" charset="2"/>
              <a:buChar char="Ø"/>
              <a:defRPr/>
            </a:pPr>
            <a:r>
              <a:rPr lang="en-US" sz="2200" dirty="0"/>
              <a:t>23 Years of Forensic Accounting Experience</a:t>
            </a:r>
          </a:p>
          <a:p>
            <a:pPr>
              <a:lnSpc>
                <a:spcPct val="120000"/>
              </a:lnSpc>
              <a:buClr>
                <a:schemeClr val="accent2"/>
              </a:buClr>
              <a:buFont typeface="Wingdings" panose="05000000000000000000" pitchFamily="2" charset="2"/>
              <a:buChar char="Ø"/>
              <a:defRPr/>
            </a:pPr>
            <a:r>
              <a:rPr lang="en-US" sz="2200" dirty="0"/>
              <a:t>Regional Lead for West – Forensic Accounting – Insurance Services</a:t>
            </a:r>
          </a:p>
          <a:p>
            <a:pPr>
              <a:lnSpc>
                <a:spcPct val="120000"/>
              </a:lnSpc>
              <a:buClr>
                <a:schemeClr val="accent2"/>
              </a:buClr>
              <a:buFont typeface="Wingdings" panose="05000000000000000000" pitchFamily="2" charset="2"/>
              <a:buChar char="Ø"/>
              <a:defRPr/>
            </a:pPr>
            <a:r>
              <a:rPr lang="en-US" sz="2200" dirty="0"/>
              <a:t>Focus on Power Generation BI/ALOP Claims over last 12 years</a:t>
            </a:r>
          </a:p>
          <a:p>
            <a:pPr lvl="1">
              <a:lnSpc>
                <a:spcPct val="120000"/>
              </a:lnSpc>
              <a:buClr>
                <a:schemeClr val="accent2"/>
              </a:buClr>
              <a:buFont typeface="Wingdings" panose="05000000000000000000" pitchFamily="2" charset="2"/>
              <a:buChar char="Ø"/>
              <a:defRPr/>
            </a:pPr>
            <a:r>
              <a:rPr lang="en-US" sz="2100" dirty="0"/>
              <a:t>Wind Farms</a:t>
            </a:r>
          </a:p>
          <a:p>
            <a:pPr lvl="1">
              <a:lnSpc>
                <a:spcPct val="120000"/>
              </a:lnSpc>
              <a:buClr>
                <a:schemeClr val="accent2"/>
              </a:buClr>
              <a:buFont typeface="Wingdings" panose="05000000000000000000" pitchFamily="2" charset="2"/>
              <a:buChar char="Ø"/>
              <a:defRPr/>
            </a:pPr>
            <a:r>
              <a:rPr lang="en-US" sz="2100" dirty="0"/>
              <a:t>Solar Farms</a:t>
            </a:r>
          </a:p>
          <a:p>
            <a:pPr lvl="1">
              <a:lnSpc>
                <a:spcPct val="120000"/>
              </a:lnSpc>
              <a:buClr>
                <a:schemeClr val="accent2"/>
              </a:buClr>
              <a:buFont typeface="Wingdings" panose="05000000000000000000" pitchFamily="2" charset="2"/>
              <a:buChar char="Ø"/>
              <a:defRPr/>
            </a:pPr>
            <a:r>
              <a:rPr lang="en-US" sz="2100" dirty="0"/>
              <a:t>Hydroelectric </a:t>
            </a:r>
          </a:p>
          <a:p>
            <a:pPr lvl="1">
              <a:lnSpc>
                <a:spcPct val="120000"/>
              </a:lnSpc>
              <a:buClr>
                <a:schemeClr val="accent2"/>
              </a:buClr>
              <a:buFont typeface="Wingdings" panose="05000000000000000000" pitchFamily="2" charset="2"/>
              <a:buChar char="Ø"/>
              <a:defRPr/>
            </a:pPr>
            <a:r>
              <a:rPr lang="en-US" sz="2100" dirty="0"/>
              <a:t>Battery Energy Storage Systems</a:t>
            </a:r>
          </a:p>
          <a:p>
            <a:pPr lvl="1">
              <a:lnSpc>
                <a:spcPct val="120000"/>
              </a:lnSpc>
              <a:buClr>
                <a:schemeClr val="accent2"/>
              </a:buClr>
              <a:buFont typeface="Wingdings" panose="05000000000000000000" pitchFamily="2" charset="2"/>
              <a:buChar char="Ø"/>
              <a:defRPr/>
            </a:pPr>
            <a:r>
              <a:rPr lang="en-US" sz="2100" dirty="0"/>
              <a:t>Traditional Power</a:t>
            </a:r>
            <a:endParaRPr lang="en-US" dirty="0"/>
          </a:p>
        </p:txBody>
      </p:sp>
      <p:sp>
        <p:nvSpPr>
          <p:cNvPr id="4" name="Text Placeholder 3">
            <a:extLst>
              <a:ext uri="{FF2B5EF4-FFF2-40B4-BE49-F238E27FC236}">
                <a16:creationId xmlns:a16="http://schemas.microsoft.com/office/drawing/2014/main" id="{E894A2D3-F828-CB19-7F10-A254C8DB182A}"/>
              </a:ext>
            </a:extLst>
          </p:cNvPr>
          <p:cNvSpPr>
            <a:spLocks noGrp="1"/>
          </p:cNvSpPr>
          <p:nvPr>
            <p:ph type="body" sz="quarter" idx="17"/>
          </p:nvPr>
        </p:nvSpPr>
        <p:spPr/>
        <p:txBody>
          <a:bodyPr>
            <a:normAutofit lnSpcReduction="10000"/>
          </a:bodyPr>
          <a:lstStyle/>
          <a:p>
            <a:pPr marL="0" indent="0">
              <a:buNone/>
            </a:pPr>
            <a:r>
              <a:rPr lang="en-US" dirty="0"/>
              <a:t>Daniel Williams, CPA, CFF</a:t>
            </a:r>
          </a:p>
        </p:txBody>
      </p:sp>
      <p:sp>
        <p:nvSpPr>
          <p:cNvPr id="7" name="Text Placeholder 6">
            <a:extLst>
              <a:ext uri="{FF2B5EF4-FFF2-40B4-BE49-F238E27FC236}">
                <a16:creationId xmlns:a16="http://schemas.microsoft.com/office/drawing/2014/main" id="{C2EA091A-111B-B0B9-E299-75B6A3A5D103}"/>
              </a:ext>
            </a:extLst>
          </p:cNvPr>
          <p:cNvSpPr>
            <a:spLocks noGrp="1"/>
          </p:cNvSpPr>
          <p:nvPr>
            <p:ph type="body" sz="quarter" idx="18"/>
          </p:nvPr>
        </p:nvSpPr>
        <p:spPr/>
        <p:txBody>
          <a:bodyPr>
            <a:normAutofit/>
          </a:bodyPr>
          <a:lstStyle/>
          <a:p>
            <a:pPr marL="0" indent="0">
              <a:buNone/>
            </a:pPr>
            <a:r>
              <a:rPr lang="en-US" dirty="0"/>
              <a:t>Senior Vice President</a:t>
            </a:r>
          </a:p>
          <a:p>
            <a:pPr marL="0" indent="0">
              <a:buNone/>
            </a:pPr>
            <a:r>
              <a:rPr lang="en-US" dirty="0">
                <a:solidFill>
                  <a:schemeClr val="bg1"/>
                </a:solidFill>
              </a:rPr>
              <a:t>Daniel.Williams@jsheld.com</a:t>
            </a:r>
          </a:p>
          <a:p>
            <a:pPr marL="0" indent="0">
              <a:buNone/>
            </a:pPr>
            <a:endParaRPr lang="en-US" dirty="0"/>
          </a:p>
        </p:txBody>
      </p:sp>
    </p:spTree>
    <p:custDataLst>
      <p:custData r:id="rId1"/>
      <p:custData r:id="rId2"/>
    </p:custDataLst>
    <p:extLst>
      <p:ext uri="{BB962C8B-B14F-4D97-AF65-F5344CB8AC3E}">
        <p14:creationId xmlns:p14="http://schemas.microsoft.com/office/powerpoint/2010/main" val="2627458957"/>
      </p:ext>
    </p:extLst>
  </p:cSld>
  <p:clrMapOvr>
    <a:masterClrMapping/>
  </p:clrMapOvr>
  <mc:AlternateContent xmlns:mc="http://schemas.openxmlformats.org/markup-compatibility/2006" xmlns:p14="http://schemas.microsoft.com/office/powerpoint/2010/main">
    <mc:Choice Requires="p14">
      <p:transition spd="slow" p14:dur="2000" advTm="31624"/>
    </mc:Choice>
    <mc:Fallback xmlns="">
      <p:transition spd="slow" advTm="3162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C44A-CA5F-4896-948A-CF63F0B29F56}"/>
              </a:ext>
            </a:extLst>
          </p:cNvPr>
          <p:cNvSpPr>
            <a:spLocks noGrp="1"/>
          </p:cNvSpPr>
          <p:nvPr>
            <p:ph type="title"/>
          </p:nvPr>
        </p:nvSpPr>
        <p:spPr>
          <a:xfrm>
            <a:off x="-291548" y="289534"/>
            <a:ext cx="9169400" cy="701731"/>
          </a:xfrm>
        </p:spPr>
        <p:txBody>
          <a:bodyPr/>
          <a:lstStyle/>
          <a:p>
            <a:r>
              <a:rPr lang="en-US" dirty="0"/>
              <a:t>What are the Challenges?</a:t>
            </a:r>
          </a:p>
        </p:txBody>
      </p:sp>
      <p:sp>
        <p:nvSpPr>
          <p:cNvPr id="3" name="Content Placeholder 2">
            <a:extLst>
              <a:ext uri="{FF2B5EF4-FFF2-40B4-BE49-F238E27FC236}">
                <a16:creationId xmlns:a16="http://schemas.microsoft.com/office/drawing/2014/main" id="{503D4449-63B7-4401-A925-B672947F105C}"/>
              </a:ext>
            </a:extLst>
          </p:cNvPr>
          <p:cNvSpPr>
            <a:spLocks noGrp="1"/>
          </p:cNvSpPr>
          <p:nvPr>
            <p:ph idx="1"/>
          </p:nvPr>
        </p:nvSpPr>
        <p:spPr>
          <a:xfrm>
            <a:off x="554306" y="1041626"/>
            <a:ext cx="5634459" cy="5067626"/>
          </a:xfrm>
        </p:spPr>
        <p:txBody>
          <a:bodyPr>
            <a:noAutofit/>
          </a:bodyPr>
          <a:lstStyle/>
          <a:p>
            <a:pPr marL="0" indent="0" algn="just">
              <a:lnSpc>
                <a:spcPct val="120000"/>
              </a:lnSpc>
              <a:buNone/>
            </a:pPr>
            <a:r>
              <a:rPr lang="en-US" sz="2000" b="1" dirty="0"/>
              <a:t>Tax Equity Markets</a:t>
            </a:r>
          </a:p>
          <a:p>
            <a:pPr algn="just">
              <a:lnSpc>
                <a:spcPct val="120000"/>
              </a:lnSpc>
            </a:pPr>
            <a:r>
              <a:rPr lang="en-US" sz="2000" dirty="0"/>
              <a:t>Not Enough Capacity</a:t>
            </a:r>
          </a:p>
          <a:p>
            <a:pPr marL="457200" lvl="1" indent="0" algn="just">
              <a:lnSpc>
                <a:spcPct val="120000"/>
              </a:lnSpc>
              <a:buNone/>
            </a:pPr>
            <a:r>
              <a:rPr lang="en-US" sz="1800" dirty="0">
                <a:effectLst/>
                <a:ea typeface="Calibri" panose="020F0502020204030204" pitchFamily="34" charset="0"/>
              </a:rPr>
              <a:t>“Twenty billion or so is the maximum capacity the market will see from the base of traditional tax equity investors. The traditional tax equity investors are maxed out, so the path forward is transferability and new entrants.”</a:t>
            </a:r>
          </a:p>
          <a:p>
            <a:pPr marL="685800" marR="0" indent="0">
              <a:spcBef>
                <a:spcPts val="0"/>
              </a:spcBef>
              <a:spcAft>
                <a:spcPts val="0"/>
              </a:spcAft>
              <a:buNone/>
            </a:pPr>
            <a:endParaRPr lang="en-US" sz="2000" dirty="0">
              <a:effectLst/>
              <a:ea typeface="Calibri" panose="020F0502020204030204" pitchFamily="34" charset="0"/>
            </a:endParaRPr>
          </a:p>
          <a:p>
            <a:pPr marL="685800" marR="0" indent="0">
              <a:spcBef>
                <a:spcPts val="0"/>
              </a:spcBef>
              <a:spcAft>
                <a:spcPts val="0"/>
              </a:spcAft>
              <a:buNone/>
            </a:pPr>
            <a:r>
              <a:rPr lang="en-US" sz="2000" dirty="0">
                <a:effectLst/>
                <a:ea typeface="Calibri" panose="020F0502020204030204" pitchFamily="34" charset="0"/>
              </a:rPr>
              <a:t>Corporate &amp; Investment Bank, Head of Tax Equity</a:t>
            </a:r>
          </a:p>
          <a:p>
            <a:pPr algn="just">
              <a:lnSpc>
                <a:spcPct val="120000"/>
              </a:lnSpc>
            </a:pPr>
            <a:r>
              <a:rPr lang="en-US" sz="2000" dirty="0"/>
              <a:t>Additionally, Tax Equity markets are facing issues with the proposed BASEL III guidance for central banks</a:t>
            </a:r>
          </a:p>
          <a:p>
            <a:pPr algn="just">
              <a:lnSpc>
                <a:spcPct val="120000"/>
              </a:lnSpc>
            </a:pPr>
            <a:r>
              <a:rPr lang="en-US" sz="2000" dirty="0"/>
              <a:t>Potential Solution – Tax Credit Exchanges</a:t>
            </a:r>
          </a:p>
        </p:txBody>
      </p:sp>
      <p:pic>
        <p:nvPicPr>
          <p:cNvPr id="4" name="Picture 3">
            <a:extLst>
              <a:ext uri="{FF2B5EF4-FFF2-40B4-BE49-F238E27FC236}">
                <a16:creationId xmlns:a16="http://schemas.microsoft.com/office/drawing/2014/main" id="{2A35BA16-446D-CD83-5C30-F43E095A0EA0}"/>
              </a:ext>
            </a:extLst>
          </p:cNvPr>
          <p:cNvPicPr>
            <a:picLocks noChangeAspect="1"/>
          </p:cNvPicPr>
          <p:nvPr/>
        </p:nvPicPr>
        <p:blipFill>
          <a:blip r:embed="rId5"/>
          <a:stretch>
            <a:fillRect/>
          </a:stretch>
        </p:blipFill>
        <p:spPr>
          <a:xfrm>
            <a:off x="6875194" y="1041626"/>
            <a:ext cx="4762500" cy="4514850"/>
          </a:xfrm>
          <a:prstGeom prst="rect">
            <a:avLst/>
          </a:prstGeom>
        </p:spPr>
      </p:pic>
    </p:spTree>
    <p:custDataLst>
      <p:custData r:id="rId1"/>
      <p:custData r:id="rId2"/>
    </p:custDataLst>
    <p:extLst>
      <p:ext uri="{BB962C8B-B14F-4D97-AF65-F5344CB8AC3E}">
        <p14:creationId xmlns:p14="http://schemas.microsoft.com/office/powerpoint/2010/main" val="2139356765"/>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C44A-CA5F-4896-948A-CF63F0B29F56}"/>
              </a:ext>
            </a:extLst>
          </p:cNvPr>
          <p:cNvSpPr>
            <a:spLocks noGrp="1"/>
          </p:cNvSpPr>
          <p:nvPr>
            <p:ph type="title"/>
          </p:nvPr>
        </p:nvSpPr>
        <p:spPr>
          <a:xfrm>
            <a:off x="-291548" y="289534"/>
            <a:ext cx="9169400" cy="701731"/>
          </a:xfrm>
        </p:spPr>
        <p:txBody>
          <a:bodyPr/>
          <a:lstStyle/>
          <a:p>
            <a:r>
              <a:rPr lang="en-US" dirty="0"/>
              <a:t>What are the Challenges?</a:t>
            </a:r>
          </a:p>
        </p:txBody>
      </p:sp>
      <p:sp>
        <p:nvSpPr>
          <p:cNvPr id="3" name="Content Placeholder 2">
            <a:extLst>
              <a:ext uri="{FF2B5EF4-FFF2-40B4-BE49-F238E27FC236}">
                <a16:creationId xmlns:a16="http://schemas.microsoft.com/office/drawing/2014/main" id="{503D4449-63B7-4401-A925-B672947F105C}"/>
              </a:ext>
            </a:extLst>
          </p:cNvPr>
          <p:cNvSpPr>
            <a:spLocks noGrp="1"/>
          </p:cNvSpPr>
          <p:nvPr>
            <p:ph idx="1"/>
          </p:nvPr>
        </p:nvSpPr>
        <p:spPr>
          <a:xfrm>
            <a:off x="554306" y="1041626"/>
            <a:ext cx="5634459" cy="5067626"/>
          </a:xfrm>
        </p:spPr>
        <p:txBody>
          <a:bodyPr>
            <a:noAutofit/>
          </a:bodyPr>
          <a:lstStyle/>
          <a:p>
            <a:pPr marL="0" indent="0" algn="just">
              <a:lnSpc>
                <a:spcPct val="120000"/>
              </a:lnSpc>
              <a:buNone/>
            </a:pPr>
            <a:r>
              <a:rPr lang="en-US" sz="2000" b="1" dirty="0"/>
              <a:t>Other Challenges</a:t>
            </a:r>
          </a:p>
          <a:p>
            <a:pPr algn="just">
              <a:lnSpc>
                <a:spcPct val="120000"/>
              </a:lnSpc>
            </a:pPr>
            <a:r>
              <a:rPr lang="en-US" sz="2000" dirty="0"/>
              <a:t>Capacity for Insurance, both Construction and Operational </a:t>
            </a:r>
          </a:p>
          <a:p>
            <a:pPr algn="just">
              <a:lnSpc>
                <a:spcPct val="120000"/>
              </a:lnSpc>
            </a:pPr>
            <a:r>
              <a:rPr lang="en-US" sz="2000" dirty="0"/>
              <a:t>Interconnection/PPA Capacity</a:t>
            </a:r>
          </a:p>
          <a:p>
            <a:pPr algn="just">
              <a:lnSpc>
                <a:spcPct val="120000"/>
              </a:lnSpc>
            </a:pPr>
            <a:r>
              <a:rPr lang="en-US" sz="2000" dirty="0"/>
              <a:t>New, less experienced developers, BOP Contractors, will likely have to step in</a:t>
            </a:r>
          </a:p>
          <a:p>
            <a:pPr algn="just">
              <a:lnSpc>
                <a:spcPct val="120000"/>
              </a:lnSpc>
            </a:pPr>
            <a:r>
              <a:rPr lang="en-US" sz="2000" dirty="0"/>
              <a:t>More Challenging Site Locations</a:t>
            </a:r>
          </a:p>
          <a:p>
            <a:pPr algn="just">
              <a:lnSpc>
                <a:spcPct val="120000"/>
              </a:lnSpc>
            </a:pPr>
            <a:r>
              <a:rPr lang="en-US" sz="2000" dirty="0"/>
              <a:t>High Voltage Transmission Line Capacity</a:t>
            </a:r>
          </a:p>
        </p:txBody>
      </p:sp>
      <p:pic>
        <p:nvPicPr>
          <p:cNvPr id="5" name="Picture 4">
            <a:extLst>
              <a:ext uri="{FF2B5EF4-FFF2-40B4-BE49-F238E27FC236}">
                <a16:creationId xmlns:a16="http://schemas.microsoft.com/office/drawing/2014/main" id="{1336BA9A-3675-ACE3-D57F-6558A810EA20}"/>
              </a:ext>
            </a:extLst>
          </p:cNvPr>
          <p:cNvPicPr>
            <a:picLocks noChangeAspect="1"/>
          </p:cNvPicPr>
          <p:nvPr/>
        </p:nvPicPr>
        <p:blipFill>
          <a:blip r:embed="rId5"/>
          <a:stretch>
            <a:fillRect/>
          </a:stretch>
        </p:blipFill>
        <p:spPr>
          <a:xfrm>
            <a:off x="6847980" y="991265"/>
            <a:ext cx="4789714" cy="5210752"/>
          </a:xfrm>
          <a:prstGeom prst="rect">
            <a:avLst/>
          </a:prstGeom>
        </p:spPr>
      </p:pic>
    </p:spTree>
    <p:custDataLst>
      <p:custData r:id="rId1"/>
      <p:custData r:id="rId2"/>
    </p:custDataLst>
    <p:extLst>
      <p:ext uri="{BB962C8B-B14F-4D97-AF65-F5344CB8AC3E}">
        <p14:creationId xmlns:p14="http://schemas.microsoft.com/office/powerpoint/2010/main" val="1218771344"/>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C44A-CA5F-4896-948A-CF63F0B29F56}"/>
              </a:ext>
            </a:extLst>
          </p:cNvPr>
          <p:cNvSpPr>
            <a:spLocks noGrp="1"/>
          </p:cNvSpPr>
          <p:nvPr>
            <p:ph type="title"/>
          </p:nvPr>
        </p:nvSpPr>
        <p:spPr>
          <a:xfrm>
            <a:off x="0" y="248245"/>
            <a:ext cx="9169400" cy="701731"/>
          </a:xfrm>
        </p:spPr>
        <p:txBody>
          <a:bodyPr/>
          <a:lstStyle/>
          <a:p>
            <a:r>
              <a:rPr lang="en-US" dirty="0"/>
              <a:t>High Voltage Transmission Issues</a:t>
            </a:r>
          </a:p>
        </p:txBody>
      </p:sp>
      <p:pic>
        <p:nvPicPr>
          <p:cNvPr id="10" name="Picture 9">
            <a:extLst>
              <a:ext uri="{FF2B5EF4-FFF2-40B4-BE49-F238E27FC236}">
                <a16:creationId xmlns:a16="http://schemas.microsoft.com/office/drawing/2014/main" id="{14C20E81-BE96-E577-189F-F2390392BD48}"/>
              </a:ext>
            </a:extLst>
          </p:cNvPr>
          <p:cNvPicPr>
            <a:picLocks noChangeAspect="1"/>
          </p:cNvPicPr>
          <p:nvPr/>
        </p:nvPicPr>
        <p:blipFill>
          <a:blip r:embed="rId5"/>
          <a:stretch>
            <a:fillRect/>
          </a:stretch>
        </p:blipFill>
        <p:spPr>
          <a:xfrm>
            <a:off x="11759502" y="2277838"/>
            <a:ext cx="233471" cy="1505885"/>
          </a:xfrm>
          <a:prstGeom prst="rect">
            <a:avLst/>
          </a:prstGeom>
        </p:spPr>
      </p:pic>
      <p:pic>
        <p:nvPicPr>
          <p:cNvPr id="19" name="Picture 18">
            <a:extLst>
              <a:ext uri="{FF2B5EF4-FFF2-40B4-BE49-F238E27FC236}">
                <a16:creationId xmlns:a16="http://schemas.microsoft.com/office/drawing/2014/main" id="{4EF95EF1-A837-9B1C-4BC1-2CE8A0421070}"/>
              </a:ext>
            </a:extLst>
          </p:cNvPr>
          <p:cNvPicPr>
            <a:picLocks noChangeAspect="1"/>
          </p:cNvPicPr>
          <p:nvPr/>
        </p:nvPicPr>
        <p:blipFill rotWithShape="1">
          <a:blip r:embed="rId6"/>
          <a:srcRect r="5355"/>
          <a:stretch/>
        </p:blipFill>
        <p:spPr>
          <a:xfrm>
            <a:off x="879199" y="949975"/>
            <a:ext cx="10253089" cy="5264439"/>
          </a:xfrm>
          <a:prstGeom prst="rect">
            <a:avLst/>
          </a:prstGeom>
        </p:spPr>
      </p:pic>
      <p:pic>
        <p:nvPicPr>
          <p:cNvPr id="17" name="Picture 16">
            <a:extLst>
              <a:ext uri="{FF2B5EF4-FFF2-40B4-BE49-F238E27FC236}">
                <a16:creationId xmlns:a16="http://schemas.microsoft.com/office/drawing/2014/main" id="{9E49B1D8-82DC-A51B-1FB4-2BD5BE6B80DA}"/>
              </a:ext>
            </a:extLst>
          </p:cNvPr>
          <p:cNvPicPr>
            <a:picLocks noChangeAspect="1"/>
          </p:cNvPicPr>
          <p:nvPr/>
        </p:nvPicPr>
        <p:blipFill rotWithShape="1">
          <a:blip r:embed="rId7"/>
          <a:srcRect l="72321" t="73469" b="15602"/>
          <a:stretch/>
        </p:blipFill>
        <p:spPr>
          <a:xfrm>
            <a:off x="8919065" y="5316261"/>
            <a:ext cx="2048076" cy="428981"/>
          </a:xfrm>
          <a:prstGeom prst="rect">
            <a:avLst/>
          </a:prstGeom>
        </p:spPr>
      </p:pic>
    </p:spTree>
    <p:custDataLst>
      <p:custData r:id="rId1"/>
      <p:custData r:id="rId2"/>
    </p:custDataLst>
    <p:extLst>
      <p:ext uri="{BB962C8B-B14F-4D97-AF65-F5344CB8AC3E}">
        <p14:creationId xmlns:p14="http://schemas.microsoft.com/office/powerpoint/2010/main" val="3851851858"/>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C44A-CA5F-4896-948A-CF63F0B29F56}"/>
              </a:ext>
            </a:extLst>
          </p:cNvPr>
          <p:cNvSpPr>
            <a:spLocks noGrp="1"/>
          </p:cNvSpPr>
          <p:nvPr>
            <p:ph type="title"/>
          </p:nvPr>
        </p:nvSpPr>
        <p:spPr>
          <a:xfrm>
            <a:off x="0" y="248245"/>
            <a:ext cx="9169400" cy="701731"/>
          </a:xfrm>
        </p:spPr>
        <p:txBody>
          <a:bodyPr/>
          <a:lstStyle/>
          <a:p>
            <a:r>
              <a:rPr lang="en-US" dirty="0"/>
              <a:t>High Voltage Transmission Issues</a:t>
            </a:r>
          </a:p>
        </p:txBody>
      </p:sp>
      <p:pic>
        <p:nvPicPr>
          <p:cNvPr id="10" name="Picture 9">
            <a:extLst>
              <a:ext uri="{FF2B5EF4-FFF2-40B4-BE49-F238E27FC236}">
                <a16:creationId xmlns:a16="http://schemas.microsoft.com/office/drawing/2014/main" id="{14C20E81-BE96-E577-189F-F2390392BD48}"/>
              </a:ext>
            </a:extLst>
          </p:cNvPr>
          <p:cNvPicPr>
            <a:picLocks noChangeAspect="1"/>
          </p:cNvPicPr>
          <p:nvPr/>
        </p:nvPicPr>
        <p:blipFill>
          <a:blip r:embed="rId5"/>
          <a:stretch>
            <a:fillRect/>
          </a:stretch>
        </p:blipFill>
        <p:spPr>
          <a:xfrm>
            <a:off x="11759502" y="2277838"/>
            <a:ext cx="233471" cy="1505885"/>
          </a:xfrm>
          <a:prstGeom prst="rect">
            <a:avLst/>
          </a:prstGeom>
        </p:spPr>
      </p:pic>
      <p:pic>
        <p:nvPicPr>
          <p:cNvPr id="21" name="Picture 20">
            <a:extLst>
              <a:ext uri="{FF2B5EF4-FFF2-40B4-BE49-F238E27FC236}">
                <a16:creationId xmlns:a16="http://schemas.microsoft.com/office/drawing/2014/main" id="{F0DB579C-777C-92C5-3221-CB88B68064C1}"/>
              </a:ext>
            </a:extLst>
          </p:cNvPr>
          <p:cNvPicPr>
            <a:picLocks noChangeAspect="1"/>
          </p:cNvPicPr>
          <p:nvPr/>
        </p:nvPicPr>
        <p:blipFill>
          <a:blip r:embed="rId6"/>
          <a:stretch>
            <a:fillRect/>
          </a:stretch>
        </p:blipFill>
        <p:spPr>
          <a:xfrm>
            <a:off x="839970" y="949977"/>
            <a:ext cx="10316809" cy="5312600"/>
          </a:xfrm>
          <a:prstGeom prst="rect">
            <a:avLst/>
          </a:prstGeom>
        </p:spPr>
      </p:pic>
    </p:spTree>
    <p:custDataLst>
      <p:custData r:id="rId1"/>
      <p:custData r:id="rId2"/>
    </p:custDataLst>
    <p:extLst>
      <p:ext uri="{BB962C8B-B14F-4D97-AF65-F5344CB8AC3E}">
        <p14:creationId xmlns:p14="http://schemas.microsoft.com/office/powerpoint/2010/main" val="2162025309"/>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C44A-CA5F-4896-948A-CF63F0B29F56}"/>
              </a:ext>
            </a:extLst>
          </p:cNvPr>
          <p:cNvSpPr>
            <a:spLocks noGrp="1"/>
          </p:cNvSpPr>
          <p:nvPr>
            <p:ph type="title"/>
          </p:nvPr>
        </p:nvSpPr>
        <p:spPr>
          <a:xfrm>
            <a:off x="0" y="248245"/>
            <a:ext cx="9169400" cy="701731"/>
          </a:xfrm>
        </p:spPr>
        <p:txBody>
          <a:bodyPr/>
          <a:lstStyle/>
          <a:p>
            <a:r>
              <a:rPr lang="en-US" dirty="0"/>
              <a:t>High Voltage Transmission Issues</a:t>
            </a:r>
          </a:p>
        </p:txBody>
      </p:sp>
      <p:pic>
        <p:nvPicPr>
          <p:cNvPr id="10" name="Picture 9">
            <a:extLst>
              <a:ext uri="{FF2B5EF4-FFF2-40B4-BE49-F238E27FC236}">
                <a16:creationId xmlns:a16="http://schemas.microsoft.com/office/drawing/2014/main" id="{14C20E81-BE96-E577-189F-F2390392BD48}"/>
              </a:ext>
            </a:extLst>
          </p:cNvPr>
          <p:cNvPicPr>
            <a:picLocks noChangeAspect="1"/>
          </p:cNvPicPr>
          <p:nvPr/>
        </p:nvPicPr>
        <p:blipFill>
          <a:blip r:embed="rId5"/>
          <a:stretch>
            <a:fillRect/>
          </a:stretch>
        </p:blipFill>
        <p:spPr>
          <a:xfrm>
            <a:off x="11759502" y="2277838"/>
            <a:ext cx="233471" cy="1505885"/>
          </a:xfrm>
          <a:prstGeom prst="rect">
            <a:avLst/>
          </a:prstGeom>
        </p:spPr>
      </p:pic>
      <p:pic>
        <p:nvPicPr>
          <p:cNvPr id="7" name="Picture 6">
            <a:extLst>
              <a:ext uri="{FF2B5EF4-FFF2-40B4-BE49-F238E27FC236}">
                <a16:creationId xmlns:a16="http://schemas.microsoft.com/office/drawing/2014/main" id="{4EEE542C-C1A8-BF76-4633-FB36D83D3DB0}"/>
              </a:ext>
            </a:extLst>
          </p:cNvPr>
          <p:cNvPicPr>
            <a:picLocks noChangeAspect="1"/>
          </p:cNvPicPr>
          <p:nvPr/>
        </p:nvPicPr>
        <p:blipFill>
          <a:blip r:embed="rId6"/>
          <a:stretch>
            <a:fillRect/>
          </a:stretch>
        </p:blipFill>
        <p:spPr>
          <a:xfrm>
            <a:off x="523195" y="1183832"/>
            <a:ext cx="8252943" cy="4637003"/>
          </a:xfrm>
          <a:prstGeom prst="rect">
            <a:avLst/>
          </a:prstGeom>
        </p:spPr>
      </p:pic>
      <p:sp>
        <p:nvSpPr>
          <p:cNvPr id="12" name="TextBox 11">
            <a:extLst>
              <a:ext uri="{FF2B5EF4-FFF2-40B4-BE49-F238E27FC236}">
                <a16:creationId xmlns:a16="http://schemas.microsoft.com/office/drawing/2014/main" id="{9DBB2D95-F61C-505F-710D-46D8C27ECA63}"/>
              </a:ext>
            </a:extLst>
          </p:cNvPr>
          <p:cNvSpPr txBox="1"/>
          <p:nvPr/>
        </p:nvSpPr>
        <p:spPr>
          <a:xfrm>
            <a:off x="8935929" y="1086287"/>
            <a:ext cx="2987485" cy="4832092"/>
          </a:xfrm>
          <a:prstGeom prst="rect">
            <a:avLst/>
          </a:prstGeom>
          <a:noFill/>
        </p:spPr>
        <p:txBody>
          <a:bodyPr wrap="square">
            <a:spAutoFit/>
          </a:bodyPr>
          <a:lstStyle/>
          <a:p>
            <a:pPr algn="just"/>
            <a:r>
              <a:rPr lang="en-US" sz="2000" b="1" i="0" dirty="0">
                <a:solidFill>
                  <a:srgbClr val="171717"/>
                </a:solidFill>
                <a:effectLst/>
              </a:rPr>
              <a:t>Why So Difficult?? </a:t>
            </a:r>
          </a:p>
          <a:p>
            <a:pPr algn="just">
              <a:buFont typeface="Arial" panose="020B0604020202020204" pitchFamily="34" charset="0"/>
              <a:buChar char="•"/>
            </a:pPr>
            <a:endParaRPr lang="en-US" sz="1200" dirty="0">
              <a:solidFill>
                <a:srgbClr val="171717"/>
              </a:solidFill>
            </a:endParaRPr>
          </a:p>
          <a:p>
            <a:pPr marL="228600" indent="-228600" algn="just">
              <a:buFont typeface="+mj-lt"/>
              <a:buAutoNum type="arabicPeriod"/>
            </a:pPr>
            <a:r>
              <a:rPr lang="en-US" sz="1200" b="0" i="0" dirty="0">
                <a:solidFill>
                  <a:srgbClr val="171717"/>
                </a:solidFill>
                <a:effectLst/>
              </a:rPr>
              <a:t>Building transmission lines in the U.S. requires all the stakeholders in the construction of a new line (utility companies, regulators, landowners) must agree, and there are usually competing interests.</a:t>
            </a:r>
          </a:p>
          <a:p>
            <a:pPr marL="228600" indent="-228600" algn="just">
              <a:buFont typeface="+mj-lt"/>
              <a:buAutoNum type="arabicPeriod"/>
            </a:pPr>
            <a:endParaRPr lang="en-US" sz="1200" b="0" i="0" dirty="0">
              <a:solidFill>
                <a:srgbClr val="171717"/>
              </a:solidFill>
              <a:effectLst/>
            </a:endParaRPr>
          </a:p>
          <a:p>
            <a:pPr marL="228600" indent="-228600" algn="just">
              <a:buFont typeface="+mj-lt"/>
              <a:buAutoNum type="arabicPeriod"/>
            </a:pPr>
            <a:r>
              <a:rPr lang="en-US" sz="1200" b="0" i="0" dirty="0">
                <a:solidFill>
                  <a:srgbClr val="171717"/>
                </a:solidFill>
                <a:effectLst/>
              </a:rPr>
              <a:t>In the end, electricity customers foot the bill for new transmission lines via additional charges in their electric bill. This amount must be approved by regulators.</a:t>
            </a:r>
          </a:p>
          <a:p>
            <a:pPr marL="228600" indent="-228600" algn="just">
              <a:buFont typeface="+mj-lt"/>
              <a:buAutoNum type="arabicPeriod"/>
            </a:pPr>
            <a:endParaRPr lang="en-US" sz="1200" b="0" i="0" dirty="0">
              <a:solidFill>
                <a:srgbClr val="171717"/>
              </a:solidFill>
              <a:effectLst/>
            </a:endParaRPr>
          </a:p>
          <a:p>
            <a:pPr marL="228600" indent="-228600" algn="just">
              <a:buFont typeface="+mj-lt"/>
              <a:buAutoNum type="arabicPeriod"/>
            </a:pPr>
            <a:r>
              <a:rPr lang="en-US" sz="1200" b="0" i="0" dirty="0">
                <a:solidFill>
                  <a:srgbClr val="171717"/>
                </a:solidFill>
                <a:effectLst/>
              </a:rPr>
              <a:t>Delays in the transmission planning and construction is currently an obstacle for deploying clean energy and the rate of construction has to more than double in order for the U.S. to meet its climate goals.</a:t>
            </a:r>
          </a:p>
          <a:p>
            <a:pPr marL="228600" indent="-228600" algn="just">
              <a:buFont typeface="+mj-lt"/>
              <a:buAutoNum type="arabicPeriod"/>
            </a:pPr>
            <a:endParaRPr lang="en-US" sz="1200" dirty="0">
              <a:solidFill>
                <a:srgbClr val="171717"/>
              </a:solidFill>
            </a:endParaRPr>
          </a:p>
          <a:p>
            <a:pPr algn="just"/>
            <a:r>
              <a:rPr lang="en-US" sz="1200" b="0" i="0" dirty="0">
                <a:solidFill>
                  <a:srgbClr val="171717"/>
                </a:solidFill>
                <a:effectLst/>
              </a:rPr>
              <a:t>All of the difficulties will continue to compound as renewable power construction ramps up.</a:t>
            </a:r>
          </a:p>
        </p:txBody>
      </p:sp>
      <p:sp>
        <p:nvSpPr>
          <p:cNvPr id="14" name="TextBox 13">
            <a:extLst>
              <a:ext uri="{FF2B5EF4-FFF2-40B4-BE49-F238E27FC236}">
                <a16:creationId xmlns:a16="http://schemas.microsoft.com/office/drawing/2014/main" id="{ED578DD0-85E6-07D5-D126-1F4280AC1B88}"/>
              </a:ext>
            </a:extLst>
          </p:cNvPr>
          <p:cNvSpPr txBox="1"/>
          <p:nvPr/>
        </p:nvSpPr>
        <p:spPr>
          <a:xfrm>
            <a:off x="523195" y="5820835"/>
            <a:ext cx="8252942"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t>The “grey” is current transmission lines, and the “orange” is what is needed to reach 100% RE power by 2050.</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t>Requiring ~$320 Billion in investment to meet this goal.</a:t>
            </a:r>
          </a:p>
        </p:txBody>
      </p:sp>
    </p:spTree>
    <p:custDataLst>
      <p:custData r:id="rId1"/>
      <p:custData r:id="rId2"/>
    </p:custDataLst>
    <p:extLst>
      <p:ext uri="{BB962C8B-B14F-4D97-AF65-F5344CB8AC3E}">
        <p14:creationId xmlns:p14="http://schemas.microsoft.com/office/powerpoint/2010/main" val="3800596860"/>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07275-9C4A-1D5C-8EF8-8033A991A1B7}"/>
              </a:ext>
            </a:extLst>
          </p:cNvPr>
          <p:cNvSpPr>
            <a:spLocks noGrp="1"/>
          </p:cNvSpPr>
          <p:nvPr>
            <p:ph type="title"/>
          </p:nvPr>
        </p:nvSpPr>
        <p:spPr>
          <a:xfrm>
            <a:off x="734297" y="2828835"/>
            <a:ext cx="10723406" cy="1200329"/>
          </a:xfrm>
        </p:spPr>
        <p:txBody>
          <a:bodyPr/>
          <a:lstStyle/>
          <a:p>
            <a:pPr algn="ctr"/>
            <a:r>
              <a:rPr lang="en-US" sz="4000" dirty="0">
                <a:solidFill>
                  <a:schemeClr val="accent2"/>
                </a:solidFill>
              </a:rPr>
              <a:t>Why does this matter to Insurers and Claims Professional?</a:t>
            </a:r>
          </a:p>
        </p:txBody>
      </p:sp>
    </p:spTree>
    <p:extLst>
      <p:ext uri="{BB962C8B-B14F-4D97-AF65-F5344CB8AC3E}">
        <p14:creationId xmlns:p14="http://schemas.microsoft.com/office/powerpoint/2010/main" val="3821170070"/>
      </p:ext>
    </p:extLst>
  </p:cSld>
  <p:clrMapOvr>
    <a:masterClrMapping/>
  </p:clrMapOvr>
  <mc:AlternateContent xmlns:mc="http://schemas.openxmlformats.org/markup-compatibility/2006" xmlns:p14="http://schemas.microsoft.com/office/powerpoint/2010/main">
    <mc:Choice Requires="p14">
      <p:transition spd="slow" p14:dur="2000" advTm="2540"/>
    </mc:Choice>
    <mc:Fallback xmlns="">
      <p:transition spd="slow" advTm="254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C44A-CA5F-4896-948A-CF63F0B29F56}"/>
              </a:ext>
            </a:extLst>
          </p:cNvPr>
          <p:cNvSpPr>
            <a:spLocks noGrp="1"/>
          </p:cNvSpPr>
          <p:nvPr>
            <p:ph type="title"/>
          </p:nvPr>
        </p:nvSpPr>
        <p:spPr>
          <a:xfrm>
            <a:off x="-291548" y="289534"/>
            <a:ext cx="9169400" cy="701731"/>
          </a:xfrm>
        </p:spPr>
        <p:txBody>
          <a:bodyPr/>
          <a:lstStyle/>
          <a:p>
            <a:r>
              <a:rPr lang="en-US" dirty="0"/>
              <a:t>Why does this matter to you?</a:t>
            </a:r>
          </a:p>
        </p:txBody>
      </p:sp>
      <p:sp>
        <p:nvSpPr>
          <p:cNvPr id="3" name="Content Placeholder 2">
            <a:extLst>
              <a:ext uri="{FF2B5EF4-FFF2-40B4-BE49-F238E27FC236}">
                <a16:creationId xmlns:a16="http://schemas.microsoft.com/office/drawing/2014/main" id="{503D4449-63B7-4401-A925-B672947F105C}"/>
              </a:ext>
            </a:extLst>
          </p:cNvPr>
          <p:cNvSpPr>
            <a:spLocks noGrp="1"/>
          </p:cNvSpPr>
          <p:nvPr>
            <p:ph idx="1"/>
          </p:nvPr>
        </p:nvSpPr>
        <p:spPr>
          <a:xfrm>
            <a:off x="554306" y="1041626"/>
            <a:ext cx="7556024" cy="5067626"/>
          </a:xfrm>
        </p:spPr>
        <p:txBody>
          <a:bodyPr>
            <a:noAutofit/>
          </a:bodyPr>
          <a:lstStyle/>
          <a:p>
            <a:pPr marL="0" indent="0" algn="just">
              <a:lnSpc>
                <a:spcPct val="120000"/>
              </a:lnSpc>
              <a:buNone/>
            </a:pPr>
            <a:r>
              <a:rPr lang="en-US" sz="1900" b="1" dirty="0"/>
              <a:t>Insurance Capacity</a:t>
            </a:r>
          </a:p>
          <a:p>
            <a:pPr algn="just">
              <a:lnSpc>
                <a:spcPct val="120000"/>
              </a:lnSpc>
            </a:pPr>
            <a:r>
              <a:rPr lang="en-US" sz="1900" dirty="0"/>
              <a:t>Not Enough – 2021 was the Previous Record for RE Growth, forecasted to essentially double that amount for the next 10 years</a:t>
            </a:r>
          </a:p>
          <a:p>
            <a:pPr algn="just">
              <a:lnSpc>
                <a:spcPct val="120000"/>
              </a:lnSpc>
            </a:pPr>
            <a:r>
              <a:rPr lang="en-US" sz="1900" dirty="0"/>
              <a:t>Solar Farm with PTC Elections will increase TIV’s 30-40%</a:t>
            </a:r>
          </a:p>
          <a:p>
            <a:pPr marL="0" indent="0" algn="just">
              <a:lnSpc>
                <a:spcPct val="120000"/>
              </a:lnSpc>
              <a:buNone/>
            </a:pPr>
            <a:r>
              <a:rPr lang="en-US" sz="1900" b="1" dirty="0"/>
              <a:t>Accurate Statement of Value Reporting</a:t>
            </a:r>
          </a:p>
          <a:p>
            <a:pPr algn="just">
              <a:lnSpc>
                <a:spcPct val="120000"/>
              </a:lnSpc>
            </a:pPr>
            <a:r>
              <a:rPr lang="en-US" sz="1900" dirty="0"/>
              <a:t>Tax Credit Selection, and Bonus Adders if any</a:t>
            </a:r>
          </a:p>
          <a:p>
            <a:pPr marL="0" indent="0" algn="just">
              <a:lnSpc>
                <a:spcPct val="120000"/>
              </a:lnSpc>
              <a:buNone/>
            </a:pPr>
            <a:r>
              <a:rPr lang="en-US" sz="1900" b="1" dirty="0"/>
              <a:t>Increasing Costs</a:t>
            </a:r>
          </a:p>
          <a:p>
            <a:pPr algn="just">
              <a:lnSpc>
                <a:spcPct val="120000"/>
              </a:lnSpc>
            </a:pPr>
            <a:r>
              <a:rPr lang="en-US" sz="1900" dirty="0"/>
              <a:t>Construction – Prevailing Wage/Apprenticeship (10% Solar/5% Wind)</a:t>
            </a:r>
          </a:p>
          <a:p>
            <a:pPr algn="just">
              <a:lnSpc>
                <a:spcPct val="120000"/>
              </a:lnSpc>
            </a:pPr>
            <a:r>
              <a:rPr lang="en-US" sz="1900" dirty="0"/>
              <a:t>Domestic Content Provisions – Increase Costs?  Slower lead times?</a:t>
            </a:r>
          </a:p>
          <a:p>
            <a:pPr marL="0" indent="0" algn="just">
              <a:lnSpc>
                <a:spcPct val="120000"/>
              </a:lnSpc>
              <a:buNone/>
            </a:pPr>
            <a:r>
              <a:rPr lang="en-US" sz="1900" b="1" dirty="0"/>
              <a:t>New (Less Seasoned) Entrants to the US RE Market</a:t>
            </a:r>
          </a:p>
          <a:p>
            <a:pPr algn="just">
              <a:lnSpc>
                <a:spcPct val="120000"/>
              </a:lnSpc>
            </a:pPr>
            <a:r>
              <a:rPr lang="en-US" sz="1900" dirty="0"/>
              <a:t>Developers, BOP, OEM</a:t>
            </a:r>
          </a:p>
          <a:p>
            <a:pPr algn="just">
              <a:lnSpc>
                <a:spcPct val="120000"/>
              </a:lnSpc>
            </a:pPr>
            <a:endParaRPr lang="en-US" sz="2000" dirty="0"/>
          </a:p>
        </p:txBody>
      </p:sp>
      <p:pic>
        <p:nvPicPr>
          <p:cNvPr id="4098" name="Picture 2">
            <a:extLst>
              <a:ext uri="{FF2B5EF4-FFF2-40B4-BE49-F238E27FC236}">
                <a16:creationId xmlns:a16="http://schemas.microsoft.com/office/drawing/2014/main" id="{C7FE954D-1587-2BBC-0385-25162B565F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3386" y="863638"/>
            <a:ext cx="3414544" cy="5130723"/>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custDataLst>
    <p:extLst>
      <p:ext uri="{BB962C8B-B14F-4D97-AF65-F5344CB8AC3E}">
        <p14:creationId xmlns:p14="http://schemas.microsoft.com/office/powerpoint/2010/main" val="50789899"/>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C44A-CA5F-4896-948A-CF63F0B29F56}"/>
              </a:ext>
            </a:extLst>
          </p:cNvPr>
          <p:cNvSpPr>
            <a:spLocks noGrp="1"/>
          </p:cNvSpPr>
          <p:nvPr>
            <p:ph type="title"/>
          </p:nvPr>
        </p:nvSpPr>
        <p:spPr>
          <a:xfrm>
            <a:off x="0" y="248245"/>
            <a:ext cx="9169400" cy="701731"/>
          </a:xfrm>
        </p:spPr>
        <p:txBody>
          <a:bodyPr/>
          <a:lstStyle/>
          <a:p>
            <a:r>
              <a:rPr lang="en-US" dirty="0"/>
              <a:t>Construction Cost Implications</a:t>
            </a:r>
          </a:p>
        </p:txBody>
      </p:sp>
      <p:sp>
        <p:nvSpPr>
          <p:cNvPr id="3" name="Content Placeholder 2">
            <a:extLst>
              <a:ext uri="{FF2B5EF4-FFF2-40B4-BE49-F238E27FC236}">
                <a16:creationId xmlns:a16="http://schemas.microsoft.com/office/drawing/2014/main" id="{503D4449-63B7-4401-A925-B672947F105C}"/>
              </a:ext>
            </a:extLst>
          </p:cNvPr>
          <p:cNvSpPr>
            <a:spLocks noGrp="1"/>
          </p:cNvSpPr>
          <p:nvPr>
            <p:ph idx="1"/>
          </p:nvPr>
        </p:nvSpPr>
        <p:spPr>
          <a:xfrm>
            <a:off x="262758" y="949976"/>
            <a:ext cx="7010401" cy="5627562"/>
          </a:xfrm>
        </p:spPr>
        <p:txBody>
          <a:bodyPr>
            <a:noAutofit/>
          </a:bodyPr>
          <a:lstStyle/>
          <a:p>
            <a:pPr marL="0" indent="0" algn="just">
              <a:lnSpc>
                <a:spcPct val="120000"/>
              </a:lnSpc>
              <a:buNone/>
            </a:pPr>
            <a:r>
              <a:rPr lang="en-US" sz="1600" b="1" dirty="0"/>
              <a:t>Labor Implications</a:t>
            </a:r>
          </a:p>
          <a:p>
            <a:pPr algn="just">
              <a:lnSpc>
                <a:spcPct val="120000"/>
              </a:lnSpc>
            </a:pPr>
            <a:r>
              <a:rPr lang="en-US" sz="1300" dirty="0"/>
              <a:t>Prevailing Wage &amp; Apprenticeship</a:t>
            </a:r>
          </a:p>
          <a:p>
            <a:pPr lvl="1" algn="just">
              <a:lnSpc>
                <a:spcPct val="120000"/>
              </a:lnSpc>
            </a:pPr>
            <a:r>
              <a:rPr lang="en-US" sz="1300" dirty="0"/>
              <a:t>Increased construction costs: New wage requirements are likely to have a more notable impact on construction costs for Solar (potentially ~+10%) than with Wind (potentially ~+3%):</a:t>
            </a:r>
          </a:p>
          <a:p>
            <a:pPr lvl="2" algn="just">
              <a:lnSpc>
                <a:spcPct val="120000"/>
              </a:lnSpc>
            </a:pPr>
            <a:r>
              <a:rPr lang="en-US" sz="1300" dirty="0"/>
              <a:t>Labor is a larger percentage of the overall construction costs for solar. </a:t>
            </a:r>
          </a:p>
          <a:p>
            <a:pPr lvl="2" algn="just">
              <a:lnSpc>
                <a:spcPct val="120000"/>
              </a:lnSpc>
            </a:pPr>
            <a:r>
              <a:rPr lang="en-US" sz="1300" dirty="0"/>
              <a:t>Contractors have historically relied on lower labor rates for construction for solar than in wind, as solar construction activities are far less specialized. </a:t>
            </a:r>
          </a:p>
          <a:p>
            <a:pPr lvl="2" algn="just">
              <a:lnSpc>
                <a:spcPct val="120000"/>
              </a:lnSpc>
            </a:pPr>
            <a:r>
              <a:rPr lang="en-US" sz="1300" dirty="0"/>
              <a:t>“Open Shop” portability issues, as crews will potentially become more regionalized (as opposed to nationalized) due to regional disparity in prevailing wage rates, this will likely cause widening disparity between average regional construction costs.</a:t>
            </a:r>
          </a:p>
          <a:p>
            <a:pPr lvl="1" algn="just">
              <a:lnSpc>
                <a:spcPct val="120000"/>
              </a:lnSpc>
            </a:pPr>
            <a:endParaRPr lang="en-US" sz="1300" dirty="0"/>
          </a:p>
          <a:p>
            <a:pPr lvl="1" algn="just">
              <a:lnSpc>
                <a:spcPct val="120000"/>
              </a:lnSpc>
            </a:pPr>
            <a:r>
              <a:rPr lang="en-US" sz="1300" dirty="0"/>
              <a:t>Apprenticeship percentage requirements will likely result in better employee retention as it cannot be transferred from one company to another. However, it will also likely result in higher overhead costs for training, compliance, etc.</a:t>
            </a:r>
          </a:p>
          <a:p>
            <a:pPr lvl="1" algn="just">
              <a:lnSpc>
                <a:spcPct val="120000"/>
              </a:lnSpc>
            </a:pPr>
            <a:endParaRPr lang="en-US" sz="1200" dirty="0">
              <a:highlight>
                <a:srgbClr val="FFFF00"/>
              </a:highlight>
            </a:endParaRPr>
          </a:p>
          <a:p>
            <a:pPr lvl="1" algn="just">
              <a:lnSpc>
                <a:spcPct val="120000"/>
              </a:lnSpc>
            </a:pPr>
            <a:r>
              <a:rPr lang="en-US" sz="1300" dirty="0"/>
              <a:t>Compliance monitoring will likely be driven by Tax Equity and Engineers, requiring substantial audit documentation (i.e., certified payroll, etc.). This will intern require a more robust back-office for contractors and developers. Compliance failure could result in additional liquidated damages exposure, though it is more likely to result in more “make right” options.</a:t>
            </a:r>
          </a:p>
        </p:txBody>
      </p:sp>
      <p:pic>
        <p:nvPicPr>
          <p:cNvPr id="5" name="Picture 4" descr="A group of men working on solar panels&#10;&#10;Description automatically generated">
            <a:extLst>
              <a:ext uri="{FF2B5EF4-FFF2-40B4-BE49-F238E27FC236}">
                <a16:creationId xmlns:a16="http://schemas.microsoft.com/office/drawing/2014/main" id="{4CBBBFEC-8CA6-5F36-F2E5-4C17B08C425E}"/>
              </a:ext>
            </a:extLst>
          </p:cNvPr>
          <p:cNvPicPr>
            <a:picLocks noChangeAspect="1"/>
          </p:cNvPicPr>
          <p:nvPr/>
        </p:nvPicPr>
        <p:blipFill rotWithShape="1">
          <a:blip r:embed="rId5">
            <a:extLst>
              <a:ext uri="{28A0092B-C50C-407E-A947-70E740481C1C}">
                <a14:useLocalDpi xmlns:a14="http://schemas.microsoft.com/office/drawing/2010/main" val="0"/>
              </a:ext>
            </a:extLst>
          </a:blip>
          <a:srcRect t="14854"/>
          <a:stretch/>
        </p:blipFill>
        <p:spPr>
          <a:xfrm>
            <a:off x="7424862" y="947206"/>
            <a:ext cx="4647146" cy="2627586"/>
          </a:xfrm>
          <a:prstGeom prst="rect">
            <a:avLst/>
          </a:prstGeom>
        </p:spPr>
      </p:pic>
      <p:pic>
        <p:nvPicPr>
          <p:cNvPr id="6" name="Picture 5">
            <a:extLst>
              <a:ext uri="{FF2B5EF4-FFF2-40B4-BE49-F238E27FC236}">
                <a16:creationId xmlns:a16="http://schemas.microsoft.com/office/drawing/2014/main" id="{D1912DD7-3933-B937-0CD1-B4D739B89D15}"/>
              </a:ext>
            </a:extLst>
          </p:cNvPr>
          <p:cNvPicPr>
            <a:picLocks noChangeAspect="1"/>
          </p:cNvPicPr>
          <p:nvPr/>
        </p:nvPicPr>
        <p:blipFill rotWithShape="1">
          <a:blip r:embed="rId6"/>
          <a:srcRect l="2344"/>
          <a:stretch/>
        </p:blipFill>
        <p:spPr>
          <a:xfrm>
            <a:off x="7424862" y="3653839"/>
            <a:ext cx="4656083" cy="2627586"/>
          </a:xfrm>
          <a:prstGeom prst="rect">
            <a:avLst/>
          </a:prstGeom>
        </p:spPr>
      </p:pic>
    </p:spTree>
    <p:custDataLst>
      <p:custData r:id="rId1"/>
      <p:custData r:id="rId2"/>
    </p:custDataLst>
    <p:extLst>
      <p:ext uri="{BB962C8B-B14F-4D97-AF65-F5344CB8AC3E}">
        <p14:creationId xmlns:p14="http://schemas.microsoft.com/office/powerpoint/2010/main" val="3784922219"/>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C44A-CA5F-4896-948A-CF63F0B29F56}"/>
              </a:ext>
            </a:extLst>
          </p:cNvPr>
          <p:cNvSpPr>
            <a:spLocks noGrp="1"/>
          </p:cNvSpPr>
          <p:nvPr>
            <p:ph type="title"/>
          </p:nvPr>
        </p:nvSpPr>
        <p:spPr>
          <a:xfrm>
            <a:off x="0" y="248245"/>
            <a:ext cx="9169400" cy="701731"/>
          </a:xfrm>
        </p:spPr>
        <p:txBody>
          <a:bodyPr/>
          <a:lstStyle/>
          <a:p>
            <a:r>
              <a:rPr lang="en-US" dirty="0"/>
              <a:t>Market Impact - Points</a:t>
            </a:r>
          </a:p>
        </p:txBody>
      </p:sp>
      <p:sp>
        <p:nvSpPr>
          <p:cNvPr id="3" name="Content Placeholder 2">
            <a:extLst>
              <a:ext uri="{FF2B5EF4-FFF2-40B4-BE49-F238E27FC236}">
                <a16:creationId xmlns:a16="http://schemas.microsoft.com/office/drawing/2014/main" id="{503D4449-63B7-4401-A925-B672947F105C}"/>
              </a:ext>
            </a:extLst>
          </p:cNvPr>
          <p:cNvSpPr>
            <a:spLocks noGrp="1"/>
          </p:cNvSpPr>
          <p:nvPr>
            <p:ph idx="1"/>
          </p:nvPr>
        </p:nvSpPr>
        <p:spPr>
          <a:xfrm>
            <a:off x="648093" y="940394"/>
            <a:ext cx="7034969" cy="5449895"/>
          </a:xfrm>
        </p:spPr>
        <p:txBody>
          <a:bodyPr>
            <a:normAutofit fontScale="55000" lnSpcReduction="20000"/>
          </a:bodyPr>
          <a:lstStyle/>
          <a:p>
            <a:pPr marL="0" indent="0" algn="just">
              <a:lnSpc>
                <a:spcPct val="120000"/>
              </a:lnSpc>
              <a:buNone/>
            </a:pPr>
            <a:r>
              <a:rPr lang="en-US" dirty="0"/>
              <a:t>Market growth IRA impacts:</a:t>
            </a:r>
          </a:p>
          <a:p>
            <a:pPr algn="just">
              <a:lnSpc>
                <a:spcPct val="120000"/>
              </a:lnSpc>
            </a:pPr>
            <a:r>
              <a:rPr lang="en-US" dirty="0"/>
              <a:t>IRA Potential Impacts</a:t>
            </a:r>
          </a:p>
          <a:p>
            <a:pPr lvl="1" algn="just">
              <a:lnSpc>
                <a:spcPct val="120000"/>
              </a:lnSpc>
            </a:pPr>
            <a:r>
              <a:rPr lang="en-US" dirty="0"/>
              <a:t>Due to additional tax credit incentives, Community and Distributed Solar, along with construction on or near “Dirty Energy” sites may see the largest growth in the immediate future.</a:t>
            </a:r>
          </a:p>
          <a:p>
            <a:pPr lvl="1" algn="just">
              <a:lnSpc>
                <a:spcPct val="120000"/>
              </a:lnSpc>
            </a:pPr>
            <a:r>
              <a:rPr lang="en-US" dirty="0"/>
              <a:t>“Dirty Energy” sites have the added benefit of localized access to interconnection. </a:t>
            </a:r>
          </a:p>
          <a:p>
            <a:pPr lvl="1" algn="just">
              <a:lnSpc>
                <a:spcPct val="120000"/>
              </a:lnSpc>
            </a:pPr>
            <a:r>
              <a:rPr lang="en-US" dirty="0"/>
              <a:t>However, the domestic module supply chain will likely result in a bottle neck for solar and may not be able to hold up with demand.</a:t>
            </a:r>
          </a:p>
          <a:p>
            <a:pPr lvl="1" algn="just">
              <a:lnSpc>
                <a:spcPct val="120000"/>
              </a:lnSpc>
            </a:pPr>
            <a:r>
              <a:rPr lang="en-US" dirty="0"/>
              <a:t>IRA lowers barriers to entry for financing access, mainly for less capital-intensive projects (i.e., Community and Distributed Solar).</a:t>
            </a:r>
          </a:p>
          <a:p>
            <a:pPr lvl="1" algn="just">
              <a:lnSpc>
                <a:spcPct val="120000"/>
              </a:lnSpc>
            </a:pPr>
            <a:r>
              <a:rPr lang="en-US" dirty="0"/>
              <a:t>However, lowering barriers for financing could result in an influx of uninformed Insureds and Insurers, unaware of risks and pitfalls unique to renewable energy construction, potentially impacting the market premiums and impactful losses.</a:t>
            </a:r>
          </a:p>
          <a:p>
            <a:pPr lvl="1" algn="just">
              <a:lnSpc>
                <a:spcPct val="120000"/>
              </a:lnSpc>
            </a:pPr>
            <a:r>
              <a:rPr lang="en-US" dirty="0"/>
              <a:t>With the solar domestic module production issues, some industry professionals feel wind is poised to ramp up faster due to evening and night generation availability.</a:t>
            </a:r>
          </a:p>
          <a:p>
            <a:pPr algn="just">
              <a:lnSpc>
                <a:spcPct val="120000"/>
              </a:lnSpc>
            </a:pPr>
            <a:r>
              <a:rPr lang="en-US" dirty="0"/>
              <a:t>Existing Issues</a:t>
            </a:r>
          </a:p>
          <a:p>
            <a:pPr lvl="1" algn="just">
              <a:lnSpc>
                <a:spcPct val="120000"/>
              </a:lnSpc>
            </a:pPr>
            <a:r>
              <a:rPr lang="en-US" dirty="0"/>
              <a:t>Insurance costs in the Renewable Energy sector have moved from a top-10 spend item for companies to a top-3 spend item.</a:t>
            </a:r>
          </a:p>
          <a:p>
            <a:pPr lvl="1" algn="just">
              <a:lnSpc>
                <a:spcPct val="120000"/>
              </a:lnSpc>
            </a:pPr>
            <a:r>
              <a:rPr lang="en-US" dirty="0"/>
              <a:t>Natural Perils (Flood, Fire, Wind and Hail) are still driving a “Hard Market” in Insurance. Increase of 30%-50% are being reported.</a:t>
            </a:r>
          </a:p>
          <a:p>
            <a:pPr lvl="1" algn="just">
              <a:lnSpc>
                <a:spcPct val="120000"/>
              </a:lnSpc>
            </a:pPr>
            <a:r>
              <a:rPr lang="en-US" dirty="0"/>
              <a:t>Carriers are looking for better risk sharing (i.e., higher deductibles, lower limits, etc.). Insureds are having to go to excess markets for perils like hail.</a:t>
            </a:r>
          </a:p>
          <a:p>
            <a:pPr lvl="1" algn="just">
              <a:lnSpc>
                <a:spcPct val="120000"/>
              </a:lnSpc>
            </a:pPr>
            <a:endParaRPr lang="en-US" dirty="0"/>
          </a:p>
          <a:p>
            <a:pPr algn="just">
              <a:lnSpc>
                <a:spcPct val="120000"/>
              </a:lnSpc>
            </a:pPr>
            <a:endParaRPr lang="en-US" dirty="0"/>
          </a:p>
        </p:txBody>
      </p:sp>
      <p:pic>
        <p:nvPicPr>
          <p:cNvPr id="5" name="Picture 4" descr="A group of wind turbines in a field&#10;&#10;Description automatically generated">
            <a:extLst>
              <a:ext uri="{FF2B5EF4-FFF2-40B4-BE49-F238E27FC236}">
                <a16:creationId xmlns:a16="http://schemas.microsoft.com/office/drawing/2014/main" id="{1DE65EFC-24E4-E2AD-8AA4-AD5DAAFEF0CC}"/>
              </a:ext>
            </a:extLst>
          </p:cNvPr>
          <p:cNvPicPr>
            <a:picLocks noChangeAspect="1"/>
          </p:cNvPicPr>
          <p:nvPr/>
        </p:nvPicPr>
        <p:blipFill rotWithShape="1">
          <a:blip r:embed="rId5">
            <a:extLst>
              <a:ext uri="{28A0092B-C50C-407E-A947-70E740481C1C}">
                <a14:useLocalDpi xmlns:a14="http://schemas.microsoft.com/office/drawing/2010/main" val="0"/>
              </a:ext>
            </a:extLst>
          </a:blip>
          <a:srcRect l="10906" r="4262"/>
          <a:stretch/>
        </p:blipFill>
        <p:spPr>
          <a:xfrm>
            <a:off x="7923400" y="940395"/>
            <a:ext cx="4120931" cy="2741806"/>
          </a:xfrm>
          <a:prstGeom prst="rect">
            <a:avLst/>
          </a:prstGeom>
        </p:spPr>
      </p:pic>
      <p:pic>
        <p:nvPicPr>
          <p:cNvPr id="6" name="Picture 5">
            <a:extLst>
              <a:ext uri="{FF2B5EF4-FFF2-40B4-BE49-F238E27FC236}">
                <a16:creationId xmlns:a16="http://schemas.microsoft.com/office/drawing/2014/main" id="{612BA0FF-550B-3B05-C8BE-0C815932A5DF}"/>
              </a:ext>
            </a:extLst>
          </p:cNvPr>
          <p:cNvPicPr>
            <a:picLocks noChangeAspect="1"/>
          </p:cNvPicPr>
          <p:nvPr/>
        </p:nvPicPr>
        <p:blipFill rotWithShape="1">
          <a:blip r:embed="rId6"/>
          <a:srcRect l="11156" r="9305"/>
          <a:stretch/>
        </p:blipFill>
        <p:spPr>
          <a:xfrm>
            <a:off x="7923400" y="3853066"/>
            <a:ext cx="4120931" cy="2311230"/>
          </a:xfrm>
          <a:prstGeom prst="rect">
            <a:avLst/>
          </a:prstGeom>
        </p:spPr>
      </p:pic>
    </p:spTree>
    <p:custDataLst>
      <p:custData r:id="rId1"/>
      <p:custData r:id="rId2"/>
    </p:custDataLst>
    <p:extLst>
      <p:ext uri="{BB962C8B-B14F-4D97-AF65-F5344CB8AC3E}">
        <p14:creationId xmlns:p14="http://schemas.microsoft.com/office/powerpoint/2010/main" val="1137685420"/>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07275-9C4A-1D5C-8EF8-8033A991A1B7}"/>
              </a:ext>
            </a:extLst>
          </p:cNvPr>
          <p:cNvSpPr>
            <a:spLocks noGrp="1"/>
          </p:cNvSpPr>
          <p:nvPr>
            <p:ph type="title"/>
          </p:nvPr>
        </p:nvSpPr>
        <p:spPr>
          <a:xfrm>
            <a:off x="734297" y="3105834"/>
            <a:ext cx="10723406" cy="646331"/>
          </a:xfrm>
        </p:spPr>
        <p:txBody>
          <a:bodyPr/>
          <a:lstStyle/>
          <a:p>
            <a:r>
              <a:rPr lang="en-US" sz="4000" dirty="0">
                <a:solidFill>
                  <a:schemeClr val="accent2"/>
                </a:solidFill>
              </a:rPr>
              <a:t>Backward Look: Lessons (Hopefully) Learned</a:t>
            </a:r>
          </a:p>
        </p:txBody>
      </p:sp>
    </p:spTree>
    <p:extLst>
      <p:ext uri="{BB962C8B-B14F-4D97-AF65-F5344CB8AC3E}">
        <p14:creationId xmlns:p14="http://schemas.microsoft.com/office/powerpoint/2010/main" val="1381905936"/>
      </p:ext>
    </p:extLst>
  </p:cSld>
  <p:clrMapOvr>
    <a:masterClrMapping/>
  </p:clrMapOvr>
  <mc:AlternateContent xmlns:mc="http://schemas.openxmlformats.org/markup-compatibility/2006" xmlns:p14="http://schemas.microsoft.com/office/powerpoint/2010/main">
    <mc:Choice Requires="p14">
      <p:transition spd="slow" p14:dur="2000" advTm="2540"/>
    </mc:Choice>
    <mc:Fallback xmlns="">
      <p:transition spd="slow" advTm="254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in a suit smiling&#10;&#10;Description automatically generated with low confidence">
            <a:extLst>
              <a:ext uri="{FF2B5EF4-FFF2-40B4-BE49-F238E27FC236}">
                <a16:creationId xmlns:a16="http://schemas.microsoft.com/office/drawing/2014/main" id="{B63319CD-9722-1413-0C50-6E61C9599F1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69" b="169"/>
          <a:stretch>
            <a:fillRect/>
          </a:stretch>
        </p:blipFill>
        <p:spPr>
          <a:xfrm>
            <a:off x="251688" y="1701310"/>
            <a:ext cx="2349856" cy="2343650"/>
          </a:xfrm>
        </p:spPr>
      </p:pic>
      <p:sp>
        <p:nvSpPr>
          <p:cNvPr id="6" name="Content Placeholder 5">
            <a:extLst>
              <a:ext uri="{FF2B5EF4-FFF2-40B4-BE49-F238E27FC236}">
                <a16:creationId xmlns:a16="http://schemas.microsoft.com/office/drawing/2014/main" id="{6D73595F-EDFC-4831-82C6-8856D71EC442}"/>
              </a:ext>
            </a:extLst>
          </p:cNvPr>
          <p:cNvSpPr>
            <a:spLocks noGrp="1"/>
          </p:cNvSpPr>
          <p:nvPr>
            <p:ph type="body" sz="quarter" idx="16"/>
          </p:nvPr>
        </p:nvSpPr>
        <p:spPr>
          <a:xfrm>
            <a:off x="3405188" y="861319"/>
            <a:ext cx="8535124" cy="4984230"/>
          </a:xfrm>
        </p:spPr>
        <p:txBody>
          <a:bodyPr>
            <a:normAutofit/>
          </a:bodyPr>
          <a:lstStyle/>
          <a:p>
            <a:pPr>
              <a:lnSpc>
                <a:spcPct val="120000"/>
              </a:lnSpc>
              <a:buClr>
                <a:schemeClr val="accent2"/>
              </a:buClr>
              <a:buFont typeface="Wingdings" panose="05000000000000000000" pitchFamily="2" charset="2"/>
              <a:buChar char="Ø"/>
              <a:defRPr/>
            </a:pPr>
            <a:r>
              <a:rPr lang="en-US" sz="2200" dirty="0"/>
              <a:t>Over 12 years of experience in the construction consulting industry</a:t>
            </a:r>
          </a:p>
          <a:p>
            <a:pPr>
              <a:lnSpc>
                <a:spcPct val="120000"/>
              </a:lnSpc>
              <a:buClr>
                <a:schemeClr val="accent2"/>
              </a:buClr>
              <a:buFont typeface="Wingdings" panose="05000000000000000000" pitchFamily="2" charset="2"/>
              <a:buChar char="Ø"/>
              <a:defRPr/>
            </a:pPr>
            <a:r>
              <a:rPr lang="en-US" sz="2200" dirty="0"/>
              <a:t>Renewable Energy U.S. Lead for J.S. Held technical services </a:t>
            </a:r>
          </a:p>
          <a:p>
            <a:pPr>
              <a:lnSpc>
                <a:spcPct val="120000"/>
              </a:lnSpc>
              <a:buClr>
                <a:schemeClr val="accent2"/>
              </a:buClr>
              <a:buFont typeface="Wingdings" panose="05000000000000000000" pitchFamily="2" charset="2"/>
              <a:buChar char="Ø"/>
              <a:defRPr/>
            </a:pPr>
            <a:r>
              <a:rPr lang="en-US" sz="2200" dirty="0"/>
              <a:t> Provided expert services on multiple large-scale renewable energy insurance and dispute related claims</a:t>
            </a:r>
          </a:p>
          <a:p>
            <a:pPr lvl="1">
              <a:lnSpc>
                <a:spcPct val="120000"/>
              </a:lnSpc>
              <a:buClr>
                <a:schemeClr val="accent2"/>
              </a:buClr>
              <a:buFont typeface="Wingdings" panose="05000000000000000000" pitchFamily="2" charset="2"/>
              <a:buChar char="Ø"/>
              <a:defRPr/>
            </a:pPr>
            <a:r>
              <a:rPr lang="en-US" sz="2200" dirty="0"/>
              <a:t>Photovoltaic (PV) projects totaling more than 2 GWDC; more than $300 million in claims</a:t>
            </a:r>
          </a:p>
          <a:p>
            <a:pPr lvl="1">
              <a:lnSpc>
                <a:spcPct val="120000"/>
              </a:lnSpc>
              <a:buClr>
                <a:schemeClr val="accent2"/>
              </a:buClr>
              <a:buFont typeface="Wingdings" panose="05000000000000000000" pitchFamily="2" charset="2"/>
              <a:buChar char="Ø"/>
              <a:defRPr/>
            </a:pPr>
            <a:r>
              <a:rPr lang="en-US" sz="2200" dirty="0"/>
              <a:t>Wind Turbine projects totaling more than 2 GWDC; more than $300 million in claims</a:t>
            </a:r>
          </a:p>
          <a:p>
            <a:pPr>
              <a:lnSpc>
                <a:spcPct val="120000"/>
              </a:lnSpc>
              <a:buClr>
                <a:schemeClr val="accent2"/>
              </a:buClr>
              <a:buFont typeface="Wingdings" panose="05000000000000000000" pitchFamily="2" charset="2"/>
              <a:buChar char="Ø"/>
              <a:defRPr/>
            </a:pPr>
            <a:r>
              <a:rPr lang="en-US" sz="2200" dirty="0"/>
              <a:t>Written and presented on topics such as severe weather, property loss and builder’s risk claims in the renewable energy sector. </a:t>
            </a:r>
          </a:p>
          <a:p>
            <a:pPr>
              <a:lnSpc>
                <a:spcPct val="120000"/>
              </a:lnSpc>
              <a:buClr>
                <a:schemeClr val="accent2"/>
              </a:buClr>
              <a:buFont typeface="Wingdings" panose="05000000000000000000" pitchFamily="2" charset="2"/>
              <a:buChar char="Ø"/>
              <a:defRPr/>
            </a:pPr>
            <a:endParaRPr lang="en-US" sz="2400" dirty="0"/>
          </a:p>
          <a:p>
            <a:pPr>
              <a:lnSpc>
                <a:spcPct val="120000"/>
              </a:lnSpc>
              <a:buClr>
                <a:schemeClr val="accent2"/>
              </a:buClr>
              <a:buFont typeface="Wingdings" panose="05000000000000000000" pitchFamily="2" charset="2"/>
              <a:buChar char="Ø"/>
              <a:defRPr/>
            </a:pPr>
            <a:endParaRPr lang="en-US" dirty="0"/>
          </a:p>
        </p:txBody>
      </p:sp>
      <p:sp>
        <p:nvSpPr>
          <p:cNvPr id="4" name="Text Placeholder 3">
            <a:extLst>
              <a:ext uri="{FF2B5EF4-FFF2-40B4-BE49-F238E27FC236}">
                <a16:creationId xmlns:a16="http://schemas.microsoft.com/office/drawing/2014/main" id="{E894A2D3-F828-CB19-7F10-A254C8DB182A}"/>
              </a:ext>
            </a:extLst>
          </p:cNvPr>
          <p:cNvSpPr>
            <a:spLocks noGrp="1"/>
          </p:cNvSpPr>
          <p:nvPr>
            <p:ph type="body" sz="quarter" idx="17"/>
          </p:nvPr>
        </p:nvSpPr>
        <p:spPr/>
        <p:txBody>
          <a:bodyPr/>
          <a:lstStyle/>
          <a:p>
            <a:pPr marL="0" indent="0">
              <a:buNone/>
            </a:pPr>
            <a:r>
              <a:rPr lang="en-US" dirty="0"/>
              <a:t>Timothy Dowden</a:t>
            </a:r>
          </a:p>
        </p:txBody>
      </p:sp>
      <p:sp>
        <p:nvSpPr>
          <p:cNvPr id="7" name="Text Placeholder 6">
            <a:extLst>
              <a:ext uri="{FF2B5EF4-FFF2-40B4-BE49-F238E27FC236}">
                <a16:creationId xmlns:a16="http://schemas.microsoft.com/office/drawing/2014/main" id="{C2EA091A-111B-B0B9-E299-75B6A3A5D103}"/>
              </a:ext>
            </a:extLst>
          </p:cNvPr>
          <p:cNvSpPr>
            <a:spLocks noGrp="1"/>
          </p:cNvSpPr>
          <p:nvPr>
            <p:ph type="body" sz="quarter" idx="18"/>
          </p:nvPr>
        </p:nvSpPr>
        <p:spPr/>
        <p:txBody>
          <a:bodyPr/>
          <a:lstStyle/>
          <a:p>
            <a:pPr marL="0" indent="0">
              <a:buNone/>
            </a:pPr>
            <a:r>
              <a:rPr lang="en-US" dirty="0"/>
              <a:t>Senior Vice President</a:t>
            </a:r>
          </a:p>
          <a:p>
            <a:pPr marL="0" indent="0">
              <a:buNone/>
            </a:pPr>
            <a:r>
              <a:rPr lang="en-US" dirty="0"/>
              <a:t>tdowden@jsheld.com</a:t>
            </a:r>
          </a:p>
        </p:txBody>
      </p:sp>
    </p:spTree>
    <p:custDataLst>
      <p:custData r:id="rId1"/>
      <p:custData r:id="rId2"/>
    </p:custDataLst>
    <p:extLst>
      <p:ext uri="{BB962C8B-B14F-4D97-AF65-F5344CB8AC3E}">
        <p14:creationId xmlns:p14="http://schemas.microsoft.com/office/powerpoint/2010/main" val="2193981214"/>
      </p:ext>
    </p:extLst>
  </p:cSld>
  <p:clrMapOvr>
    <a:masterClrMapping/>
  </p:clrMapOvr>
  <mc:AlternateContent xmlns:mc="http://schemas.openxmlformats.org/markup-compatibility/2006" xmlns:p14="http://schemas.microsoft.com/office/powerpoint/2010/main">
    <mc:Choice Requires="p14">
      <p:transition spd="slow" p14:dur="2000" advTm="31624"/>
    </mc:Choice>
    <mc:Fallback xmlns="">
      <p:transition spd="slow" advTm="3162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3D4449-63B7-4401-A925-B672947F105C}"/>
              </a:ext>
            </a:extLst>
          </p:cNvPr>
          <p:cNvSpPr>
            <a:spLocks noGrp="1"/>
          </p:cNvSpPr>
          <p:nvPr>
            <p:ph idx="1"/>
          </p:nvPr>
        </p:nvSpPr>
        <p:spPr>
          <a:xfrm>
            <a:off x="305632" y="1114097"/>
            <a:ext cx="5290251" cy="3205655"/>
          </a:xfrm>
        </p:spPr>
        <p:txBody>
          <a:bodyPr>
            <a:normAutofit fontScale="55000" lnSpcReduction="20000"/>
          </a:bodyPr>
          <a:lstStyle/>
          <a:p>
            <a:pPr marL="0" indent="0" algn="just">
              <a:lnSpc>
                <a:spcPct val="120000"/>
              </a:lnSpc>
              <a:buNone/>
            </a:pPr>
            <a:r>
              <a:rPr lang="en-US" dirty="0"/>
              <a:t>In addition to traditional NAT CAT, the renewable energy sector faces natural risks, which are generally much more localized, such as </a:t>
            </a:r>
            <a:r>
              <a:rPr lang="en-US" b="1" dirty="0"/>
              <a:t>hail, severe weather, heavy rainfall, and brush fires. </a:t>
            </a:r>
          </a:p>
          <a:p>
            <a:pPr marL="0" indent="0" algn="just">
              <a:lnSpc>
                <a:spcPct val="120000"/>
              </a:lnSpc>
              <a:buNone/>
            </a:pPr>
            <a:r>
              <a:rPr lang="en-US" dirty="0"/>
              <a:t>Because these perils do not fall under the traditional definitions of natural disasters, and because r</a:t>
            </a:r>
            <a:r>
              <a:rPr lang="en-US" sz="2800" b="0" i="0" dirty="0">
                <a:effectLst/>
              </a:rPr>
              <a:t>enewable energy projects are still more common in less favorable and more remote locations</a:t>
            </a:r>
            <a:r>
              <a:rPr lang="en-US" dirty="0"/>
              <a:t>, these events are less reported and risk staying under the radar, being as big of a threat as traditional natural disasters for renewable energy projects.</a:t>
            </a:r>
          </a:p>
        </p:txBody>
      </p:sp>
      <p:grpSp>
        <p:nvGrpSpPr>
          <p:cNvPr id="6" name="Group 5">
            <a:extLst>
              <a:ext uri="{FF2B5EF4-FFF2-40B4-BE49-F238E27FC236}">
                <a16:creationId xmlns:a16="http://schemas.microsoft.com/office/drawing/2014/main" id="{86C81581-01B8-E261-AB07-765875843A7F}"/>
              </a:ext>
            </a:extLst>
          </p:cNvPr>
          <p:cNvGrpSpPr/>
          <p:nvPr/>
        </p:nvGrpSpPr>
        <p:grpSpPr>
          <a:xfrm>
            <a:off x="6121400" y="0"/>
            <a:ext cx="6070600" cy="6858000"/>
            <a:chOff x="6557173" y="590596"/>
            <a:chExt cx="6070600" cy="6858000"/>
          </a:xfrm>
          <a:noFill/>
        </p:grpSpPr>
        <p:pic>
          <p:nvPicPr>
            <p:cNvPr id="9" name="Picture 8" descr="A large field with water and a circular shape&#10;&#10;Description automatically generated with medium confidence">
              <a:extLst>
                <a:ext uri="{FF2B5EF4-FFF2-40B4-BE49-F238E27FC236}">
                  <a16:creationId xmlns:a16="http://schemas.microsoft.com/office/drawing/2014/main" id="{722A171D-810C-364D-BA4D-809E58E03B65}"/>
                </a:ext>
              </a:extLst>
            </p:cNvPr>
            <p:cNvPicPr>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6557173" y="4075167"/>
              <a:ext cx="6070600" cy="3373429"/>
            </a:xfrm>
            <a:prstGeom prst="rect">
              <a:avLst/>
            </a:prstGeom>
            <a:grpFill/>
          </p:spPr>
        </p:pic>
        <p:pic>
          <p:nvPicPr>
            <p:cNvPr id="7" name="Picture 6" descr="A large field with rows of solar panels&#10;&#10;Description automatically generated">
              <a:extLst>
                <a:ext uri="{FF2B5EF4-FFF2-40B4-BE49-F238E27FC236}">
                  <a16:creationId xmlns:a16="http://schemas.microsoft.com/office/drawing/2014/main" id="{2647116F-C3B5-FE94-6F02-832E3B69F562}"/>
                </a:ext>
              </a:extLst>
            </p:cNvPr>
            <p:cNvPicPr>
              <a:picLocks noChangeAspect="1"/>
            </p:cNvPicPr>
            <p:nvPr/>
          </p:nvPicPr>
          <p:blipFill rotWithShape="1">
            <a:blip r:embed="rId6" cstate="screen">
              <a:alphaModFix amt="85000"/>
              <a:extLst>
                <a:ext uri="{28A0092B-C50C-407E-A947-70E740481C1C}">
                  <a14:useLocalDpi xmlns:a14="http://schemas.microsoft.com/office/drawing/2010/main"/>
                </a:ext>
              </a:extLst>
            </a:blip>
            <a:srcRect/>
            <a:stretch/>
          </p:blipFill>
          <p:spPr>
            <a:xfrm>
              <a:off x="6557173" y="590596"/>
              <a:ext cx="3048000" cy="3484572"/>
            </a:xfrm>
            <a:prstGeom prst="rect">
              <a:avLst/>
            </a:prstGeom>
            <a:grpFill/>
          </p:spPr>
        </p:pic>
        <p:pic>
          <p:nvPicPr>
            <p:cNvPr id="8" name="Picture 7" descr="A row of solar panels&#10;&#10;Description automatically generated">
              <a:extLst>
                <a:ext uri="{FF2B5EF4-FFF2-40B4-BE49-F238E27FC236}">
                  <a16:creationId xmlns:a16="http://schemas.microsoft.com/office/drawing/2014/main" id="{6D88E78B-F978-871D-425A-CC1A5E64BB4B}"/>
                </a:ext>
              </a:extLst>
            </p:cNvPr>
            <p:cNvPicPr>
              <a:picLocks noChangeAspect="1"/>
            </p:cNvPicPr>
            <p:nvPr/>
          </p:nvPicPr>
          <p:blipFill rotWithShape="1">
            <a:blip r:embed="rId7" cstate="screen">
              <a:alphaModFix amt="85000"/>
              <a:extLst>
                <a:ext uri="{28A0092B-C50C-407E-A947-70E740481C1C}">
                  <a14:useLocalDpi xmlns:a14="http://schemas.microsoft.com/office/drawing/2010/main"/>
                </a:ext>
              </a:extLst>
            </a:blip>
            <a:srcRect b="-6"/>
            <a:stretch/>
          </p:blipFill>
          <p:spPr>
            <a:xfrm>
              <a:off x="9579773" y="590597"/>
              <a:ext cx="3048000" cy="3484570"/>
            </a:xfrm>
            <a:prstGeom prst="rect">
              <a:avLst/>
            </a:prstGeom>
            <a:grpFill/>
          </p:spPr>
        </p:pic>
      </p:grpSp>
      <p:sp>
        <p:nvSpPr>
          <p:cNvPr id="4" name="TextBox 3">
            <a:extLst>
              <a:ext uri="{FF2B5EF4-FFF2-40B4-BE49-F238E27FC236}">
                <a16:creationId xmlns:a16="http://schemas.microsoft.com/office/drawing/2014/main" id="{79A949B2-58B4-C6C7-8E53-2C5FA5E98E2F}"/>
              </a:ext>
            </a:extLst>
          </p:cNvPr>
          <p:cNvSpPr txBox="1"/>
          <p:nvPr/>
        </p:nvSpPr>
        <p:spPr>
          <a:xfrm>
            <a:off x="651641" y="3770990"/>
            <a:ext cx="4944242" cy="2308324"/>
          </a:xfrm>
          <a:prstGeom prst="rect">
            <a:avLst/>
          </a:prstGeom>
          <a:solidFill>
            <a:schemeClr val="accent1">
              <a:alpha val="90000"/>
            </a:schemeClr>
          </a:solidFill>
        </p:spPr>
        <p:txBody>
          <a:bodyPr wrap="square" rtlCol="0">
            <a:spAutoFit/>
          </a:bodyPr>
          <a:lstStyle/>
          <a:p>
            <a:r>
              <a:rPr lang="en-US" sz="1200" b="1" i="1" dirty="0">
                <a:solidFill>
                  <a:schemeClr val="bg1"/>
                </a:solidFill>
                <a:effectLst/>
                <a:latin typeface="Arial" panose="020B0604020202020204" pitchFamily="34" charset="0"/>
                <a:ea typeface="Calibri" panose="020F0502020204030204" pitchFamily="34" charset="0"/>
              </a:rPr>
              <a:t>“Insured losses from severe convective storms (</a:t>
            </a:r>
            <a:r>
              <a:rPr lang="en-US" sz="1200" b="1" i="1" dirty="0">
                <a:solidFill>
                  <a:schemeClr val="bg1"/>
                </a:solidFill>
                <a:latin typeface="Arial" panose="020B0604020202020204" pitchFamily="34" charset="0"/>
                <a:ea typeface="Calibri" panose="020F0502020204030204" pitchFamily="34" charset="0"/>
              </a:rPr>
              <a:t>SCS </a:t>
            </a:r>
            <a:r>
              <a:rPr lang="en-US" sz="1200" b="1" i="1" dirty="0">
                <a:solidFill>
                  <a:schemeClr val="bg1"/>
                </a:solidFill>
                <a:effectLst/>
                <a:latin typeface="Arial" panose="020B0604020202020204" pitchFamily="34" charset="0"/>
                <a:ea typeface="Calibri" panose="020F0502020204030204" pitchFamily="34" charset="0"/>
              </a:rPr>
              <a:t>also known as secondary perils) in the United States continued to increase during the third quarter [of 2023], surpassing the $50 billion mark for the first time on record and accounting for roughly 60% of all global insured losses. </a:t>
            </a:r>
          </a:p>
          <a:p>
            <a:endParaRPr lang="en-US" sz="1200" b="1" i="1" dirty="0">
              <a:solidFill>
                <a:schemeClr val="bg1"/>
              </a:solidFill>
              <a:latin typeface="Arial" panose="020B0604020202020204" pitchFamily="34" charset="0"/>
              <a:ea typeface="Calibri" panose="020F0502020204030204" pitchFamily="34" charset="0"/>
            </a:endParaRPr>
          </a:p>
          <a:p>
            <a:r>
              <a:rPr lang="en-US" sz="1200" b="1" i="1" dirty="0">
                <a:solidFill>
                  <a:schemeClr val="bg1"/>
                </a:solidFill>
                <a:effectLst/>
                <a:latin typeface="Arial" panose="020B0604020202020204" pitchFamily="34" charset="0"/>
                <a:ea typeface="Calibri" panose="020F0502020204030204" pitchFamily="34" charset="0"/>
              </a:rPr>
              <a:t>Wildfire and severe convective storm were once again highly prominent… both are becoming increasingly costs to insurers, communities and governments. In the U.S., around 80% of SCS loss growth can be explained by exposure change – highlighting the need for insurers to understand underlying exposures in their portfolios.¹”</a:t>
            </a:r>
            <a:endParaRPr lang="en-US" sz="1200" b="1" i="1" dirty="0">
              <a:solidFill>
                <a:schemeClr val="bg1"/>
              </a:solidFill>
            </a:endParaRPr>
          </a:p>
        </p:txBody>
      </p:sp>
      <p:sp>
        <p:nvSpPr>
          <p:cNvPr id="5" name="TextBox 4">
            <a:extLst>
              <a:ext uri="{FF2B5EF4-FFF2-40B4-BE49-F238E27FC236}">
                <a16:creationId xmlns:a16="http://schemas.microsoft.com/office/drawing/2014/main" id="{4AC72199-86B8-3FE8-FD26-EECBABC98CBA}"/>
              </a:ext>
            </a:extLst>
          </p:cNvPr>
          <p:cNvSpPr txBox="1"/>
          <p:nvPr/>
        </p:nvSpPr>
        <p:spPr>
          <a:xfrm>
            <a:off x="651641" y="6079314"/>
            <a:ext cx="4944242" cy="338554"/>
          </a:xfrm>
          <a:prstGeom prst="rect">
            <a:avLst/>
          </a:prstGeom>
          <a:solidFill>
            <a:schemeClr val="accent1">
              <a:alpha val="90000"/>
            </a:schemeClr>
          </a:solidFill>
        </p:spPr>
        <p:txBody>
          <a:bodyPr wrap="square" rtlCol="0">
            <a:spAutoFit/>
          </a:bodyPr>
          <a:lstStyle/>
          <a:p>
            <a:r>
              <a:rPr lang="en-US" sz="800" dirty="0">
                <a:solidFill>
                  <a:schemeClr val="bg1"/>
                </a:solidFill>
                <a:effectLst/>
              </a:rPr>
              <a:t>¹Howard, L.S. “Insured Losses from Severe Convective Storms in US Top $50B for 1st Time: AON.” </a:t>
            </a:r>
            <a:r>
              <a:rPr lang="en-US" sz="800" i="1" dirty="0">
                <a:solidFill>
                  <a:schemeClr val="bg1"/>
                </a:solidFill>
                <a:effectLst/>
              </a:rPr>
              <a:t>Insurance Journal</a:t>
            </a:r>
            <a:r>
              <a:rPr lang="en-US" sz="800" dirty="0">
                <a:solidFill>
                  <a:schemeClr val="bg1"/>
                </a:solidFill>
                <a:effectLst/>
              </a:rPr>
              <a:t>, 20 Oct. 2023, www.insurancejournal.com/news/international/2023/10/20/745036.htm. </a:t>
            </a:r>
          </a:p>
        </p:txBody>
      </p:sp>
      <p:sp>
        <p:nvSpPr>
          <p:cNvPr id="2" name="Title 1">
            <a:extLst>
              <a:ext uri="{FF2B5EF4-FFF2-40B4-BE49-F238E27FC236}">
                <a16:creationId xmlns:a16="http://schemas.microsoft.com/office/drawing/2014/main" id="{C30DC44A-CA5F-4896-948A-CF63F0B29F56}"/>
              </a:ext>
            </a:extLst>
          </p:cNvPr>
          <p:cNvSpPr>
            <a:spLocks noGrp="1"/>
          </p:cNvSpPr>
          <p:nvPr>
            <p:ph type="title"/>
          </p:nvPr>
        </p:nvSpPr>
        <p:spPr>
          <a:xfrm>
            <a:off x="-483476" y="286454"/>
            <a:ext cx="6554077" cy="646331"/>
          </a:xfrm>
        </p:spPr>
        <p:txBody>
          <a:bodyPr/>
          <a:lstStyle/>
          <a:p>
            <a:r>
              <a:rPr lang="en-US" sz="4000" dirty="0"/>
              <a:t>Project Locations &amp; Risks</a:t>
            </a:r>
          </a:p>
        </p:txBody>
      </p:sp>
    </p:spTree>
    <p:custDataLst>
      <p:custData r:id="rId1"/>
      <p:custData r:id="rId2"/>
    </p:custDataLst>
    <p:extLst>
      <p:ext uri="{BB962C8B-B14F-4D97-AF65-F5344CB8AC3E}">
        <p14:creationId xmlns:p14="http://schemas.microsoft.com/office/powerpoint/2010/main" val="4235805176"/>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FBBB42-91E4-A15C-4DE3-6A3F0322FF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86399" y="1181100"/>
            <a:ext cx="6445403" cy="4971865"/>
          </a:xfrm>
          <a:prstGeom prst="rect">
            <a:avLst/>
          </a:prstGeom>
        </p:spPr>
      </p:pic>
      <p:sp>
        <p:nvSpPr>
          <p:cNvPr id="4" name="Content Placeholder 3">
            <a:extLst>
              <a:ext uri="{FF2B5EF4-FFF2-40B4-BE49-F238E27FC236}">
                <a16:creationId xmlns:a16="http://schemas.microsoft.com/office/drawing/2014/main" id="{AAD2314C-EEFA-BB25-400D-A30EFEDA93FC}"/>
              </a:ext>
            </a:extLst>
          </p:cNvPr>
          <p:cNvSpPr>
            <a:spLocks noGrp="1"/>
          </p:cNvSpPr>
          <p:nvPr>
            <p:ph idx="1"/>
          </p:nvPr>
        </p:nvSpPr>
        <p:spPr>
          <a:xfrm>
            <a:off x="443552" y="849341"/>
            <a:ext cx="3805063" cy="4867275"/>
          </a:xfrm>
        </p:spPr>
        <p:txBody>
          <a:bodyPr>
            <a:normAutofit/>
          </a:bodyPr>
          <a:lstStyle/>
          <a:p>
            <a:pPr>
              <a:buClr>
                <a:schemeClr val="accent2"/>
              </a:buClr>
            </a:pPr>
            <a:r>
              <a:rPr lang="en-US" sz="2400" dirty="0"/>
              <a:t>SEIA – Solar Project Location Map​ with Southern Plains +2” Hail Outlook Map Overlay </a:t>
            </a:r>
          </a:p>
          <a:p>
            <a:pPr>
              <a:buClr>
                <a:schemeClr val="accent2"/>
              </a:buClr>
            </a:pPr>
            <a:r>
              <a:rPr lang="en-US" sz="2400" dirty="0"/>
              <a:t>This data suggests a fair number of sites / projects where (2 – 5) times per year conditions historically exist conducive for +2” hail</a:t>
            </a:r>
          </a:p>
        </p:txBody>
      </p:sp>
      <p:sp>
        <p:nvSpPr>
          <p:cNvPr id="6" name="Title 5">
            <a:extLst>
              <a:ext uri="{FF2B5EF4-FFF2-40B4-BE49-F238E27FC236}">
                <a16:creationId xmlns:a16="http://schemas.microsoft.com/office/drawing/2014/main" id="{C876F421-AE93-5463-4D9C-6D3D96AD037E}"/>
              </a:ext>
            </a:extLst>
          </p:cNvPr>
          <p:cNvSpPr>
            <a:spLocks noGrp="1"/>
          </p:cNvSpPr>
          <p:nvPr>
            <p:ph type="title"/>
          </p:nvPr>
        </p:nvSpPr>
        <p:spPr>
          <a:xfrm>
            <a:off x="0" y="88244"/>
            <a:ext cx="11931802" cy="701731"/>
          </a:xfrm>
        </p:spPr>
        <p:txBody>
          <a:bodyPr/>
          <a:lstStyle/>
          <a:p>
            <a:r>
              <a:rPr lang="en-US" dirty="0"/>
              <a:t>Hail/Severe Weather – Solar Risks</a:t>
            </a:r>
          </a:p>
        </p:txBody>
      </p:sp>
      <p:pic>
        <p:nvPicPr>
          <p:cNvPr id="1028" name="Picture 4">
            <a:extLst>
              <a:ext uri="{FF2B5EF4-FFF2-40B4-BE49-F238E27FC236}">
                <a16:creationId xmlns:a16="http://schemas.microsoft.com/office/drawing/2014/main" id="{FE5AC545-A4F8-A018-914D-F3BA1C45ACC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4264" y="4236783"/>
            <a:ext cx="2195843" cy="22821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7BED0F8-EF54-76B1-314A-D6D3E9FDF62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397149" y="1181100"/>
            <a:ext cx="644803" cy="39225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66F1144-A66E-A10E-A3B6-06DFA847215B}"/>
              </a:ext>
            </a:extLst>
          </p:cNvPr>
          <p:cNvPicPr>
            <a:picLocks noChangeAspect="1"/>
          </p:cNvPicPr>
          <p:nvPr/>
        </p:nvPicPr>
        <p:blipFill rotWithShape="1">
          <a:blip r:embed="rId8" cstate="screen">
            <a:alphaModFix amt="25000"/>
            <a:extLst>
              <a:ext uri="{28A0092B-C50C-407E-A947-70E740481C1C}">
                <a14:useLocalDpi xmlns:a14="http://schemas.microsoft.com/office/drawing/2010/main"/>
              </a:ext>
            </a:extLst>
          </a:blip>
          <a:srcRect/>
          <a:stretch/>
        </p:blipFill>
        <p:spPr>
          <a:xfrm>
            <a:off x="5486400" y="1181100"/>
            <a:ext cx="6445402" cy="4997614"/>
          </a:xfrm>
          <a:prstGeom prst="rect">
            <a:avLst/>
          </a:prstGeom>
        </p:spPr>
      </p:pic>
    </p:spTree>
    <p:custDataLst>
      <p:custData r:id="rId1"/>
      <p:custData r:id="rId2"/>
    </p:custDataLst>
    <p:extLst>
      <p:ext uri="{BB962C8B-B14F-4D97-AF65-F5344CB8AC3E}">
        <p14:creationId xmlns:p14="http://schemas.microsoft.com/office/powerpoint/2010/main" val="15770804"/>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76F421-AE93-5463-4D9C-6D3D96AD037E}"/>
              </a:ext>
            </a:extLst>
          </p:cNvPr>
          <p:cNvSpPr>
            <a:spLocks noGrp="1"/>
          </p:cNvSpPr>
          <p:nvPr>
            <p:ph type="title"/>
          </p:nvPr>
        </p:nvSpPr>
        <p:spPr>
          <a:xfrm>
            <a:off x="0" y="256015"/>
            <a:ext cx="9169400" cy="701731"/>
          </a:xfrm>
        </p:spPr>
        <p:txBody>
          <a:bodyPr/>
          <a:lstStyle/>
          <a:p>
            <a:r>
              <a:rPr lang="en-US" dirty="0">
                <a:solidFill>
                  <a:srgbClr val="003764"/>
                </a:solidFill>
              </a:rPr>
              <a:t>Hail/Severe Weather – Solar</a:t>
            </a:r>
          </a:p>
        </p:txBody>
      </p:sp>
      <p:pic>
        <p:nvPicPr>
          <p:cNvPr id="3" name="Picture 2">
            <a:extLst>
              <a:ext uri="{FF2B5EF4-FFF2-40B4-BE49-F238E27FC236}">
                <a16:creationId xmlns:a16="http://schemas.microsoft.com/office/drawing/2014/main" id="{DF8DA0F8-A9FA-CD78-391D-7E2889FA334C}"/>
              </a:ext>
            </a:extLst>
          </p:cNvPr>
          <p:cNvPicPr>
            <a:picLocks noChangeAspect="1"/>
          </p:cNvPicPr>
          <p:nvPr/>
        </p:nvPicPr>
        <p:blipFill rotWithShape="1">
          <a:blip r:embed="rId5">
            <a:extLst>
              <a:ext uri="{28A0092B-C50C-407E-A947-70E740481C1C}">
                <a14:useLocalDpi xmlns:a14="http://schemas.microsoft.com/office/drawing/2010/main" val="0"/>
              </a:ext>
            </a:extLst>
          </a:blip>
          <a:srcRect l="11393" r="11393"/>
          <a:stretch/>
        </p:blipFill>
        <p:spPr>
          <a:xfrm>
            <a:off x="8304903" y="250260"/>
            <a:ext cx="3780944" cy="3380875"/>
          </a:xfrm>
          <a:prstGeom prst="rect">
            <a:avLst/>
          </a:prstGeom>
        </p:spPr>
      </p:pic>
      <p:sp>
        <p:nvSpPr>
          <p:cNvPr id="5" name="TextBox 4">
            <a:extLst>
              <a:ext uri="{FF2B5EF4-FFF2-40B4-BE49-F238E27FC236}">
                <a16:creationId xmlns:a16="http://schemas.microsoft.com/office/drawing/2014/main" id="{B3E012F6-9641-EEF6-9268-B848414F2B63}"/>
              </a:ext>
            </a:extLst>
          </p:cNvPr>
          <p:cNvSpPr txBox="1"/>
          <p:nvPr/>
        </p:nvSpPr>
        <p:spPr>
          <a:xfrm>
            <a:off x="308032" y="2065935"/>
            <a:ext cx="4424559" cy="4536050"/>
          </a:xfrm>
          <a:prstGeom prst="rect">
            <a:avLst/>
          </a:prstGeom>
          <a:noFill/>
        </p:spPr>
        <p:txBody>
          <a:bodyPr wrap="square">
            <a:spAutoFit/>
          </a:bodyPr>
          <a:lstStyle/>
          <a:p>
            <a:pPr marL="285750" indent="-285750">
              <a:lnSpc>
                <a:spcPct val="107000"/>
              </a:lnSpc>
              <a:spcBef>
                <a:spcPts val="0"/>
              </a:spcBef>
              <a:spcAft>
                <a:spcPts val="800"/>
              </a:spcAft>
              <a:buClr>
                <a:schemeClr val="accent2"/>
              </a:buClr>
              <a:buFont typeface="Arial" panose="020B0604020202020204" pitchFamily="34" charset="0"/>
              <a:buChar char="•"/>
            </a:pPr>
            <a:r>
              <a:rPr lang="en-US" sz="18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What time of day did the storm occur, what direction did it come from, what size of hail was observed, and was the storm warned (NWS)?</a:t>
            </a:r>
          </a:p>
          <a:p>
            <a:pPr marL="285750" indent="-285750">
              <a:lnSpc>
                <a:spcPct val="107000"/>
              </a:lnSpc>
              <a:spcBef>
                <a:spcPts val="0"/>
              </a:spcBef>
              <a:spcAft>
                <a:spcPts val="800"/>
              </a:spcAft>
              <a:buClr>
                <a:schemeClr val="accent2"/>
              </a:buClr>
              <a:buFont typeface="Arial" panose="020B0604020202020204" pitchFamily="34" charset="0"/>
              <a:buChar char="•"/>
            </a:pPr>
            <a:r>
              <a:rPr lang="en-US" sz="18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It</a:t>
            </a: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Arial" panose="020B0604020202020204" pitchFamily="34" charset="0"/>
              </a:rPr>
              <a:t> is critical to accurately identify </a:t>
            </a:r>
            <a:r>
              <a:rPr lang="en-US" sz="18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&amp; </a:t>
            </a: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Arial" panose="020B0604020202020204" pitchFamily="34" charset="0"/>
              </a:rPr>
              <a:t>document damage scope. </a:t>
            </a:r>
            <a:r>
              <a:rPr lang="en-US" sz="1800" b="1" dirty="0">
                <a:solidFill>
                  <a:schemeClr val="tx1">
                    <a:lumMod val="65000"/>
                    <a:lumOff val="35000"/>
                  </a:schemeClr>
                </a:solidFill>
                <a:effectLst/>
                <a:latin typeface="Calibri" panose="020F0502020204030204" pitchFamily="34" charset="0"/>
                <a:ea typeface="Calibri" panose="020F0502020204030204" pitchFamily="34" charset="0"/>
                <a:cs typeface="Arial" panose="020B0604020202020204" pitchFamily="34" charset="0"/>
              </a:rPr>
              <a:t>Aerial and ground level inspections </a:t>
            </a: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Arial" panose="020B0604020202020204" pitchFamily="34" charset="0"/>
              </a:rPr>
              <a:t>to document visible site conditions</a:t>
            </a:r>
            <a:r>
              <a:rPr lang="en-US" sz="18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 S</a:t>
            </a: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Arial" panose="020B0604020202020204" pitchFamily="34" charset="0"/>
              </a:rPr>
              <a:t>ome impacts can be </a:t>
            </a:r>
            <a:r>
              <a:rPr lang="en-US" sz="1800" b="1" dirty="0">
                <a:solidFill>
                  <a:schemeClr val="tx1">
                    <a:lumMod val="65000"/>
                    <a:lumOff val="35000"/>
                  </a:schemeClr>
                </a:solidFill>
                <a:effectLst/>
                <a:latin typeface="Calibri" panose="020F0502020204030204" pitchFamily="34" charset="0"/>
                <a:ea typeface="Calibri" panose="020F0502020204030204" pitchFamily="34" charset="0"/>
                <a:cs typeface="Arial" panose="020B0604020202020204" pitchFamily="34" charset="0"/>
              </a:rPr>
              <a:t>HARD TO SEE!!</a:t>
            </a:r>
          </a:p>
          <a:p>
            <a:pPr marL="285750" indent="-285750">
              <a:lnSpc>
                <a:spcPct val="107000"/>
              </a:lnSpc>
              <a:spcAft>
                <a:spcPts val="800"/>
              </a:spcAft>
              <a:buClr>
                <a:schemeClr val="accent2"/>
              </a:buClr>
              <a:buFont typeface="Arial" panose="020B0604020202020204" pitchFamily="34" charset="0"/>
              <a:buChar char="•"/>
            </a:pPr>
            <a:r>
              <a:rPr lang="en-US"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What severe weather mitigation technologies (if any) were in place and were they enacted?</a:t>
            </a:r>
          </a:p>
          <a:p>
            <a:pPr marL="285750" indent="-285750">
              <a:lnSpc>
                <a:spcPct val="107000"/>
              </a:lnSpc>
              <a:spcAft>
                <a:spcPts val="800"/>
              </a:spcAft>
              <a:buClr>
                <a:schemeClr val="accent2"/>
              </a:buClr>
              <a:buFont typeface="Arial" panose="020B0604020202020204" pitchFamily="34" charset="0"/>
              <a:buChar char="•"/>
            </a:pPr>
            <a:r>
              <a:rPr lang="en-US" dirty="0">
                <a:solidFill>
                  <a:schemeClr val="tx1">
                    <a:lumMod val="65000"/>
                    <a:lumOff val="35000"/>
                  </a:schemeClr>
                </a:solidFill>
                <a:effectLst/>
                <a:latin typeface="Calibri" panose="020F0502020204030204" pitchFamily="34" charset="0"/>
                <a:ea typeface="Calibri" panose="020F0502020204030204" pitchFamily="34" charset="0"/>
                <a:cs typeface="Arial" panose="020B0604020202020204" pitchFamily="34" charset="0"/>
              </a:rPr>
              <a:t>What (if any) non-visible damage concerns are there?</a:t>
            </a:r>
            <a:endParaRPr lang="en-US" dirty="0">
              <a:solidFill>
                <a:schemeClr val="tx1">
                  <a:lumMod val="65000"/>
                  <a:lumOff val="35000"/>
                </a:schemeClr>
              </a:solidFill>
              <a:effectLst/>
              <a:ea typeface="Times New Roman" panose="02020603050405020304" pitchFamily="18" charset="0"/>
            </a:endParaRPr>
          </a:p>
        </p:txBody>
      </p:sp>
      <p:pic>
        <p:nvPicPr>
          <p:cNvPr id="7" name="Picture 35">
            <a:extLst>
              <a:ext uri="{FF2B5EF4-FFF2-40B4-BE49-F238E27FC236}">
                <a16:creationId xmlns:a16="http://schemas.microsoft.com/office/drawing/2014/main" id="{1FD18EA4-5008-B17D-35DF-33D87C5C5557}"/>
              </a:ext>
            </a:extLst>
          </p:cNvPr>
          <p:cNvPicPr>
            <a:picLocks noChangeAspect="1"/>
          </p:cNvPicPr>
          <p:nvPr/>
        </p:nvPicPr>
        <p:blipFill rotWithShape="1">
          <a:blip r:embed="rId6">
            <a:extLst>
              <a:ext uri="{28A0092B-C50C-407E-A947-70E740481C1C}">
                <a14:useLocalDpi xmlns:a14="http://schemas.microsoft.com/office/drawing/2010/main" val="0"/>
              </a:ext>
            </a:extLst>
          </a:blip>
          <a:srcRect t="1438" b="1438"/>
          <a:stretch/>
        </p:blipFill>
        <p:spPr bwMode="auto">
          <a:xfrm>
            <a:off x="8304903" y="3741683"/>
            <a:ext cx="3780944" cy="2589179"/>
          </a:xfrm>
          <a:prstGeom prst="rect">
            <a:avLst/>
          </a:prstGeom>
          <a:ln>
            <a:headEnd/>
            <a:tailEnd/>
          </a:ln>
        </p:spPr>
        <p:style>
          <a:lnRef idx="1">
            <a:schemeClr val="dk1"/>
          </a:lnRef>
          <a:fillRef idx="2">
            <a:schemeClr val="dk1"/>
          </a:fillRef>
          <a:effectRef idx="1">
            <a:schemeClr val="dk1"/>
          </a:effectRef>
          <a:fontRef idx="minor">
            <a:schemeClr val="dk1"/>
          </a:fontRef>
        </p:style>
      </p:pic>
      <p:sp>
        <p:nvSpPr>
          <p:cNvPr id="4" name="TextBox 3">
            <a:extLst>
              <a:ext uri="{FF2B5EF4-FFF2-40B4-BE49-F238E27FC236}">
                <a16:creationId xmlns:a16="http://schemas.microsoft.com/office/drawing/2014/main" id="{42E38826-CCC8-8C61-6701-79CAE3A08DE5}"/>
              </a:ext>
            </a:extLst>
          </p:cNvPr>
          <p:cNvSpPr txBox="1"/>
          <p:nvPr/>
        </p:nvSpPr>
        <p:spPr>
          <a:xfrm>
            <a:off x="378669" y="969664"/>
            <a:ext cx="6491370" cy="923330"/>
          </a:xfrm>
          <a:prstGeom prst="rect">
            <a:avLst/>
          </a:prstGeom>
          <a:noFill/>
        </p:spPr>
        <p:txBody>
          <a:bodyPr wrap="square" rtlCol="0">
            <a:spAutoFit/>
          </a:bodyPr>
          <a:lstStyle/>
          <a:p>
            <a:r>
              <a:rPr lang="en-US" dirty="0">
                <a:solidFill>
                  <a:schemeClr val="tx1">
                    <a:lumMod val="65000"/>
                    <a:lumOff val="35000"/>
                  </a:schemeClr>
                </a:solidFill>
              </a:rPr>
              <a:t>Hail and Severe Weather has been a historically catastrophic peril for solar energy projects. It is important to get to the impacted site quickly to ensure the most accurate site documentation. </a:t>
            </a:r>
          </a:p>
        </p:txBody>
      </p:sp>
      <p:pic>
        <p:nvPicPr>
          <p:cNvPr id="11" name="Picture 10">
            <a:extLst>
              <a:ext uri="{FF2B5EF4-FFF2-40B4-BE49-F238E27FC236}">
                <a16:creationId xmlns:a16="http://schemas.microsoft.com/office/drawing/2014/main" id="{EFC91AA1-31DE-671D-39DA-620CB7C4264A}"/>
              </a:ext>
            </a:extLst>
          </p:cNvPr>
          <p:cNvPicPr>
            <a:picLocks noChangeAspect="1"/>
          </p:cNvPicPr>
          <p:nvPr/>
        </p:nvPicPr>
        <p:blipFill rotWithShape="1">
          <a:blip r:embed="rId7">
            <a:extLst>
              <a:ext uri="{28A0092B-C50C-407E-A947-70E740481C1C}">
                <a14:useLocalDpi xmlns:a14="http://schemas.microsoft.com/office/drawing/2010/main" val="0"/>
              </a:ext>
            </a:extLst>
          </a:blip>
          <a:srcRect t="14575" b="14575"/>
          <a:stretch/>
        </p:blipFill>
        <p:spPr>
          <a:xfrm>
            <a:off x="4732591" y="2242104"/>
            <a:ext cx="3444457" cy="2166507"/>
          </a:xfrm>
          <a:prstGeom prst="rect">
            <a:avLst/>
          </a:prstGeom>
        </p:spPr>
      </p:pic>
      <p:pic>
        <p:nvPicPr>
          <p:cNvPr id="12" name="Picture 11">
            <a:extLst>
              <a:ext uri="{FF2B5EF4-FFF2-40B4-BE49-F238E27FC236}">
                <a16:creationId xmlns:a16="http://schemas.microsoft.com/office/drawing/2014/main" id="{65912EE4-82E4-7B09-1C89-7A43DE09E009}"/>
              </a:ext>
            </a:extLst>
          </p:cNvPr>
          <p:cNvPicPr>
            <a:picLocks noChangeAspect="1"/>
          </p:cNvPicPr>
          <p:nvPr/>
        </p:nvPicPr>
        <p:blipFill rotWithShape="1">
          <a:blip r:embed="rId8">
            <a:extLst>
              <a:ext uri="{28A0092B-C50C-407E-A947-70E740481C1C}">
                <a14:useLocalDpi xmlns:a14="http://schemas.microsoft.com/office/drawing/2010/main" val="0"/>
              </a:ext>
            </a:extLst>
          </a:blip>
          <a:srcRect t="7277"/>
          <a:stretch/>
        </p:blipFill>
        <p:spPr>
          <a:xfrm>
            <a:off x="4941409" y="4553388"/>
            <a:ext cx="3235639" cy="1777474"/>
          </a:xfrm>
          <a:prstGeom prst="rect">
            <a:avLst/>
          </a:prstGeom>
        </p:spPr>
      </p:pic>
    </p:spTree>
    <p:custDataLst>
      <p:custData r:id="rId1"/>
      <p:custData r:id="rId2"/>
    </p:custDataLst>
    <p:extLst>
      <p:ext uri="{BB962C8B-B14F-4D97-AF65-F5344CB8AC3E}">
        <p14:creationId xmlns:p14="http://schemas.microsoft.com/office/powerpoint/2010/main" val="176789300"/>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CD693A-CB7F-41A1-A67E-315A47021DDF}"/>
              </a:ext>
            </a:extLst>
          </p:cNvPr>
          <p:cNvSpPr>
            <a:spLocks noGrp="1"/>
          </p:cNvSpPr>
          <p:nvPr>
            <p:ph type="title"/>
          </p:nvPr>
        </p:nvSpPr>
        <p:spPr>
          <a:xfrm>
            <a:off x="0" y="194565"/>
            <a:ext cx="11353800" cy="701731"/>
          </a:xfrm>
        </p:spPr>
        <p:txBody>
          <a:bodyPr/>
          <a:lstStyle/>
          <a:p>
            <a:r>
              <a:rPr lang="en-US" dirty="0"/>
              <a:t>Flooding / Heavy Rain - Wind and Solar</a:t>
            </a:r>
          </a:p>
        </p:txBody>
      </p:sp>
      <p:sp>
        <p:nvSpPr>
          <p:cNvPr id="4" name="Content Placeholder 3">
            <a:extLst>
              <a:ext uri="{FF2B5EF4-FFF2-40B4-BE49-F238E27FC236}">
                <a16:creationId xmlns:a16="http://schemas.microsoft.com/office/drawing/2014/main" id="{AF5424D0-886E-5360-36F9-58A6FD72D48D}"/>
              </a:ext>
            </a:extLst>
          </p:cNvPr>
          <p:cNvSpPr>
            <a:spLocks noGrp="1"/>
          </p:cNvSpPr>
          <p:nvPr>
            <p:ph idx="1"/>
          </p:nvPr>
        </p:nvSpPr>
        <p:spPr>
          <a:xfrm>
            <a:off x="319378" y="1057473"/>
            <a:ext cx="6564897" cy="971024"/>
          </a:xfrm>
        </p:spPr>
        <p:txBody>
          <a:bodyPr>
            <a:noAutofit/>
          </a:bodyPr>
          <a:lstStyle/>
          <a:p>
            <a:pPr marL="0" indent="0" algn="just">
              <a:lnSpc>
                <a:spcPct val="120000"/>
              </a:lnSpc>
              <a:buClrTx/>
              <a:buNone/>
            </a:pPr>
            <a:r>
              <a:rPr lang="en-US" sz="1600" dirty="0"/>
              <a:t>Flooding from heavy rains can result in significant impacts to construction progress, particularly when large equipment and components are involved, as in the case of a wind turbine project.</a:t>
            </a:r>
          </a:p>
          <a:p>
            <a:pPr marL="0" indent="0">
              <a:lnSpc>
                <a:spcPct val="120000"/>
              </a:lnSpc>
              <a:buClrTx/>
              <a:buNone/>
            </a:pPr>
            <a:endParaRPr lang="en-US" sz="1300" dirty="0">
              <a:solidFill>
                <a:srgbClr val="003764"/>
              </a:solidFill>
            </a:endParaRPr>
          </a:p>
        </p:txBody>
      </p:sp>
      <p:pic>
        <p:nvPicPr>
          <p:cNvPr id="8" name="Picture 7">
            <a:extLst>
              <a:ext uri="{FF2B5EF4-FFF2-40B4-BE49-F238E27FC236}">
                <a16:creationId xmlns:a16="http://schemas.microsoft.com/office/drawing/2014/main" id="{50C692D6-013B-0B84-4AF4-5FD0D95EF5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94123" y="4093451"/>
            <a:ext cx="4572767" cy="2219118"/>
          </a:xfrm>
          <a:prstGeom prst="rect">
            <a:avLst/>
          </a:prstGeom>
        </p:spPr>
      </p:pic>
      <p:pic>
        <p:nvPicPr>
          <p:cNvPr id="2" name="Picture 1">
            <a:extLst>
              <a:ext uri="{FF2B5EF4-FFF2-40B4-BE49-F238E27FC236}">
                <a16:creationId xmlns:a16="http://schemas.microsoft.com/office/drawing/2014/main" id="{F7F2223A-C126-1B05-6F1C-88D4424D77F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663226" y="914183"/>
            <a:ext cx="4413159" cy="3018091"/>
          </a:xfrm>
          <a:prstGeom prst="rect">
            <a:avLst/>
          </a:prstGeom>
        </p:spPr>
      </p:pic>
      <p:pic>
        <p:nvPicPr>
          <p:cNvPr id="3" name="Picture 2">
            <a:extLst>
              <a:ext uri="{FF2B5EF4-FFF2-40B4-BE49-F238E27FC236}">
                <a16:creationId xmlns:a16="http://schemas.microsoft.com/office/drawing/2014/main" id="{5B65C8A1-0F96-E41A-7007-319265E420D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1634" t="13869" r="8366" b="10301"/>
          <a:stretch/>
        </p:blipFill>
        <p:spPr>
          <a:xfrm>
            <a:off x="8860220" y="4093451"/>
            <a:ext cx="3216165" cy="2219118"/>
          </a:xfrm>
          <a:prstGeom prst="rect">
            <a:avLst/>
          </a:prstGeom>
        </p:spPr>
      </p:pic>
      <p:sp>
        <p:nvSpPr>
          <p:cNvPr id="7" name="Content Placeholder 3">
            <a:extLst>
              <a:ext uri="{FF2B5EF4-FFF2-40B4-BE49-F238E27FC236}">
                <a16:creationId xmlns:a16="http://schemas.microsoft.com/office/drawing/2014/main" id="{DADE3981-4A89-2952-8397-009648D93974}"/>
              </a:ext>
            </a:extLst>
          </p:cNvPr>
          <p:cNvSpPr txBox="1">
            <a:spLocks/>
          </p:cNvSpPr>
          <p:nvPr/>
        </p:nvSpPr>
        <p:spPr>
          <a:xfrm>
            <a:off x="319378" y="2028497"/>
            <a:ext cx="3781415" cy="45474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85C7E3"/>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000066"/>
              </a:buClr>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4D698C"/>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buClr>
                <a:schemeClr val="accent2"/>
              </a:buClr>
            </a:pPr>
            <a:r>
              <a:rPr lang="en-US" sz="2000" dirty="0"/>
              <a:t>Flooding and Ground Saturation</a:t>
            </a:r>
          </a:p>
          <a:p>
            <a:pPr lvl="1" algn="just">
              <a:lnSpc>
                <a:spcPct val="120000"/>
              </a:lnSpc>
              <a:buClr>
                <a:schemeClr val="accent2"/>
              </a:buClr>
            </a:pPr>
            <a:r>
              <a:rPr lang="en-US" sz="1600" dirty="0"/>
              <a:t>Labor &amp; Equipment Standby Costs</a:t>
            </a:r>
          </a:p>
          <a:p>
            <a:pPr lvl="1" algn="just">
              <a:lnSpc>
                <a:spcPct val="120000"/>
              </a:lnSpc>
              <a:buClr>
                <a:schemeClr val="accent2"/>
              </a:buClr>
            </a:pPr>
            <a:r>
              <a:rPr lang="en-US" sz="1600" dirty="0"/>
              <a:t>Multiple Rain Events</a:t>
            </a:r>
          </a:p>
          <a:p>
            <a:pPr lvl="1" algn="just">
              <a:lnSpc>
                <a:spcPct val="120000"/>
              </a:lnSpc>
              <a:buClr>
                <a:schemeClr val="accent2"/>
              </a:buClr>
            </a:pPr>
            <a:r>
              <a:rPr lang="en-US" sz="1600" dirty="0"/>
              <a:t>Stormwater Management</a:t>
            </a:r>
          </a:p>
          <a:p>
            <a:pPr algn="just">
              <a:lnSpc>
                <a:spcPct val="120000"/>
              </a:lnSpc>
              <a:buClr>
                <a:schemeClr val="accent2"/>
              </a:buClr>
            </a:pPr>
            <a:r>
              <a:rPr lang="en-US" sz="2000" dirty="0"/>
              <a:t>Construction Schedule Impacts</a:t>
            </a:r>
          </a:p>
          <a:p>
            <a:pPr lvl="1" algn="just">
              <a:lnSpc>
                <a:spcPct val="120000"/>
              </a:lnSpc>
              <a:buClr>
                <a:schemeClr val="accent2"/>
              </a:buClr>
            </a:pPr>
            <a:r>
              <a:rPr lang="en-US" sz="1600" dirty="0"/>
              <a:t>Component Delivery Delays</a:t>
            </a:r>
          </a:p>
          <a:p>
            <a:pPr algn="just">
              <a:lnSpc>
                <a:spcPct val="120000"/>
              </a:lnSpc>
              <a:buClr>
                <a:schemeClr val="accent2"/>
              </a:buClr>
            </a:pPr>
            <a:r>
              <a:rPr lang="en-US" sz="2000" dirty="0"/>
              <a:t>Component Damages</a:t>
            </a:r>
          </a:p>
          <a:p>
            <a:pPr lvl="1" algn="just">
              <a:lnSpc>
                <a:spcPct val="120000"/>
              </a:lnSpc>
              <a:buClr>
                <a:schemeClr val="accent2"/>
              </a:buClr>
            </a:pPr>
            <a:r>
              <a:rPr lang="en-US" sz="1600" dirty="0"/>
              <a:t>Equipment Heights &amp; Position</a:t>
            </a:r>
          </a:p>
          <a:p>
            <a:pPr algn="just">
              <a:lnSpc>
                <a:spcPct val="120000"/>
              </a:lnSpc>
              <a:buClr>
                <a:schemeClr val="accent2"/>
              </a:buClr>
            </a:pPr>
            <a:r>
              <a:rPr lang="en-US" sz="2000" dirty="0"/>
              <a:t>Repair Activities</a:t>
            </a:r>
          </a:p>
          <a:p>
            <a:pPr lvl="1" algn="just">
              <a:lnSpc>
                <a:spcPct val="120000"/>
              </a:lnSpc>
              <a:buClr>
                <a:schemeClr val="accent2"/>
              </a:buClr>
            </a:pPr>
            <a:r>
              <a:rPr lang="en-US" sz="1600" dirty="0"/>
              <a:t>Erosion project rework (proof rolls, etc.)</a:t>
            </a:r>
          </a:p>
          <a:p>
            <a:pPr marL="0" indent="0">
              <a:lnSpc>
                <a:spcPct val="120000"/>
              </a:lnSpc>
              <a:buClrTx/>
              <a:buFont typeface="Arial" panose="020B0604020202020204" pitchFamily="34" charset="0"/>
              <a:buNone/>
            </a:pPr>
            <a:endParaRPr lang="en-US" sz="1300" dirty="0">
              <a:solidFill>
                <a:srgbClr val="003764"/>
              </a:solidFill>
            </a:endParaRPr>
          </a:p>
        </p:txBody>
      </p:sp>
      <p:pic>
        <p:nvPicPr>
          <p:cNvPr id="9" name="Picture 8">
            <a:extLst>
              <a:ext uri="{FF2B5EF4-FFF2-40B4-BE49-F238E27FC236}">
                <a16:creationId xmlns:a16="http://schemas.microsoft.com/office/drawing/2014/main" id="{73610C43-80D6-E1BE-6E75-0AB945C23D4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10607" b="6831"/>
          <a:stretch/>
        </p:blipFill>
        <p:spPr>
          <a:xfrm>
            <a:off x="4194123" y="1882727"/>
            <a:ext cx="3375773" cy="2049547"/>
          </a:xfrm>
          <a:prstGeom prst="rect">
            <a:avLst/>
          </a:prstGeom>
        </p:spPr>
      </p:pic>
    </p:spTree>
    <p:custDataLst>
      <p:custData r:id="rId1"/>
      <p:custData r:id="rId2"/>
    </p:custDataLst>
    <p:extLst>
      <p:ext uri="{BB962C8B-B14F-4D97-AF65-F5344CB8AC3E}">
        <p14:creationId xmlns:p14="http://schemas.microsoft.com/office/powerpoint/2010/main" val="358453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76F421-AE93-5463-4D9C-6D3D96AD037E}"/>
              </a:ext>
            </a:extLst>
          </p:cNvPr>
          <p:cNvSpPr>
            <a:spLocks noGrp="1"/>
          </p:cNvSpPr>
          <p:nvPr>
            <p:ph type="title"/>
          </p:nvPr>
        </p:nvSpPr>
        <p:spPr>
          <a:xfrm>
            <a:off x="0" y="256015"/>
            <a:ext cx="9169400" cy="701731"/>
          </a:xfrm>
        </p:spPr>
        <p:txBody>
          <a:bodyPr/>
          <a:lstStyle/>
          <a:p>
            <a:r>
              <a:rPr lang="en-US" dirty="0">
                <a:solidFill>
                  <a:srgbClr val="003764"/>
                </a:solidFill>
              </a:rPr>
              <a:t>Fire (Wild/Brush) – Solar</a:t>
            </a:r>
          </a:p>
        </p:txBody>
      </p:sp>
      <p:pic>
        <p:nvPicPr>
          <p:cNvPr id="3" name="Picture 2">
            <a:extLst>
              <a:ext uri="{FF2B5EF4-FFF2-40B4-BE49-F238E27FC236}">
                <a16:creationId xmlns:a16="http://schemas.microsoft.com/office/drawing/2014/main" id="{DF8DA0F8-A9FA-CD78-391D-7E2889FA334C}"/>
              </a:ext>
            </a:extLst>
          </p:cNvPr>
          <p:cNvPicPr>
            <a:picLocks noChangeAspect="1"/>
          </p:cNvPicPr>
          <p:nvPr/>
        </p:nvPicPr>
        <p:blipFill rotWithShape="1">
          <a:blip r:embed="rId5">
            <a:extLst>
              <a:ext uri="{28A0092B-C50C-407E-A947-70E740481C1C}">
                <a14:useLocalDpi xmlns:a14="http://schemas.microsoft.com/office/drawing/2010/main" val="0"/>
              </a:ext>
            </a:extLst>
          </a:blip>
          <a:srcRect t="6364" b="6364"/>
          <a:stretch/>
        </p:blipFill>
        <p:spPr>
          <a:xfrm>
            <a:off x="8304903" y="250260"/>
            <a:ext cx="3780944" cy="3380875"/>
          </a:xfrm>
          <a:prstGeom prst="rect">
            <a:avLst/>
          </a:prstGeom>
        </p:spPr>
      </p:pic>
      <p:sp>
        <p:nvSpPr>
          <p:cNvPr id="5" name="TextBox 4">
            <a:extLst>
              <a:ext uri="{FF2B5EF4-FFF2-40B4-BE49-F238E27FC236}">
                <a16:creationId xmlns:a16="http://schemas.microsoft.com/office/drawing/2014/main" id="{B3E012F6-9641-EEF6-9268-B848414F2B63}"/>
              </a:ext>
            </a:extLst>
          </p:cNvPr>
          <p:cNvSpPr txBox="1"/>
          <p:nvPr/>
        </p:nvSpPr>
        <p:spPr>
          <a:xfrm>
            <a:off x="378669" y="2298995"/>
            <a:ext cx="4424559" cy="3840731"/>
          </a:xfrm>
          <a:prstGeom prst="rect">
            <a:avLst/>
          </a:prstGeom>
          <a:noFill/>
        </p:spPr>
        <p:txBody>
          <a:bodyPr wrap="square">
            <a:spAutoFit/>
          </a:bodyPr>
          <a:lstStyle/>
          <a:p>
            <a:pPr marL="285750" indent="-285750">
              <a:lnSpc>
                <a:spcPct val="107000"/>
              </a:lnSpc>
              <a:spcBef>
                <a:spcPts val="0"/>
              </a:spcBef>
              <a:spcAft>
                <a:spcPts val="800"/>
              </a:spcAft>
              <a:buClr>
                <a:schemeClr val="accent2"/>
              </a:buClr>
              <a:buFont typeface="Arial" panose="020B0604020202020204" pitchFamily="34" charset="0"/>
              <a:buChar char="•"/>
            </a:pPr>
            <a:r>
              <a:rPr lang="en-US" sz="18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How and from where did the fire originate, and what (if any) are the boundaries? (Drone imagery helpful)</a:t>
            </a:r>
          </a:p>
          <a:p>
            <a:pPr marL="285750" indent="-285750">
              <a:lnSpc>
                <a:spcPct val="107000"/>
              </a:lnSpc>
              <a:spcBef>
                <a:spcPts val="0"/>
              </a:spcBef>
              <a:spcAft>
                <a:spcPts val="800"/>
              </a:spcAft>
              <a:buClr>
                <a:schemeClr val="accent2"/>
              </a:buClr>
              <a:buFont typeface="Arial" panose="020B0604020202020204" pitchFamily="34" charset="0"/>
              <a:buChar char="•"/>
            </a:pPr>
            <a:r>
              <a:rPr lang="en-US" sz="18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It</a:t>
            </a: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Arial" panose="020B0604020202020204" pitchFamily="34" charset="0"/>
              </a:rPr>
              <a:t> is critical to accurately identify </a:t>
            </a:r>
            <a:r>
              <a:rPr lang="en-US" sz="18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&amp; </a:t>
            </a: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Arial" panose="020B0604020202020204" pitchFamily="34" charset="0"/>
              </a:rPr>
              <a:t>document damage scope. </a:t>
            </a:r>
            <a:r>
              <a:rPr lang="en-US" sz="1800" b="1" dirty="0">
                <a:solidFill>
                  <a:schemeClr val="tx1">
                    <a:lumMod val="65000"/>
                    <a:lumOff val="35000"/>
                  </a:schemeClr>
                </a:solidFill>
                <a:effectLst/>
                <a:latin typeface="Calibri" panose="020F0502020204030204" pitchFamily="34" charset="0"/>
                <a:ea typeface="Calibri" panose="020F0502020204030204" pitchFamily="34" charset="0"/>
                <a:cs typeface="Arial" panose="020B0604020202020204" pitchFamily="34" charset="0"/>
              </a:rPr>
              <a:t>Aerial and ground level inspections </a:t>
            </a: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Arial" panose="020B0604020202020204" pitchFamily="34" charset="0"/>
              </a:rPr>
              <a:t>to document visible site conditions</a:t>
            </a:r>
            <a:r>
              <a:rPr lang="en-US" sz="18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 S</a:t>
            </a:r>
            <a:r>
              <a:rPr lang="en-US" sz="1800" dirty="0">
                <a:solidFill>
                  <a:schemeClr val="tx1">
                    <a:lumMod val="65000"/>
                    <a:lumOff val="35000"/>
                  </a:schemeClr>
                </a:solidFill>
                <a:effectLst/>
                <a:latin typeface="Calibri" panose="020F0502020204030204" pitchFamily="34" charset="0"/>
                <a:ea typeface="Calibri" panose="020F0502020204030204" pitchFamily="34" charset="0"/>
                <a:cs typeface="Arial" panose="020B0604020202020204" pitchFamily="34" charset="0"/>
              </a:rPr>
              <a:t>ome impacts can be </a:t>
            </a:r>
            <a:r>
              <a:rPr lang="en-US" sz="1800" b="1" dirty="0">
                <a:solidFill>
                  <a:schemeClr val="tx1">
                    <a:lumMod val="65000"/>
                    <a:lumOff val="35000"/>
                  </a:schemeClr>
                </a:solidFill>
                <a:effectLst/>
                <a:latin typeface="Calibri" panose="020F0502020204030204" pitchFamily="34" charset="0"/>
                <a:ea typeface="Calibri" panose="020F0502020204030204" pitchFamily="34" charset="0"/>
                <a:cs typeface="Arial" panose="020B0604020202020204" pitchFamily="34" charset="0"/>
              </a:rPr>
              <a:t>HARD TO SEE!!</a:t>
            </a:r>
          </a:p>
          <a:p>
            <a:pPr marL="285750" indent="-285750">
              <a:lnSpc>
                <a:spcPct val="107000"/>
              </a:lnSpc>
              <a:spcAft>
                <a:spcPts val="800"/>
              </a:spcAft>
              <a:buClr>
                <a:schemeClr val="accent2"/>
              </a:buClr>
              <a:buFont typeface="Arial" panose="020B0604020202020204" pitchFamily="34" charset="0"/>
              <a:buChar char="•"/>
            </a:pPr>
            <a:r>
              <a:rPr lang="en-US"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Documenting vegetation management conditions and activities. Effective vegetation management </a:t>
            </a:r>
            <a:r>
              <a:rPr lang="en-US" dirty="0">
                <a:solidFill>
                  <a:schemeClr val="tx1">
                    <a:lumMod val="65000"/>
                    <a:lumOff val="35000"/>
                  </a:schemeClr>
                </a:solidFill>
                <a:effectLst/>
                <a:ea typeface="Times New Roman" panose="02020603050405020304" pitchFamily="18" charset="0"/>
              </a:rPr>
              <a:t>can </a:t>
            </a:r>
            <a:r>
              <a:rPr lang="en-US" b="1" dirty="0">
                <a:solidFill>
                  <a:schemeClr val="tx1">
                    <a:lumMod val="65000"/>
                    <a:lumOff val="35000"/>
                  </a:schemeClr>
                </a:solidFill>
                <a:effectLst/>
                <a:ea typeface="Times New Roman" panose="02020603050405020304" pitchFamily="18" charset="0"/>
              </a:rPr>
              <a:t>drastically</a:t>
            </a:r>
            <a:r>
              <a:rPr lang="en-US" dirty="0">
                <a:solidFill>
                  <a:schemeClr val="tx1">
                    <a:lumMod val="65000"/>
                    <a:lumOff val="35000"/>
                  </a:schemeClr>
                </a:solidFill>
                <a:effectLst/>
                <a:ea typeface="Times New Roman" panose="02020603050405020304" pitchFamily="18" charset="0"/>
              </a:rPr>
              <a:t> reduce equipment exposure</a:t>
            </a:r>
            <a:r>
              <a:rPr lang="en-US" dirty="0">
                <a:solidFill>
                  <a:schemeClr val="tx1">
                    <a:lumMod val="65000"/>
                    <a:lumOff val="35000"/>
                  </a:schemeClr>
                </a:solidFill>
                <a:ea typeface="Times New Roman" panose="02020603050405020304" pitchFamily="18" charset="0"/>
              </a:rPr>
              <a:t>.</a:t>
            </a:r>
            <a:endParaRPr lang="en-US" dirty="0">
              <a:solidFill>
                <a:schemeClr val="tx1">
                  <a:lumMod val="65000"/>
                  <a:lumOff val="35000"/>
                </a:schemeClr>
              </a:solidFill>
              <a:effectLst/>
              <a:ea typeface="Times New Roman" panose="02020603050405020304" pitchFamily="18" charset="0"/>
            </a:endParaRPr>
          </a:p>
        </p:txBody>
      </p:sp>
      <p:pic>
        <p:nvPicPr>
          <p:cNvPr id="7" name="Picture 35">
            <a:extLst>
              <a:ext uri="{FF2B5EF4-FFF2-40B4-BE49-F238E27FC236}">
                <a16:creationId xmlns:a16="http://schemas.microsoft.com/office/drawing/2014/main" id="{1FD18EA4-5008-B17D-35DF-33D87C5C5557}"/>
              </a:ext>
            </a:extLst>
          </p:cNvPr>
          <p:cNvPicPr>
            <a:picLocks noChangeAspect="1"/>
          </p:cNvPicPr>
          <p:nvPr/>
        </p:nvPicPr>
        <p:blipFill rotWithShape="1">
          <a:blip r:embed="rId6">
            <a:extLst>
              <a:ext uri="{28A0092B-C50C-407E-A947-70E740481C1C}">
                <a14:useLocalDpi xmlns:a14="http://schemas.microsoft.com/office/drawing/2010/main" val="0"/>
              </a:ext>
            </a:extLst>
          </a:blip>
          <a:srcRect t="4257" b="22424"/>
          <a:stretch/>
        </p:blipFill>
        <p:spPr bwMode="auto">
          <a:xfrm>
            <a:off x="8304903" y="3741683"/>
            <a:ext cx="3780944" cy="2589179"/>
          </a:xfrm>
          <a:prstGeom prst="rect">
            <a:avLst/>
          </a:prstGeom>
          <a:ln>
            <a:headEnd/>
            <a:tailEnd/>
          </a:ln>
        </p:spPr>
        <p:style>
          <a:lnRef idx="1">
            <a:schemeClr val="dk1"/>
          </a:lnRef>
          <a:fillRef idx="2">
            <a:schemeClr val="dk1"/>
          </a:fillRef>
          <a:effectRef idx="1">
            <a:schemeClr val="dk1"/>
          </a:effectRef>
          <a:fontRef idx="minor">
            <a:schemeClr val="dk1"/>
          </a:fontRef>
        </p:style>
      </p:pic>
      <p:sp>
        <p:nvSpPr>
          <p:cNvPr id="4" name="TextBox 3">
            <a:extLst>
              <a:ext uri="{FF2B5EF4-FFF2-40B4-BE49-F238E27FC236}">
                <a16:creationId xmlns:a16="http://schemas.microsoft.com/office/drawing/2014/main" id="{42E38826-CCC8-8C61-6701-79CAE3A08DE5}"/>
              </a:ext>
            </a:extLst>
          </p:cNvPr>
          <p:cNvSpPr txBox="1"/>
          <p:nvPr/>
        </p:nvSpPr>
        <p:spPr>
          <a:xfrm>
            <a:off x="378669" y="969664"/>
            <a:ext cx="6491370" cy="1200329"/>
          </a:xfrm>
          <a:prstGeom prst="rect">
            <a:avLst/>
          </a:prstGeom>
          <a:noFill/>
        </p:spPr>
        <p:txBody>
          <a:bodyPr wrap="square" rtlCol="0">
            <a:spAutoFit/>
          </a:bodyPr>
          <a:lstStyle/>
          <a:p>
            <a:r>
              <a:rPr lang="en-US" dirty="0">
                <a:solidFill>
                  <a:schemeClr val="tx1">
                    <a:lumMod val="65000"/>
                    <a:lumOff val="35000"/>
                  </a:schemeClr>
                </a:solidFill>
              </a:rPr>
              <a:t>Wildfires / brush fires and inverter fires are another notable peril faced by solar energy projects. It is important to get to the impacted site quickly to ensure the most accurate site documentation. </a:t>
            </a:r>
          </a:p>
        </p:txBody>
      </p:sp>
      <p:pic>
        <p:nvPicPr>
          <p:cNvPr id="11" name="Picture 10">
            <a:extLst>
              <a:ext uri="{FF2B5EF4-FFF2-40B4-BE49-F238E27FC236}">
                <a16:creationId xmlns:a16="http://schemas.microsoft.com/office/drawing/2014/main" id="{EFC91AA1-31DE-671D-39DA-620CB7C4264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450"/>
          <a:stretch/>
        </p:blipFill>
        <p:spPr>
          <a:xfrm>
            <a:off x="4732591" y="2242104"/>
            <a:ext cx="3444457" cy="2166507"/>
          </a:xfrm>
          <a:prstGeom prst="rect">
            <a:avLst/>
          </a:prstGeom>
        </p:spPr>
      </p:pic>
      <p:pic>
        <p:nvPicPr>
          <p:cNvPr id="12" name="Picture 11">
            <a:extLst>
              <a:ext uri="{FF2B5EF4-FFF2-40B4-BE49-F238E27FC236}">
                <a16:creationId xmlns:a16="http://schemas.microsoft.com/office/drawing/2014/main" id="{65912EE4-82E4-7B09-1C89-7A43DE09E009}"/>
              </a:ext>
            </a:extLst>
          </p:cNvPr>
          <p:cNvPicPr>
            <a:picLocks noChangeAspect="1"/>
          </p:cNvPicPr>
          <p:nvPr/>
        </p:nvPicPr>
        <p:blipFill>
          <a:blip r:embed="rId8"/>
          <a:stretch>
            <a:fillRect/>
          </a:stretch>
        </p:blipFill>
        <p:spPr>
          <a:xfrm>
            <a:off x="4732591" y="4537613"/>
            <a:ext cx="3444458" cy="1793249"/>
          </a:xfrm>
          <a:prstGeom prst="rect">
            <a:avLst/>
          </a:prstGeom>
        </p:spPr>
      </p:pic>
    </p:spTree>
    <p:custDataLst>
      <p:custData r:id="rId1"/>
      <p:custData r:id="rId2"/>
    </p:custDataLst>
    <p:extLst>
      <p:ext uri="{BB962C8B-B14F-4D97-AF65-F5344CB8AC3E}">
        <p14:creationId xmlns:p14="http://schemas.microsoft.com/office/powerpoint/2010/main" val="3758317258"/>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C44A-CA5F-4896-948A-CF63F0B29F56}"/>
              </a:ext>
            </a:extLst>
          </p:cNvPr>
          <p:cNvSpPr>
            <a:spLocks noGrp="1"/>
          </p:cNvSpPr>
          <p:nvPr>
            <p:ph type="title"/>
          </p:nvPr>
        </p:nvSpPr>
        <p:spPr>
          <a:xfrm>
            <a:off x="0" y="248245"/>
            <a:ext cx="9169400" cy="701731"/>
          </a:xfrm>
        </p:spPr>
        <p:txBody>
          <a:bodyPr/>
          <a:lstStyle/>
          <a:p>
            <a:r>
              <a:rPr lang="en-US" dirty="0"/>
              <a:t>Underwriting “BI-</a:t>
            </a:r>
            <a:r>
              <a:rPr lang="en-US" dirty="0" err="1"/>
              <a:t>tes</a:t>
            </a:r>
            <a:r>
              <a:rPr lang="en-US" dirty="0"/>
              <a:t>”</a:t>
            </a:r>
          </a:p>
        </p:txBody>
      </p:sp>
      <p:sp>
        <p:nvSpPr>
          <p:cNvPr id="3" name="Content Placeholder 2">
            <a:extLst>
              <a:ext uri="{FF2B5EF4-FFF2-40B4-BE49-F238E27FC236}">
                <a16:creationId xmlns:a16="http://schemas.microsoft.com/office/drawing/2014/main" id="{503D4449-63B7-4401-A925-B672947F105C}"/>
              </a:ext>
            </a:extLst>
          </p:cNvPr>
          <p:cNvSpPr>
            <a:spLocks noGrp="1"/>
          </p:cNvSpPr>
          <p:nvPr>
            <p:ph idx="1"/>
          </p:nvPr>
        </p:nvSpPr>
        <p:spPr>
          <a:xfrm>
            <a:off x="826770" y="1365278"/>
            <a:ext cx="10911668" cy="4893611"/>
          </a:xfrm>
        </p:spPr>
        <p:txBody>
          <a:bodyPr>
            <a:normAutofit/>
          </a:bodyPr>
          <a:lstStyle/>
          <a:p>
            <a:pPr algn="just">
              <a:lnSpc>
                <a:spcPct val="120000"/>
              </a:lnSpc>
            </a:pPr>
            <a:r>
              <a:rPr lang="en-US" dirty="0"/>
              <a:t>2022 Merchant Revenue Exposed Sites blew SOVs apart</a:t>
            </a:r>
          </a:p>
          <a:p>
            <a:pPr algn="just">
              <a:lnSpc>
                <a:spcPct val="120000"/>
              </a:lnSpc>
            </a:pPr>
            <a:r>
              <a:rPr lang="en-US" dirty="0"/>
              <a:t>SOV Reporting Related to Production Tax Credits</a:t>
            </a:r>
          </a:p>
          <a:p>
            <a:pPr algn="just">
              <a:lnSpc>
                <a:spcPct val="120000"/>
              </a:lnSpc>
            </a:pPr>
            <a:r>
              <a:rPr lang="en-US" dirty="0"/>
              <a:t>Limits – Sitewide vs. Operating Unit</a:t>
            </a:r>
          </a:p>
          <a:p>
            <a:pPr algn="just">
              <a:lnSpc>
                <a:spcPct val="120000"/>
              </a:lnSpc>
            </a:pPr>
            <a:r>
              <a:rPr lang="en-US" dirty="0"/>
              <a:t>Documentation Requirements</a:t>
            </a:r>
          </a:p>
          <a:p>
            <a:pPr lvl="1" algn="just">
              <a:lnSpc>
                <a:spcPct val="120000"/>
              </a:lnSpc>
            </a:pPr>
            <a:r>
              <a:rPr lang="en-US" dirty="0"/>
              <a:t>Resource Potential – Irradiance/Wind Speed tracking while site is off-line</a:t>
            </a:r>
          </a:p>
        </p:txBody>
      </p:sp>
    </p:spTree>
    <p:custDataLst>
      <p:custData r:id="rId1"/>
      <p:custData r:id="rId2"/>
    </p:custDataLst>
    <p:extLst>
      <p:ext uri="{BB962C8B-B14F-4D97-AF65-F5344CB8AC3E}">
        <p14:creationId xmlns:p14="http://schemas.microsoft.com/office/powerpoint/2010/main" val="2168688734"/>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custData r:id="rId1"/>
      <p:custData r:id="rId2"/>
      <p:tags r:id="rId3"/>
    </p:custDataLst>
    <p:extLst>
      <p:ext uri="{BB962C8B-B14F-4D97-AF65-F5344CB8AC3E}">
        <p14:creationId xmlns:p14="http://schemas.microsoft.com/office/powerpoint/2010/main" val="3679344844"/>
      </p:ext>
    </p:extLst>
  </p:cSld>
  <p:clrMapOvr>
    <a:masterClrMapping/>
  </p:clrMapOvr>
  <mc:AlternateContent xmlns:mc="http://schemas.openxmlformats.org/markup-compatibility/2006" xmlns:p14="http://schemas.microsoft.com/office/powerpoint/2010/main">
    <mc:Choice Requires="p14">
      <p:transition spd="slow" p14:dur="2000" advTm="16478"/>
    </mc:Choice>
    <mc:Fallback xmlns="">
      <p:transition spd="slow" advTm="1647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6F0F1-4F95-4CF0-9CED-EA897CD59AD6}"/>
              </a:ext>
            </a:extLst>
          </p:cNvPr>
          <p:cNvSpPr>
            <a:spLocks noGrp="1"/>
          </p:cNvSpPr>
          <p:nvPr>
            <p:ph type="title"/>
          </p:nvPr>
        </p:nvSpPr>
        <p:spPr>
          <a:xfrm>
            <a:off x="2389046" y="60325"/>
            <a:ext cx="1943515" cy="1325563"/>
          </a:xfrm>
        </p:spPr>
        <p:txBody>
          <a:bodyPr/>
          <a:lstStyle/>
          <a:p>
            <a:pPr algn="l"/>
            <a:r>
              <a:rPr lang="en-CA" dirty="0"/>
              <a:t>Outline</a:t>
            </a:r>
          </a:p>
        </p:txBody>
      </p:sp>
      <p:sp>
        <p:nvSpPr>
          <p:cNvPr id="4" name="Rectangle 3">
            <a:extLst>
              <a:ext uri="{FF2B5EF4-FFF2-40B4-BE49-F238E27FC236}">
                <a16:creationId xmlns:a16="http://schemas.microsoft.com/office/drawing/2014/main" id="{819176AC-5183-47E4-AA20-DEAF095BE923}"/>
              </a:ext>
            </a:extLst>
          </p:cNvPr>
          <p:cNvSpPr txBox="1">
            <a:spLocks noChangeArrowheads="1"/>
          </p:cNvSpPr>
          <p:nvPr/>
        </p:nvSpPr>
        <p:spPr>
          <a:xfrm>
            <a:off x="2389046" y="1113084"/>
            <a:ext cx="9046462" cy="525618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buFont typeface="Wingdings" panose="05000000000000000000" pitchFamily="2" charset="2"/>
              <a:buChar char="Ø"/>
            </a:pPr>
            <a:r>
              <a:rPr lang="en-US" altLang="en-US" dirty="0"/>
              <a:t>2022 Inflation Reduction Act (IRA) Overview</a:t>
            </a:r>
          </a:p>
          <a:p>
            <a:pPr marL="0" indent="0">
              <a:buClr>
                <a:schemeClr val="accent2"/>
              </a:buClr>
              <a:buNone/>
            </a:pPr>
            <a:endParaRPr lang="en-US" altLang="en-US" dirty="0"/>
          </a:p>
          <a:p>
            <a:pPr>
              <a:buClr>
                <a:schemeClr val="accent2"/>
              </a:buClr>
              <a:buFont typeface="Wingdings" panose="05000000000000000000" pitchFamily="2" charset="2"/>
              <a:buChar char="Ø"/>
            </a:pPr>
            <a:r>
              <a:rPr lang="en-US" altLang="en-US" dirty="0"/>
              <a:t>Retrospective, how did we get to where we are today?</a:t>
            </a:r>
          </a:p>
          <a:p>
            <a:pPr marL="0" indent="0">
              <a:buClr>
                <a:schemeClr val="accent2"/>
              </a:buClr>
              <a:buNone/>
            </a:pPr>
            <a:endParaRPr lang="en-US" altLang="en-US" dirty="0"/>
          </a:p>
          <a:p>
            <a:pPr>
              <a:buClr>
                <a:schemeClr val="accent2"/>
              </a:buClr>
              <a:buFont typeface="Wingdings" panose="05000000000000000000" pitchFamily="2" charset="2"/>
              <a:buChar char="Ø"/>
            </a:pPr>
            <a:r>
              <a:rPr lang="en-US" altLang="en-US" dirty="0"/>
              <a:t>What’s changed?</a:t>
            </a:r>
          </a:p>
          <a:p>
            <a:pPr marL="0" indent="0">
              <a:buClr>
                <a:schemeClr val="accent2"/>
              </a:buClr>
              <a:buNone/>
            </a:pPr>
            <a:endParaRPr lang="en-US" altLang="en-US" dirty="0"/>
          </a:p>
          <a:p>
            <a:pPr>
              <a:buClr>
                <a:schemeClr val="accent2"/>
              </a:buClr>
              <a:buFont typeface="Wingdings" panose="05000000000000000000" pitchFamily="2" charset="2"/>
              <a:buChar char="Ø"/>
            </a:pPr>
            <a:r>
              <a:rPr lang="en-US" altLang="en-US" dirty="0"/>
              <a:t>What are the challenges?</a:t>
            </a:r>
          </a:p>
          <a:p>
            <a:pPr marL="0" indent="0">
              <a:buClr>
                <a:schemeClr val="accent2"/>
              </a:buClr>
              <a:buNone/>
            </a:pPr>
            <a:endParaRPr lang="en-US" altLang="en-US" dirty="0"/>
          </a:p>
          <a:p>
            <a:pPr>
              <a:buClr>
                <a:schemeClr val="accent2"/>
              </a:buClr>
              <a:buFont typeface="Wingdings" panose="05000000000000000000" pitchFamily="2" charset="2"/>
              <a:buChar char="Ø"/>
            </a:pPr>
            <a:r>
              <a:rPr lang="en-US" altLang="en-US" dirty="0"/>
              <a:t>Why does this matter to insurers and claim professionals?</a:t>
            </a:r>
          </a:p>
          <a:p>
            <a:pPr marL="0" indent="0">
              <a:buClr>
                <a:schemeClr val="accent2"/>
              </a:buClr>
              <a:buNone/>
            </a:pPr>
            <a:endParaRPr lang="en-US" altLang="en-US" dirty="0"/>
          </a:p>
          <a:p>
            <a:pPr>
              <a:buClr>
                <a:schemeClr val="accent2"/>
              </a:buClr>
              <a:buFont typeface="Wingdings" panose="05000000000000000000" pitchFamily="2" charset="2"/>
              <a:buChar char="Ø"/>
            </a:pPr>
            <a:r>
              <a:rPr lang="en-US" altLang="en-US" dirty="0"/>
              <a:t>Lessons learned</a:t>
            </a:r>
          </a:p>
          <a:p>
            <a:pPr>
              <a:buClr>
                <a:schemeClr val="accent2"/>
              </a:buClr>
              <a:buFont typeface="Wingdings" panose="05000000000000000000" pitchFamily="2" charset="2"/>
              <a:buChar char="Ø"/>
            </a:pPr>
            <a:endParaRPr lang="en-US" altLang="en-US" sz="2600" dirty="0">
              <a:highlight>
                <a:srgbClr val="FFFF00"/>
              </a:highlight>
            </a:endParaRPr>
          </a:p>
        </p:txBody>
      </p:sp>
    </p:spTree>
    <p:extLst>
      <p:ext uri="{BB962C8B-B14F-4D97-AF65-F5344CB8AC3E}">
        <p14:creationId xmlns:p14="http://schemas.microsoft.com/office/powerpoint/2010/main" val="3303363175"/>
      </p:ext>
    </p:extLst>
  </p:cSld>
  <p:clrMapOvr>
    <a:masterClrMapping/>
  </p:clrMapOvr>
  <mc:AlternateContent xmlns:mc="http://schemas.openxmlformats.org/markup-compatibility/2006" xmlns:p14="http://schemas.microsoft.com/office/powerpoint/2010/main">
    <mc:Choice Requires="p14">
      <p:transition spd="slow" p14:dur="2000" advTm="17454"/>
    </mc:Choice>
    <mc:Fallback xmlns="">
      <p:transition spd="slow" advTm="1745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8C0990F-ECA9-92E6-490A-164D10AA1B2F}"/>
              </a:ext>
            </a:extLst>
          </p:cNvPr>
          <p:cNvSpPr>
            <a:spLocks noGrp="1"/>
          </p:cNvSpPr>
          <p:nvPr>
            <p:ph type="title"/>
          </p:nvPr>
        </p:nvSpPr>
        <p:spPr>
          <a:xfrm>
            <a:off x="0" y="180072"/>
            <a:ext cx="9169400" cy="701731"/>
          </a:xfrm>
        </p:spPr>
        <p:txBody>
          <a:bodyPr/>
          <a:lstStyle/>
          <a:p>
            <a:r>
              <a:rPr lang="en-US" dirty="0">
                <a:solidFill>
                  <a:schemeClr val="accent4"/>
                </a:solidFill>
              </a:rPr>
              <a:t>U.S. Inflation Reduction Act</a:t>
            </a:r>
          </a:p>
        </p:txBody>
      </p:sp>
      <p:sp>
        <p:nvSpPr>
          <p:cNvPr id="3" name="TextBox 2">
            <a:extLst>
              <a:ext uri="{FF2B5EF4-FFF2-40B4-BE49-F238E27FC236}">
                <a16:creationId xmlns:a16="http://schemas.microsoft.com/office/drawing/2014/main" id="{F57B3971-CFDF-03C3-C276-52AFAAA98948}"/>
              </a:ext>
            </a:extLst>
          </p:cNvPr>
          <p:cNvSpPr txBox="1"/>
          <p:nvPr/>
        </p:nvSpPr>
        <p:spPr>
          <a:xfrm>
            <a:off x="767255" y="1123541"/>
            <a:ext cx="10344807" cy="4001095"/>
          </a:xfrm>
          <a:prstGeom prst="rect">
            <a:avLst/>
          </a:prstGeom>
          <a:noFill/>
        </p:spPr>
        <p:txBody>
          <a:bodyPr wrap="square">
            <a:spAutoFit/>
          </a:bodyPr>
          <a:lstStyle/>
          <a:p>
            <a:pPr marL="228600" marR="0">
              <a:spcBef>
                <a:spcPts val="0"/>
              </a:spcBef>
              <a:spcAft>
                <a:spcPts val="0"/>
              </a:spcAft>
            </a:pPr>
            <a:r>
              <a:rPr lang="en-US" sz="2000" dirty="0">
                <a:effectLst/>
                <a:latin typeface="Calibri" panose="020F0502020204030204" pitchFamily="34" charset="0"/>
                <a:ea typeface="Calibri" panose="020F0502020204030204" pitchFamily="34" charset="0"/>
              </a:rPr>
              <a:t>“The renewables industry is at its most exciting time in the last 20 years.”</a:t>
            </a:r>
          </a:p>
          <a:p>
            <a:pPr marL="228600" marR="0">
              <a:spcBef>
                <a:spcPts val="0"/>
              </a:spcBef>
              <a:spcAft>
                <a:spcPts val="0"/>
              </a:spcAft>
            </a:pPr>
            <a:r>
              <a:rPr lang="en-US" sz="2000" dirty="0">
                <a:effectLst/>
                <a:latin typeface="Calibri" panose="020F0502020204030204" pitchFamily="34" charset="0"/>
                <a:ea typeface="Calibri" panose="020F0502020204030204" pitchFamily="34" charset="0"/>
              </a:rPr>
              <a:t> </a:t>
            </a:r>
          </a:p>
          <a:p>
            <a:pPr marL="228600" marR="0">
              <a:spcBef>
                <a:spcPts val="0"/>
              </a:spcBef>
              <a:spcAft>
                <a:spcPts val="0"/>
              </a:spcAft>
            </a:pPr>
            <a:r>
              <a:rPr lang="en-US" sz="2000" dirty="0">
                <a:effectLst/>
                <a:latin typeface="Calibri" panose="020F0502020204030204" pitchFamily="34" charset="0"/>
                <a:ea typeface="Calibri" panose="020F0502020204030204" pitchFamily="34" charset="0"/>
              </a:rPr>
              <a:t>            Western US Regional Bank, Head of Power &amp; Project Finance</a:t>
            </a:r>
          </a:p>
          <a:p>
            <a:pPr marL="228600" marR="0">
              <a:spcBef>
                <a:spcPts val="0"/>
              </a:spcBef>
              <a:spcAft>
                <a:spcPts val="0"/>
              </a:spcAft>
            </a:pPr>
            <a:r>
              <a:rPr lang="en-US" sz="2000" dirty="0">
                <a:effectLst/>
                <a:latin typeface="Calibri" panose="020F0502020204030204" pitchFamily="34" charset="0"/>
                <a:ea typeface="Calibri" panose="020F0502020204030204" pitchFamily="34" charset="0"/>
              </a:rPr>
              <a:t> </a:t>
            </a:r>
          </a:p>
          <a:p>
            <a:pPr marL="228600" marR="0">
              <a:spcBef>
                <a:spcPts val="0"/>
              </a:spcBef>
              <a:spcAft>
                <a:spcPts val="0"/>
              </a:spcAft>
            </a:pPr>
            <a:r>
              <a:rPr lang="en-US" sz="2000" dirty="0">
                <a:effectLst/>
                <a:latin typeface="Calibri" panose="020F0502020204030204" pitchFamily="34" charset="0"/>
                <a:ea typeface="Calibri" panose="020F0502020204030204" pitchFamily="34" charset="0"/>
              </a:rPr>
              <a:t>“The Inflation Reduction Act of 2022 (IRA) has created the greatest stimulus for renewables we have ever seen globally. It is causing a big focus on the US market. We need to see new capital come into the market.”</a:t>
            </a:r>
          </a:p>
          <a:p>
            <a:pPr marL="228600" marR="0">
              <a:spcBef>
                <a:spcPts val="0"/>
              </a:spcBef>
              <a:spcAft>
                <a:spcPts val="0"/>
              </a:spcAft>
            </a:pPr>
            <a:r>
              <a:rPr lang="en-US" sz="2000" dirty="0">
                <a:effectLst/>
                <a:latin typeface="Calibri" panose="020F0502020204030204" pitchFamily="34" charset="0"/>
                <a:ea typeface="Calibri" panose="020F0502020204030204" pitchFamily="34" charset="0"/>
              </a:rPr>
              <a:t> </a:t>
            </a:r>
          </a:p>
          <a:p>
            <a:pPr marL="228600" marR="0">
              <a:spcBef>
                <a:spcPts val="0"/>
              </a:spcBef>
              <a:spcAft>
                <a:spcPts val="0"/>
              </a:spcAft>
            </a:pPr>
            <a:r>
              <a:rPr lang="en-US" sz="2000" dirty="0">
                <a:effectLst/>
                <a:latin typeface="Calibri" panose="020F0502020204030204" pitchFamily="34" charset="0"/>
                <a:ea typeface="Calibri" panose="020F0502020204030204" pitchFamily="34" charset="0"/>
              </a:rPr>
              <a:t>            Canadian </a:t>
            </a:r>
            <a:r>
              <a:rPr lang="en-US" sz="2000" dirty="0" err="1">
                <a:effectLst/>
                <a:latin typeface="Calibri" panose="020F0502020204030204" pitchFamily="34" charset="0"/>
                <a:ea typeface="Calibri" panose="020F0502020204030204" pitchFamily="34" charset="0"/>
              </a:rPr>
              <a:t>CleanTech</a:t>
            </a:r>
            <a:r>
              <a:rPr lang="en-US" sz="2000" dirty="0">
                <a:effectLst/>
                <a:latin typeface="Calibri" panose="020F0502020204030204" pitchFamily="34" charset="0"/>
                <a:ea typeface="Calibri" panose="020F0502020204030204" pitchFamily="34" charset="0"/>
              </a:rPr>
              <a:t> Company, CEO  </a:t>
            </a:r>
          </a:p>
          <a:p>
            <a:pPr marL="228600" marR="0">
              <a:spcBef>
                <a:spcPts val="0"/>
              </a:spcBef>
              <a:spcAft>
                <a:spcPts val="0"/>
              </a:spcAft>
            </a:pPr>
            <a:endParaRPr lang="en-US" sz="2000" dirty="0">
              <a:latin typeface="Calibri" panose="020F0502020204030204" pitchFamily="34" charset="0"/>
              <a:ea typeface="Calibri" panose="020F0502020204030204" pitchFamily="34" charset="0"/>
            </a:endParaRPr>
          </a:p>
          <a:p>
            <a:pPr marL="22860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5"/>
              </a:rPr>
              <a:t>https://www.projectfinance.law/tax-equity-news/2023/march/the-solar-plus-wind-finance-and-investment-summit-soundbites-the-tax-equity-market-and-transferability/</a:t>
            </a:r>
            <a:endParaRPr lang="en-US" sz="2000" dirty="0">
              <a:effectLst/>
              <a:latin typeface="Calibri" panose="020F0502020204030204" pitchFamily="34" charset="0"/>
              <a:ea typeface="Calibri" panose="020F0502020204030204" pitchFamily="34" charset="0"/>
            </a:endParaRPr>
          </a:p>
          <a:p>
            <a:pPr rtl="0" fontAlgn="ctr">
              <a:spcBef>
                <a:spcPts val="0"/>
              </a:spcBef>
              <a:spcAft>
                <a:spcPts val="0"/>
              </a:spcAft>
            </a:pPr>
            <a:endParaRPr lang="en-US" dirty="0">
              <a:solidFill>
                <a:schemeClr val="tx1">
                  <a:lumMod val="65000"/>
                  <a:lumOff val="35000"/>
                </a:schemeClr>
              </a:solidFill>
              <a:effectLst/>
              <a:latin typeface="Calibri" panose="020F0502020204030204" pitchFamily="34" charset="0"/>
            </a:endParaRPr>
          </a:p>
        </p:txBody>
      </p:sp>
    </p:spTree>
    <p:custDataLst>
      <p:custData r:id="rId1"/>
      <p:custData r:id="rId2"/>
    </p:custDataLst>
    <p:extLst>
      <p:ext uri="{BB962C8B-B14F-4D97-AF65-F5344CB8AC3E}">
        <p14:creationId xmlns:p14="http://schemas.microsoft.com/office/powerpoint/2010/main" val="2320721721"/>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8C0990F-ECA9-92E6-490A-164D10AA1B2F}"/>
              </a:ext>
            </a:extLst>
          </p:cNvPr>
          <p:cNvSpPr>
            <a:spLocks noGrp="1"/>
          </p:cNvSpPr>
          <p:nvPr>
            <p:ph type="title"/>
          </p:nvPr>
        </p:nvSpPr>
        <p:spPr>
          <a:xfrm>
            <a:off x="0" y="180072"/>
            <a:ext cx="9169400" cy="701731"/>
          </a:xfrm>
        </p:spPr>
        <p:txBody>
          <a:bodyPr/>
          <a:lstStyle/>
          <a:p>
            <a:r>
              <a:rPr lang="en-US" dirty="0">
                <a:solidFill>
                  <a:schemeClr val="accent4"/>
                </a:solidFill>
              </a:rPr>
              <a:t>U.S. Inflation Reduction Act</a:t>
            </a:r>
          </a:p>
        </p:txBody>
      </p:sp>
      <p:pic>
        <p:nvPicPr>
          <p:cNvPr id="2" name="Picture 1" descr="A screenshot of a computer&#10;&#10;Description automatically generated">
            <a:extLst>
              <a:ext uri="{FF2B5EF4-FFF2-40B4-BE49-F238E27FC236}">
                <a16:creationId xmlns:a16="http://schemas.microsoft.com/office/drawing/2014/main" id="{20F62238-D34C-5762-A8FE-015745167D14}"/>
              </a:ext>
            </a:extLst>
          </p:cNvPr>
          <p:cNvPicPr>
            <a:picLocks noChangeAspect="1"/>
          </p:cNvPicPr>
          <p:nvPr/>
        </p:nvPicPr>
        <p:blipFill rotWithShape="1">
          <a:blip r:embed="rId5"/>
          <a:srcRect l="5687" t="26634" r="55313" b="15630"/>
          <a:stretch/>
        </p:blipFill>
        <p:spPr bwMode="auto">
          <a:xfrm>
            <a:off x="453921" y="1079500"/>
            <a:ext cx="11497643" cy="4787900"/>
          </a:xfrm>
          <a:prstGeom prst="rect">
            <a:avLst/>
          </a:prstGeom>
          <a:ln>
            <a:noFill/>
          </a:ln>
          <a:extLst>
            <a:ext uri="{53640926-AAD7-44D8-BBD7-CCE9431645EC}">
              <a14:shadowObscured xmlns:a14="http://schemas.microsoft.com/office/drawing/2010/main"/>
            </a:ext>
          </a:extLst>
        </p:spPr>
      </p:pic>
    </p:spTree>
    <p:custDataLst>
      <p:custData r:id="rId1"/>
      <p:custData r:id="rId2"/>
    </p:custDataLst>
    <p:extLst>
      <p:ext uri="{BB962C8B-B14F-4D97-AF65-F5344CB8AC3E}">
        <p14:creationId xmlns:p14="http://schemas.microsoft.com/office/powerpoint/2010/main" val="500044176"/>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8C0990F-ECA9-92E6-490A-164D10AA1B2F}"/>
              </a:ext>
            </a:extLst>
          </p:cNvPr>
          <p:cNvSpPr>
            <a:spLocks noGrp="1"/>
          </p:cNvSpPr>
          <p:nvPr>
            <p:ph type="title"/>
          </p:nvPr>
        </p:nvSpPr>
        <p:spPr>
          <a:xfrm>
            <a:off x="0" y="180072"/>
            <a:ext cx="9169400" cy="701731"/>
          </a:xfrm>
        </p:spPr>
        <p:txBody>
          <a:bodyPr/>
          <a:lstStyle/>
          <a:p>
            <a:r>
              <a:rPr lang="en-US" dirty="0">
                <a:solidFill>
                  <a:schemeClr val="accent4"/>
                </a:solidFill>
              </a:rPr>
              <a:t>U.S. Inflation Reduction Act</a:t>
            </a:r>
          </a:p>
        </p:txBody>
      </p:sp>
      <p:pic>
        <p:nvPicPr>
          <p:cNvPr id="3" name="Picture 2" descr="How the Inflation Reduction Act and Bipartisan Infrastructure Law Work  Together to Advance Climate Action | Article | EESI">
            <a:extLst>
              <a:ext uri="{FF2B5EF4-FFF2-40B4-BE49-F238E27FC236}">
                <a16:creationId xmlns:a16="http://schemas.microsoft.com/office/drawing/2014/main" id="{45C4ED5C-7A33-272B-3159-082001E3A273}"/>
              </a:ext>
            </a:extLst>
          </p:cNvPr>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69242" y="958038"/>
            <a:ext cx="8202304" cy="5473352"/>
          </a:xfrm>
          <a:prstGeom prst="rect">
            <a:avLst/>
          </a:prstGeom>
          <a:noFill/>
          <a:ln>
            <a:noFill/>
          </a:ln>
        </p:spPr>
      </p:pic>
    </p:spTree>
    <p:custDataLst>
      <p:custData r:id="rId1"/>
      <p:custData r:id="rId2"/>
    </p:custDataLst>
    <p:extLst>
      <p:ext uri="{BB962C8B-B14F-4D97-AF65-F5344CB8AC3E}">
        <p14:creationId xmlns:p14="http://schemas.microsoft.com/office/powerpoint/2010/main" val="1070526845"/>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8C0990F-ECA9-92E6-490A-164D10AA1B2F}"/>
              </a:ext>
            </a:extLst>
          </p:cNvPr>
          <p:cNvSpPr>
            <a:spLocks noGrp="1"/>
          </p:cNvSpPr>
          <p:nvPr>
            <p:ph type="title"/>
          </p:nvPr>
        </p:nvSpPr>
        <p:spPr>
          <a:xfrm>
            <a:off x="-1" y="-124626"/>
            <a:ext cx="11052313" cy="1311128"/>
          </a:xfrm>
        </p:spPr>
        <p:txBody>
          <a:bodyPr/>
          <a:lstStyle/>
          <a:p>
            <a:r>
              <a:rPr lang="en-US" dirty="0">
                <a:solidFill>
                  <a:schemeClr val="accent4"/>
                </a:solidFill>
              </a:rPr>
              <a:t>U.S. Inflation Reduction Act - Forecast</a:t>
            </a:r>
          </a:p>
        </p:txBody>
      </p:sp>
      <p:pic>
        <p:nvPicPr>
          <p:cNvPr id="2" name="Picture 1" descr="A graph of energy prices&#10;&#10;Description automatically generated">
            <a:extLst>
              <a:ext uri="{FF2B5EF4-FFF2-40B4-BE49-F238E27FC236}">
                <a16:creationId xmlns:a16="http://schemas.microsoft.com/office/drawing/2014/main" id="{D086BB72-6C26-24A9-0AE0-02F176549635}"/>
              </a:ext>
            </a:extLst>
          </p:cNvPr>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869456" y="899899"/>
            <a:ext cx="8370077" cy="5729970"/>
          </a:xfrm>
          <a:prstGeom prst="rect">
            <a:avLst/>
          </a:prstGeom>
          <a:noFill/>
          <a:ln>
            <a:noFill/>
          </a:ln>
        </p:spPr>
      </p:pic>
    </p:spTree>
    <p:custDataLst>
      <p:custData r:id="rId1"/>
      <p:custData r:id="rId2"/>
    </p:custDataLst>
    <p:extLst>
      <p:ext uri="{BB962C8B-B14F-4D97-AF65-F5344CB8AC3E}">
        <p14:creationId xmlns:p14="http://schemas.microsoft.com/office/powerpoint/2010/main" val="3173656214"/>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8C0990F-ECA9-92E6-490A-164D10AA1B2F}"/>
              </a:ext>
            </a:extLst>
          </p:cNvPr>
          <p:cNvSpPr>
            <a:spLocks noGrp="1"/>
          </p:cNvSpPr>
          <p:nvPr>
            <p:ph type="title"/>
          </p:nvPr>
        </p:nvSpPr>
        <p:spPr>
          <a:xfrm>
            <a:off x="-1" y="-124626"/>
            <a:ext cx="11052313" cy="1311128"/>
          </a:xfrm>
        </p:spPr>
        <p:txBody>
          <a:bodyPr/>
          <a:lstStyle/>
          <a:p>
            <a:r>
              <a:rPr lang="en-US" dirty="0">
                <a:solidFill>
                  <a:schemeClr val="accent4"/>
                </a:solidFill>
              </a:rPr>
              <a:t>U.S. Inflation Reduction Act - Forecast</a:t>
            </a:r>
          </a:p>
        </p:txBody>
      </p:sp>
      <p:pic>
        <p:nvPicPr>
          <p:cNvPr id="5" name="Picture 4" descr="A graph of a growing graph&#10;&#10;Description automatically generated with medium confidence">
            <a:extLst>
              <a:ext uri="{FF2B5EF4-FFF2-40B4-BE49-F238E27FC236}">
                <a16:creationId xmlns:a16="http://schemas.microsoft.com/office/drawing/2014/main" id="{D68C747D-B653-C931-2DFC-B5FB2A1FB76B}"/>
              </a:ext>
            </a:extLst>
          </p:cNvPr>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887103" y="918503"/>
            <a:ext cx="9225887" cy="5358088"/>
          </a:xfrm>
          <a:prstGeom prst="rect">
            <a:avLst/>
          </a:prstGeom>
          <a:noFill/>
          <a:ln>
            <a:noFill/>
          </a:ln>
        </p:spPr>
      </p:pic>
    </p:spTree>
    <p:custDataLst>
      <p:custData r:id="rId1"/>
      <p:custData r:id="rId2"/>
    </p:custDataLst>
    <p:extLst>
      <p:ext uri="{BB962C8B-B14F-4D97-AF65-F5344CB8AC3E}">
        <p14:creationId xmlns:p14="http://schemas.microsoft.com/office/powerpoint/2010/main" val="1225569056"/>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EMPLAFYSLIDEID" val="637535932889802405"/>
</p:tagLst>
</file>

<file path=ppt/theme/theme1.xml><?xml version="1.0" encoding="utf-8"?>
<a:theme xmlns:a="http://schemas.openxmlformats.org/drawingml/2006/main" name="Office Theme">
  <a:themeElements>
    <a:clrScheme name="J.S. Held Approved PPT Colors">
      <a:dk1>
        <a:srgbClr val="000000"/>
      </a:dk1>
      <a:lt1>
        <a:srgbClr val="FFFFFF"/>
      </a:lt1>
      <a:dk2>
        <a:srgbClr val="003764"/>
      </a:dk2>
      <a:lt2>
        <a:srgbClr val="FFFFFF"/>
      </a:lt2>
      <a:accent1>
        <a:srgbClr val="003764"/>
      </a:accent1>
      <a:accent2>
        <a:srgbClr val="4FA9DF"/>
      </a:accent2>
      <a:accent3>
        <a:srgbClr val="FD7641"/>
      </a:accent3>
      <a:accent4>
        <a:srgbClr val="4D698C"/>
      </a:accent4>
      <a:accent5>
        <a:srgbClr val="85C7E3"/>
      </a:accent5>
      <a:accent6>
        <a:srgbClr val="7F7F7F"/>
      </a:accent6>
      <a:hlink>
        <a:srgbClr val="FD7641"/>
      </a:hlink>
      <a:folHlink>
        <a:srgbClr val="4FA9D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hite BG Dark Blue accents">
  <a:themeElements>
    <a:clrScheme name="Custom 1">
      <a:dk1>
        <a:sysClr val="windowText" lastClr="000000"/>
      </a:dk1>
      <a:lt1>
        <a:sysClr val="window" lastClr="FFFFFF"/>
      </a:lt1>
      <a:dk2>
        <a:srgbClr val="44546A"/>
      </a:dk2>
      <a:lt2>
        <a:srgbClr val="E7E6E6"/>
      </a:lt2>
      <a:accent1>
        <a:srgbClr val="4D698C"/>
      </a:accent1>
      <a:accent2>
        <a:srgbClr val="003764"/>
      </a:accent2>
      <a:accent3>
        <a:srgbClr val="85C7E3"/>
      </a:accent3>
      <a:accent4>
        <a:srgbClr val="4FA9DF"/>
      </a:accent4>
      <a:accent5>
        <a:srgbClr val="FD7641"/>
      </a:accent5>
      <a:accent6>
        <a:srgbClr val="A5A5A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BG Dark Blue accents">
  <a:themeElements>
    <a:clrScheme name="Custom 1">
      <a:dk1>
        <a:sysClr val="windowText" lastClr="000000"/>
      </a:dk1>
      <a:lt1>
        <a:sysClr val="window" lastClr="FFFFFF"/>
      </a:lt1>
      <a:dk2>
        <a:srgbClr val="44546A"/>
      </a:dk2>
      <a:lt2>
        <a:srgbClr val="E7E6E6"/>
      </a:lt2>
      <a:accent1>
        <a:srgbClr val="4D698C"/>
      </a:accent1>
      <a:accent2>
        <a:srgbClr val="003764"/>
      </a:accent2>
      <a:accent3>
        <a:srgbClr val="85C7E3"/>
      </a:accent3>
      <a:accent4>
        <a:srgbClr val="4FA9DF"/>
      </a:accent4>
      <a:accent5>
        <a:srgbClr val="FD7641"/>
      </a:accent5>
      <a:accent6>
        <a:srgbClr val="A5A5A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BG Light Blue accents">
  <a:themeElements>
    <a:clrScheme name="Custom 1">
      <a:dk1>
        <a:sysClr val="windowText" lastClr="000000"/>
      </a:dk1>
      <a:lt1>
        <a:sysClr val="window" lastClr="FFFFFF"/>
      </a:lt1>
      <a:dk2>
        <a:srgbClr val="44546A"/>
      </a:dk2>
      <a:lt2>
        <a:srgbClr val="E7E6E6"/>
      </a:lt2>
      <a:accent1>
        <a:srgbClr val="4D698C"/>
      </a:accent1>
      <a:accent2>
        <a:srgbClr val="003764"/>
      </a:accent2>
      <a:accent3>
        <a:srgbClr val="85C7E3"/>
      </a:accent3>
      <a:accent4>
        <a:srgbClr val="4FA9DF"/>
      </a:accent4>
      <a:accent5>
        <a:srgbClr val="FD7641"/>
      </a:accent5>
      <a:accent6>
        <a:srgbClr val="A5A5A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ight Blue BG White accents">
  <a:themeElements>
    <a:clrScheme name="Custom 1">
      <a:dk1>
        <a:sysClr val="windowText" lastClr="000000"/>
      </a:dk1>
      <a:lt1>
        <a:sysClr val="window" lastClr="FFFFFF"/>
      </a:lt1>
      <a:dk2>
        <a:srgbClr val="44546A"/>
      </a:dk2>
      <a:lt2>
        <a:srgbClr val="E7E6E6"/>
      </a:lt2>
      <a:accent1>
        <a:srgbClr val="4D698C"/>
      </a:accent1>
      <a:accent2>
        <a:srgbClr val="003764"/>
      </a:accent2>
      <a:accent3>
        <a:srgbClr val="85C7E3"/>
      </a:accent3>
      <a:accent4>
        <a:srgbClr val="4FA9DF"/>
      </a:accent4>
      <a:accent5>
        <a:srgbClr val="FD7641"/>
      </a:accent5>
      <a:accent6>
        <a:srgbClr val="A5A5A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hite BG Orange Bar">
  <a:themeElements>
    <a:clrScheme name="Custom 1">
      <a:dk1>
        <a:sysClr val="windowText" lastClr="000000"/>
      </a:dk1>
      <a:lt1>
        <a:sysClr val="window" lastClr="FFFFFF"/>
      </a:lt1>
      <a:dk2>
        <a:srgbClr val="44546A"/>
      </a:dk2>
      <a:lt2>
        <a:srgbClr val="E7E6E6"/>
      </a:lt2>
      <a:accent1>
        <a:srgbClr val="4D698C"/>
      </a:accent1>
      <a:accent2>
        <a:srgbClr val="003764"/>
      </a:accent2>
      <a:accent3>
        <a:srgbClr val="85C7E3"/>
      </a:accent3>
      <a:accent4>
        <a:srgbClr val="4FA9DF"/>
      </a:accent4>
      <a:accent5>
        <a:srgbClr val="FD7641"/>
      </a:accent5>
      <a:accent6>
        <a:srgbClr val="A5A5A5"/>
      </a:accent6>
      <a:hlink>
        <a:srgbClr val="0563C1"/>
      </a:hlink>
      <a:folHlink>
        <a:srgbClr val="954F72"/>
      </a:folHlink>
    </a:clrScheme>
    <a:fontScheme name="J.S. Held Approved PPT Font">
      <a:majorFont>
        <a:latin typeface="Segoe UI Semi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TemplafySlideFormConfiguration><![CDATA[{"formFields":[],"formDataEntries":[]}]]></TemplafySlideFormConfiguration>
</file>

<file path=customXml/item10.xml><?xml version="1.0" encoding="utf-8"?>
<TemplafySlideFormConfiguration><![CDATA[{"formFields":[],"formDataEntries":[]}]]></TemplafySlideFormConfiguration>
</file>

<file path=customXml/item100.xml><?xml version="1.0" encoding="utf-8"?>
<TemplafySlideFormConfiguration><![CDATA[{"formFields":[],"formDataEntries":[]}]]></TemplafySlideFormConfiguration>
</file>

<file path=customXml/item101.xml><?xml version="1.0" encoding="utf-8"?>
<TemplafySlideTemplateConfiguration><![CDATA[{"slideVersion":1,"isValidatorEnabled":false,"isLocked":false,"elementsMetadata":[],"slideId":"638157374032750239","enableDocumentContentUpdater":false,"version":"2.0"}]]></TemplafySlideTemplateConfiguration>
</file>

<file path=customXml/item102.xml><?xml version="1.0" encoding="utf-8"?>
<TemplafySlideFormConfiguration><![CDATA[{"formFields":[],"formDataEntries":[]}]]></TemplafySlideFormConfiguration>
</file>

<file path=customXml/item103.xml><?xml version="1.0" encoding="utf-8"?>
<TemplafySlideTemplateConfiguration><![CDATA[{"slideVersion":0,"isValidatorEnabled":false,"isLocked":false,"elementsMetadata":[],"slideId":"637550538430263537","enableDocumentContentUpdater":true,"version":"1.11"}]]></TemplafySlideTemplateConfiguration>
</file>

<file path=customXml/item104.xml><?xml version="1.0" encoding="utf-8"?>
<TemplafySlideFormConfiguration><![CDATA[{"formFields":[],"formDataEntries":[]}]]></TemplafySlideFormConfiguration>
</file>

<file path=customXml/item105.xml><?xml version="1.0" encoding="utf-8"?>
<TemplafySlideTemplateConfiguration><![CDATA[{"slideVersion":1,"isValidatorEnabled":false,"isLocked":false,"elementsMetadata":[],"slideId":"638157374032750239","enableDocumentContentUpdater":false,"version":"2.0"}]]></TemplafySlideTemplateConfiguration>
</file>

<file path=customXml/item106.xml><?xml version="1.0" encoding="utf-8"?>
<TemplafySlideFormConfiguration><![CDATA[{"formFields":[],"formDataEntries":[]}]]></TemplafySlideFormConfiguration>
</file>

<file path=customXml/item107.xml><?xml version="1.0" encoding="utf-8"?>
<TemplafySlideTemplateConfiguration><![CDATA[{"slideVersion":0,"isValidatorEnabled":false,"isLocked":false,"elementsMetadata":[],"slideId":"637550538430263537","enableDocumentContentUpdater":true,"version":"1.11"}]]></TemplafySlideTemplateConfiguration>
</file>

<file path=customXml/item108.xml><?xml version="1.0" encoding="utf-8"?>
<TemplafySlideFormConfiguration><![CDATA[{"formFields":[],"formDataEntries":[]}]]></TemplafySlideFormConfiguration>
</file>

<file path=customXml/item109.xml><?xml version="1.0" encoding="utf-8"?>
<?mso-contentType ?>
<FormTemplates xmlns="http://schemas.microsoft.com/sharepoint/v3/contenttype/forms">
  <Display>DocumentLibraryForm</Display>
  <Edit>DocumentLibraryForm</Edit>
  <New>DocumentLibraryForm</New>
</FormTemplates>
</file>

<file path=customXml/item11.xml><?xml version="1.0" encoding="utf-8"?>
<TemplafySlideTemplateConfiguration><![CDATA[{"slideVersion":0,"isValidatorEnabled":false,"isLocked":false,"elementsMetadata":[],"slideId":"637550538430263537","enableDocumentContentUpdater":true,"version":"1.11"}]]></TemplafySlideTemplateConfiguration>
</file>

<file path=customXml/item110.xml><?xml version="1.0" encoding="utf-8"?>
<TemplafySlideTemplateConfiguration><![CDATA[{"slideVersion":0,"isValidatorEnabled":false,"isLocked":false,"elementsMetadata":[],"slideId":"637550538430263537","enableDocumentContentUpdater":true,"version":"1.11"}]]></TemplafySlideTemplateConfiguration>
</file>

<file path=customXml/item111.xml><?xml version="1.0" encoding="utf-8"?>
<TemplafySlideFormConfiguration><![CDATA[{"formFields":[],"formDataEntries":[]}]]></TemplafySlideFormConfiguration>
</file>

<file path=customXml/item112.xml><?xml version="1.0" encoding="utf-8"?>
<TemplafySlideTemplateConfiguration><![CDATA[{"slideVersion":1,"isValidatorEnabled":false,"isLocked":false,"elementsMetadata":[],"slideId":"638157374032750239","enableDocumentContentUpdater":false,"version":"2.0"}]]></TemplafySlideTemplateConfiguration>
</file>

<file path=customXml/item113.xml><?xml version="1.0" encoding="utf-8"?>
<TemplafySlideFormConfiguration><![CDATA[{"formFields":[],"formDataEntries":[]}]]></TemplafySlideFormConfiguration>
</file>

<file path=customXml/item114.xml><?xml version="1.0" encoding="utf-8"?>
<TemplafySlideFormConfiguration><![CDATA[{"formFields":[],"formDataEntries":[]}]]></TemplafySlideFormConfiguration>
</file>

<file path=customXml/item115.xml><?xml version="1.0" encoding="utf-8"?>
<TemplafySlideTemplateConfiguration><![CDATA[{"slideVersion":1,"isValidatorEnabled":false,"isLocked":false,"elementsMetadata":[],"slideId":"638157374032750239","enableDocumentContentUpdater":false,"version":"2.0"}]]></TemplafySlideTemplateConfiguration>
</file>

<file path=customXml/item12.xml><?xml version="1.0" encoding="utf-8"?>
<TemplafySlideFormConfiguration><![CDATA[{"formFields":[],"formDataEntries":[]}]]></TemplafySlideFormConfiguration>
</file>

<file path=customXml/item13.xml><?xml version="1.0" encoding="utf-8"?>
<TemplafySlideTemplateConfiguration><![CDATA[{"slideVersion":0,"isValidatorEnabled":false,"isLocked":false,"elementsMetadata":[],"slideId":"637550538430575995","enableDocumentContentUpdater":true,"version":"1.11"}]]></TemplafySlideTemplateConfiguration>
</file>

<file path=customXml/item14.xml><?xml version="1.0" encoding="utf-8"?>
<TemplafySlideTemplateConfiguration><![CDATA[{"slideVersion":1,"isValidatorEnabled":true,"isLocked":false,"elementsMetadata":[],"slideId":"637655242694152433","enableDocumentContentUpdater":true,"version":"1.11"}]]></TemplafySlideTemplateConfiguration>
</file>

<file path=customXml/item15.xml><?xml version="1.0" encoding="utf-8"?>
<TemplafySlideFormConfiguration><![CDATA[{"formFields":[],"formDataEntries":[]}]]></TemplafySlideFormConfiguration>
</file>

<file path=customXml/item16.xml><?xml version="1.0" encoding="utf-8"?>
<TemplafySlideFormConfiguration><![CDATA[{"formFields":[],"formDataEntries":[]}]]></TemplafySlideFormConfiguration>
</file>

<file path=customXml/item17.xml><?xml version="1.0" encoding="utf-8"?>
<TemplafySlideTemplateConfiguration><![CDATA[{"slideVersion":0,"isValidatorEnabled":false,"isLocked":false,"elementsMetadata":[],"slideId":"637550538430263537","enableDocumentContentUpdater":true,"version":"1.11"}]]></TemplafySlideTemplateConfiguration>
</file>

<file path=customXml/item18.xml><?xml version="1.0" encoding="utf-8"?>
<TemplafySlideFormConfiguration><![CDATA[{"formFields":[],"formDataEntries":[]}]]></TemplafySlideFormConfiguration>
</file>

<file path=customXml/item19.xml><?xml version="1.0" encoding="utf-8"?>
<TemplafySlideTemplateConfiguration><![CDATA[{"slideVersion":1,"isValidatorEnabled":false,"isLocked":false,"elementsMetadata":[],"slideId":"638157374032750239","enableDocumentContentUpdater":false,"version":"2.0"}]]></TemplafySlideTemplateConfiguration>
</file>

<file path=customXml/item2.xml><?xml version="1.0" encoding="utf-8"?>
<TemplafySlideTemplateConfiguration><![CDATA[{"slideVersion":1,"isValidatorEnabled":false,"isLocked":false,"elementsMetadata":[],"slideId":"638157374032750239","enableDocumentContentUpdater":false,"version":"2.0"}]]></TemplafySlideTemplateConfiguration>
</file>

<file path=customXml/item20.xml><?xml version="1.0" encoding="utf-8"?>
<TemplafySlideTemplateConfiguration><![CDATA[{"slideVersion":0,"isValidatorEnabled":false,"isLocked":false,"elementsMetadata":[],"slideId":"637550538430263537","enableDocumentContentUpdater":true,"version":"1.11"}]]></TemplafySlideTemplateConfiguration>
</file>

<file path=customXml/item21.xml><?xml version="1.0" encoding="utf-8"?>
<TemplafySlideTemplateConfiguration><![CDATA[{"slideVersion":1,"isValidatorEnabled":false,"isLocked":false,"elementsMetadata":[],"slideId":"638157374032750239","enableDocumentContentUpdater":false,"version":"2.0"}]]></TemplafySlideTemplateConfiguration>
</file>

<file path=customXml/item22.xml><?xml version="1.0" encoding="utf-8"?>
<TemplafySlideFormConfiguration><![CDATA[{"formFields":[],"formDataEntries":[]}]]></TemplafySlideFormConfiguration>
</file>

<file path=customXml/item23.xml><?xml version="1.0" encoding="utf-8"?>
<TemplafySlideTemplateConfiguration><![CDATA[{"slideVersion":0,"isValidatorEnabled":false,"isLocked":false,"elementsMetadata":[],"slideId":"637550538430263537","enableDocumentContentUpdater":true,"version":"1.11"}]]></TemplafySlideTemplateConfiguration>
</file>

<file path=customXml/item24.xml><?xml version="1.0" encoding="utf-8"?>
<TemplafySlideFormConfiguration><![CDATA[{"formFields":[],"formDataEntries":[]}]]></TemplafySlideFormConfiguration>
</file>

<file path=customXml/item25.xml><?xml version="1.0" encoding="utf-8"?>
<TemplafySlideFormConfiguration><![CDATA[{"formFields":[],"formDataEntries":[]}]]></TemplafySlideFormConfiguration>
</file>

<file path=customXml/item26.xml><?xml version="1.0" encoding="utf-8"?>
<TemplafySlideFormConfiguration><![CDATA[{"formFields":[],"formDataEntries":[]}]]></TemplafySlideFormConfiguration>
</file>

<file path=customXml/item27.xml><?xml version="1.0" encoding="utf-8"?>
<TemplafySlideTemplateConfiguration><![CDATA[{"slideVersion":0,"isValidatorEnabled":false,"isLocked":false,"elementsMetadata":[],"slideId":"637550538430263537","enableDocumentContentUpdater":true,"version":"1.11"}]]></TemplafySlideTemplateConfiguration>
</file>

<file path=customXml/item28.xml><?xml version="1.0" encoding="utf-8"?>
<TemplafySlideTemplateConfiguration><![CDATA[{"slideVersion":0,"isValidatorEnabled":false,"isLocked":false,"elementsMetadata":[],"slideId":"637550538430263537","enableDocumentContentUpdater":true,"version":"1.11"}]]></TemplafySlideTemplateConfiguration>
</file>

<file path=customXml/item29.xml><?xml version="1.0" encoding="utf-8"?>
<TemplafySlideFormConfiguration><![CDATA[{"formFields":[],"formDataEntries":[]}]]></TemplafySlideFormConfiguration>
</file>

<file path=customXml/item3.xml><?xml version="1.0" encoding="utf-8"?>
<TemplafySlideFormConfiguration><![CDATA[{"formFields":[],"formDataEntries":[]}]]></TemplafySlideFormConfiguration>
</file>

<file path=customXml/item30.xml><?xml version="1.0" encoding="utf-8"?>
<TemplafySlideTemplateConfiguration><![CDATA[{"slideVersion":1,"isValidatorEnabled":false,"isLocked":false,"elementsMetadata":[],"slideId":"638157374032750239","enableDocumentContentUpdater":false,"version":"2.0"}]]></TemplafySlideTemplateConfiguration>
</file>

<file path=customXml/item31.xml><?xml version="1.0" encoding="utf-8"?>
<TemplafySlideFormConfiguration><![CDATA[{"formFields":[],"formDataEntries":[]}]]></TemplafySlideFormConfiguration>
</file>

<file path=customXml/item32.xml><?xml version="1.0" encoding="utf-8"?>
<TemplafySlideTemplateConfiguration><![CDATA[{"slideVersion":1,"isValidatorEnabled":false,"isLocked":false,"elementsMetadata":[],"slideId":"638157374032750239","enableDocumentContentUpdater":false,"version":"2.0"}]]></TemplafySlideTemplateConfiguration>
</file>

<file path=customXml/item33.xml><?xml version="1.0" encoding="utf-8"?>
<TemplafySlideFormConfiguration><![CDATA[{"formFields":[],"formDataEntries":[]}]]></TemplafySlideFormConfiguration>
</file>

<file path=customXml/item34.xml><?xml version="1.0" encoding="utf-8"?>
<TemplafySlideTemplateConfiguration><![CDATA[{"slideVersion":0,"isValidatorEnabled":false,"isLocked":false,"elementsMetadata":[],"slideId":"637550538430263537","enableDocumentContentUpdater":true,"version":"1.11"}]]></TemplafySlideTemplateConfiguration>
</file>

<file path=customXml/item35.xml><?xml version="1.0" encoding="utf-8"?>
<TemplafySlideFormConfiguration><![CDATA[{"formFields":[],"formDataEntries":[]}]]></TemplafySlideFormConfiguration>
</file>

<file path=customXml/item36.xml><?xml version="1.0" encoding="utf-8"?>
<TemplafySlideFormConfiguration><![CDATA[{"formFields":[],"formDataEntries":[]}]]></TemplafySlideFormConfiguration>
</file>

<file path=customXml/item37.xml><?xml version="1.0" encoding="utf-8"?>
<TemplafySlideFormConfiguration><![CDATA[{"formFields":[],"formDataEntries":[]}]]></TemplafySlideFormConfiguration>
</file>

<file path=customXml/item38.xml><?xml version="1.0" encoding="utf-8"?>
<TemplafySlideTemplateConfiguration><![CDATA[{"slideVersion":1,"isValidatorEnabled":false,"isLocked":false,"elementsMetadata":[],"slideId":"638157374032750239","enableDocumentContentUpdater":false,"version":"2.0"}]]></TemplafySlideTemplateConfiguration>
</file>

<file path=customXml/item39.xml><?xml version="1.0" encoding="utf-8"?>
<TemplafySlideFormConfiguration><![CDATA[{"formFields":[],"formDataEntries":[]}]]></TemplafySlideFormConfiguration>
</file>

<file path=customXml/item4.xml><?xml version="1.0" encoding="utf-8"?>
<TemplafySlideTemplateConfiguration><![CDATA[{"slideVersion":1,"isValidatorEnabled":false,"isLocked":false,"elementsMetadata":[],"slideId":"638157374032758124","enableDocumentContentUpdater":false,"version":"2.0"}]]></TemplafySlideTemplateConfiguration>
</file>

<file path=customXml/item40.xml><?xml version="1.0" encoding="utf-8"?>
<TemplafySlideFormConfiguration><![CDATA[{"formFields":[],"formDataEntries":[]}]]></TemplafySlideFormConfiguration>
</file>

<file path=customXml/item41.xml><?xml version="1.0" encoding="utf-8"?>
<TemplafySlideTemplateConfiguration><![CDATA[{"slideVersion":1,"isValidatorEnabled":false,"isLocked":false,"elementsMetadata":[],"slideId":"638157374032750239","enableDocumentContentUpdater":false,"version":"2.0"}]]></TemplafySlideTemplateConfiguration>
</file>

<file path=customXml/item42.xml><?xml version="1.0" encoding="utf-8"?>
<TemplafySlideTemplateConfiguration><![CDATA[{"slideVersion":1,"isValidatorEnabled":false,"isLocked":false,"elementsMetadata":[],"slideId":"638157374032750239","enableDocumentContentUpdater":false,"version":"2.0"}]]></TemplafySlideTemplateConfiguration>
</file>

<file path=customXml/item43.xml><?xml version="1.0" encoding="utf-8"?>
<TemplafySlideTemplateConfiguration><![CDATA[{"slideVersion":1,"isValidatorEnabled":false,"isLocked":false,"elementsMetadata":[],"slideId":"638157374032750239","enableDocumentContentUpdater":false,"version":"2.0"}]]></TemplafySlideTemplateConfiguration>
</file>

<file path=customXml/item44.xml><?xml version="1.0" encoding="utf-8"?>
<TemplafySlideFormConfiguration><![CDATA[{"formFields":[],"formDataEntries":[]}]]></TemplafySlideFormConfiguration>
</file>

<file path=customXml/item45.xml><?xml version="1.0" encoding="utf-8"?>
<TemplafySlideTemplateConfiguration><![CDATA[{"slideVersion":1,"isValidatorEnabled":false,"isLocked":false,"elementsMetadata":[],"slideId":"638157374032758124","enableDocumentContentUpdater":false,"version":"2.0"}]]></TemplafySlideTemplateConfiguration>
</file>

<file path=customXml/item46.xml><?xml version="1.0" encoding="utf-8"?>
<TemplafySlideTemplateConfiguration><![CDATA[{"slideVersion":1,"isValidatorEnabled":false,"isLocked":false,"elementsMetadata":[],"slideId":"638157374032750239","enableDocumentContentUpdater":false,"version":"2.0"}]]></TemplafySlideTemplateConfiguration>
</file>

<file path=customXml/item47.xml><?xml version="1.0" encoding="utf-8"?>
<TemplafySlideTemplateConfiguration><![CDATA[{"slideVersion":1,"isValidatorEnabled":false,"isLocked":false,"elementsMetadata":[],"slideId":"638157374032750239","enableDocumentContentUpdater":false,"version":"2.0"}]]></TemplafySlideTemplateConfiguration>
</file>

<file path=customXml/item48.xml><?xml version="1.0" encoding="utf-8"?>
<TemplafySlideFormConfiguration><![CDATA[{"formFields":[],"formDataEntries":[]}]]></TemplafySlideFormConfiguration>
</file>

<file path=customXml/item49.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50.xml><?xml version="1.0" encoding="utf-8"?>
<TemplafySlideTemplateConfiguration><![CDATA[{"slideVersion":0,"isValidatorEnabled":false,"isLocked":false,"elementsMetadata":[],"slideId":"637550538430263537","enableDocumentContentUpdater":true,"version":"1.11"}]]></TemplafySlideTemplateConfiguration>
</file>

<file path=customXml/item51.xml><?xml version="1.0" encoding="utf-8"?>
<TemplafySlideTemplateConfiguration><![CDATA[{"slideVersion":1,"isValidatorEnabled":false,"isLocked":false,"elementsMetadata":[],"slideId":"638157374032758124","enableDocumentContentUpdater":false,"version":"2.0"}]]></TemplafySlideTemplateConfiguration>
</file>

<file path=customXml/item52.xml><?xml version="1.0" encoding="utf-8"?>
<TemplafySlideTemplateConfiguration><![CDATA[{"slideVersion":1,"isValidatorEnabled":false,"isLocked":false,"elementsMetadata":[],"slideId":"638157374032750239","enableDocumentContentUpdater":false,"version":"2.0"}]]></TemplafySlideTemplateConfiguration>
</file>

<file path=customXml/item53.xml><?xml version="1.0" encoding="utf-8"?>
<TemplafySlideTemplateConfiguration><![CDATA[{"slideVersion":1,"isValidatorEnabled":false,"isLocked":false,"elementsMetadata":[],"slideId":"638157374032750239","enableDocumentContentUpdater":false,"version":"2.0"}]]></TemplafySlideTemplateConfiguration>
</file>

<file path=customXml/item54.xml><?xml version="1.0" encoding="utf-8"?>
<TemplafySlideTemplateConfiguration><![CDATA[{"slideVersion":1,"isValidatorEnabled":false,"isLocked":false,"elementsMetadata":[],"slideId":"638157374032750239","enableDocumentContentUpdater":false,"version":"2.0"}]]></TemplafySlideTemplateConfiguration>
</file>

<file path=customXml/item55.xml><?xml version="1.0" encoding="utf-8"?>
<TemplafySlideTemplateConfiguration><![CDATA[{"slideVersion":0,"isValidatorEnabled":false,"isLocked":false,"elementsMetadata":[],"slideId":"637550538430263537","enableDocumentContentUpdater":true,"version":"1.11"}]]></TemplafySlideTemplateConfiguration>
</file>

<file path=customXml/item56.xml><?xml version="1.0" encoding="utf-8"?>
<TemplafySlideTemplateConfiguration><![CDATA[{"slideVersion":1,"isValidatorEnabled":false,"isLocked":false,"elementsMetadata":[],"slideId":"638157374032750239","enableDocumentContentUpdater":false,"version":"2.0"}]]></TemplafySlideTemplateConfiguration>
</file>

<file path=customXml/item57.xml><?xml version="1.0" encoding="utf-8"?>
<TemplafySlideTemplateConfiguration><![CDATA[{"slideVersion":1,"isValidatorEnabled":false,"isLocked":false,"elementsMetadata":[],"slideId":"638157374032750239","enableDocumentContentUpdater":false,"version":"2.0"}]]></TemplafySlideTemplateConfiguration>
</file>

<file path=customXml/item58.xml><?xml version="1.0" encoding="utf-8"?>
<TemplafySlideFormConfiguration><![CDATA[{"formFields":[],"formDataEntries":[]}]]></TemplafySlideFormConfiguration>
</file>

<file path=customXml/item59.xml><?xml version="1.0" encoding="utf-8"?>
<TemplafySlideFormConfiguration><![CDATA[{"formFields":[],"formDataEntries":[]}]]></TemplafySlideFormConfiguration>
</file>

<file path=customXml/item6.xml><?xml version="1.0" encoding="utf-8"?>
<TemplafySlideTemplateConfiguration><![CDATA[{"slideVersion":1,"isValidatorEnabled":false,"isLocked":false,"elementsMetadata":[],"slideId":"638157374032750239","enableDocumentContentUpdater":false,"version":"2.0"}]]></TemplafySlideTemplateConfiguration>
</file>

<file path=customXml/item60.xml><?xml version="1.0" encoding="utf-8"?>
<TemplafySlideFormConfiguration><![CDATA[{"formFields":[],"formDataEntries":[]}]]></TemplafySlideFormConfiguration>
</file>

<file path=customXml/item61.xml><?xml version="1.0" encoding="utf-8"?>
<TemplafySlideFormConfiguration><![CDATA[{"formFields":[],"formDataEntries":[]}]]></TemplafySlideFormConfiguration>
</file>

<file path=customXml/item62.xml><?xml version="1.0" encoding="utf-8"?>
<TemplafySlideTemplateConfiguration><![CDATA[{"slideVersion":0,"isValidatorEnabled":false,"isLocked":false,"elementsMetadata":[],"slideId":"637550538430263537","enableDocumentContentUpdater":true,"version":"1.11"}]]></TemplafySlideTemplateConfiguration>
</file>

<file path=customXml/item63.xml><?xml version="1.0" encoding="utf-8"?>
<TemplafySlideTemplateConfiguration><![CDATA[{"slideVersion":1,"isValidatorEnabled":false,"isLocked":false,"elementsMetadata":[],"slideId":"638157374032750239","enableDocumentContentUpdater":false,"version":"2.0"}]]></TemplafySlideTemplateConfiguration>
</file>

<file path=customXml/item64.xml><?xml version="1.0" encoding="utf-8"?>
<TemplafySlideFormConfiguration><![CDATA[{"formFields":[],"formDataEntries":[]}]]></TemplafySlideFormConfiguration>
</file>

<file path=customXml/item65.xml><?xml version="1.0" encoding="utf-8"?>
<TemplafySlideFormConfiguration><![CDATA[{"formFields":[],"formDataEntries":[]}]]></TemplafySlideFormConfiguration>
</file>

<file path=customXml/item66.xml><?xml version="1.0" encoding="utf-8"?>
<TemplafySlideFormConfiguration><![CDATA[{"formFields":[],"formDataEntries":[]}]]></TemplafySlideFormConfiguration>
</file>

<file path=customXml/item67.xml><?xml version="1.0" encoding="utf-8"?>
<TemplafySlideTemplateConfiguration><![CDATA[{"slideVersion":1,"isValidatorEnabled":false,"isLocked":false,"elementsMetadata":[],"slideId":"638157374032750239","enableDocumentContentUpdater":false,"version":"2.0"}]]></TemplafySlideTemplateConfiguration>
</file>

<file path=customXml/item68.xml><?xml version="1.0" encoding="utf-8"?>
<TemplafySlideFormConfiguration><![CDATA[{"formFields":[],"formDataEntries":[]}]]></TemplafySlideFormConfiguration>
</file>

<file path=customXml/item69.xml><?xml version="1.0" encoding="utf-8"?>
<TemplafySlideTemplateConfiguration><![CDATA[{"slideVersion":0,"isValidatorEnabled":false,"isLocked":false,"elementsMetadata":[],"slideId":"637550538430263537","enableDocumentContentUpdater":true,"version":"1.11"}]]></TemplafySlideTemplateConfiguration>
</file>

<file path=customXml/item7.xml><?xml version="1.0" encoding="utf-8"?>
<TemplafySlideTemplateConfiguration><![CDATA[{"slideVersion":1,"isValidatorEnabled":false,"isLocked":false,"elementsMetadata":[],"slideId":"638157374032750239","enableDocumentContentUpdater":false,"version":"2.0"}]]></TemplafySlideTemplateConfiguration>
</file>

<file path=customXml/item70.xml><?xml version="1.0" encoding="utf-8"?>
<TemplafySlideTemplateConfiguration><![CDATA[{"slideVersion":1,"isValidatorEnabled":false,"isLocked":false,"elementsMetadata":[],"slideId":"638157374032763401","enableDocumentContentUpdater":false,"version":"2.0"}]]></TemplafySlideTemplateConfiguration>
</file>

<file path=customXml/item71.xml><?xml version="1.0" encoding="utf-8"?>
<TemplafySlideTemplateConfiguration><![CDATA[{"slideVersion":0,"isValidatorEnabled":false,"isLocked":false,"elementsMetadata":[],"slideId":"637550538430263537","enableDocumentContentUpdater":true,"version":"1.11"}]]></TemplafySlideTemplateConfiguration>
</file>

<file path=customXml/item72.xml><?xml version="1.0" encoding="utf-8"?>
<TemplafySlideFormConfiguration><![CDATA[{"formFields":[],"formDataEntries":[]}]]></TemplafySlideFormConfiguration>
</file>

<file path=customXml/item73.xml><?xml version="1.0" encoding="utf-8"?>
<TemplafySlideFormConfiguration><![CDATA[{"formFields":[],"formDataEntries":[]}]]></TemplafySlideFormConfiguration>
</file>

<file path=customXml/item74.xml><?xml version="1.0" encoding="utf-8"?>
<p:properties xmlns:p="http://schemas.microsoft.com/office/2006/metadata/properties" xmlns:xsi="http://www.w3.org/2001/XMLSchema-instance" xmlns:pc="http://schemas.microsoft.com/office/infopath/2007/PartnerControls">
  <documentManagement/>
</p:properties>
</file>

<file path=customXml/item75.xml><?xml version="1.0" encoding="utf-8"?>
<TemplafySlideFormConfiguration><![CDATA[{"formFields":[],"formDataEntries":[]}]]></TemplafySlideFormConfiguration>
</file>

<file path=customXml/item76.xml><?xml version="1.0" encoding="utf-8"?>
<TemplafySlideFormConfiguration><![CDATA[{"formFields":[],"formDataEntries":[]}]]></TemplafySlideFormConfiguration>
</file>

<file path=customXml/item77.xml><?xml version="1.0" encoding="utf-8"?>
<TemplafySlideFormConfiguration><![CDATA[{"formFields":[],"formDataEntries":[]}]]></TemplafySlideFormConfiguration>
</file>

<file path=customXml/item78.xml><?xml version="1.0" encoding="utf-8"?>
<TemplafySlideTemplateConfiguration><![CDATA[{"slideVersion":1,"isValidatorEnabled":false,"isLocked":false,"elementsMetadata":[],"slideId":"638157374032750239","enableDocumentContentUpdater":false,"version":"2.0"}]]></TemplafySlideTemplateConfiguration>
</file>

<file path=customXml/item79.xml><?xml version="1.0" encoding="utf-8"?>
<TemplafySlideFormConfiguration><![CDATA[{"formFields":[],"formDataEntries":[]}]]></TemplafySlideFormConfiguration>
</file>

<file path=customXml/item8.xml><?xml version="1.0" encoding="utf-8"?>
<TemplafySlideTemplateConfiguration><![CDATA[{"slideVersion":1,"isValidatorEnabled":false,"isLocked":false,"elementsMetadata":[],"slideId":"638157374032750239","enableDocumentContentUpdater":false,"version":"2.0"}]]></TemplafySlideTemplateConfiguration>
</file>

<file path=customXml/item80.xml><?xml version="1.0" encoding="utf-8"?>
<TemplafySlideFormConfiguration><![CDATA[{"formFields":[],"formDataEntries":[]}]]></TemplafySlideFormConfiguration>
</file>

<file path=customXml/item81.xml><?xml version="1.0" encoding="utf-8"?>
<TemplafySlideTemplateConfiguration><![CDATA[{"slideVersion":1,"isValidatorEnabled":false,"isLocked":false,"elementsMetadata":[],"slideId":"638157374032750239","enableDocumentContentUpdater":false,"version":"2.0"}]]></TemplafySlideTemplateConfiguration>
</file>

<file path=customXml/item82.xml><?xml version="1.0" encoding="utf-8"?>
<TemplafySlideTemplateConfiguration><![CDATA[{"slideVersion":1,"isValidatorEnabled":false,"isLocked":false,"elementsMetadata":[],"slideId":"638157374032750239","enableDocumentContentUpdater":false,"version":"2.0"}]]></TemplafySlideTemplateConfiguration>
</file>

<file path=customXml/item83.xml><?xml version="1.0" encoding="utf-8"?>
<TemplafySlideFormConfiguration><![CDATA[{"formFields":[],"formDataEntries":[]}]]></TemplafySlideFormConfiguration>
</file>

<file path=customXml/item84.xml><?xml version="1.0" encoding="utf-8"?>
<TemplafySlideFormConfiguration><![CDATA[{"formFields":[],"formDataEntries":[]}]]></TemplafySlideFormConfiguration>
</file>

<file path=customXml/item85.xml><?xml version="1.0" encoding="utf-8"?>
<ct:contentTypeSchema xmlns:ct="http://schemas.microsoft.com/office/2006/metadata/contentType" xmlns:ma="http://schemas.microsoft.com/office/2006/metadata/properties/metaAttributes" ct:_="" ma:_="" ma:contentTypeName="Document" ma:contentTypeID="0x0101000C492A5C59E676479CBF32DF4E1229CA" ma:contentTypeVersion="8" ma:contentTypeDescription="Create a new document." ma:contentTypeScope="" ma:versionID="b991233fe1760d7589d26a487447395e">
  <xsd:schema xmlns:xsd="http://www.w3.org/2001/XMLSchema" xmlns:xs="http://www.w3.org/2001/XMLSchema" xmlns:p="http://schemas.microsoft.com/office/2006/metadata/properties" xmlns:ns3="c2d796e9-ff68-4074-b004-a9319f7a84bb" xmlns:ns4="5037062e-76fb-4b62-ac81-103360651e1d" targetNamespace="http://schemas.microsoft.com/office/2006/metadata/properties" ma:root="true" ma:fieldsID="adcc965c910e2d29bbb8d8fd38fa3a9d" ns3:_="" ns4:_="">
    <xsd:import namespace="c2d796e9-ff68-4074-b004-a9319f7a84bb"/>
    <xsd:import namespace="5037062e-76fb-4b62-ac81-103360651e1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d796e9-ff68-4074-b004-a9319f7a84b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37062e-76fb-4b62-ac81-103360651e1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86.xml><?xml version="1.0" encoding="utf-8"?>
<TemplafySlideTemplateConfiguration><![CDATA[{"slideVersion":0,"isValidatorEnabled":false,"isLocked":false,"elementsMetadata":[],"slideId":"637550538430263537","enableDocumentContentUpdater":true,"version":"1.11"}]]></TemplafySlideTemplateConfiguration>
</file>

<file path=customXml/item87.xml><?xml version="1.0" encoding="utf-8"?>
<TemplafySlideFormConfiguration><![CDATA[{"formFields":[],"formDataEntries":[]}]]></TemplafySlideFormConfiguration>
</file>

<file path=customXml/item88.xml><?xml version="1.0" encoding="utf-8"?>
<TemplafySlideTemplateConfiguration><![CDATA[{"slideVersion":1,"isValidatorEnabled":false,"isLocked":false,"elementsMetadata":[],"slideId":"638157374032750239","enableDocumentContentUpdater":false,"version":"2.0"}]]></TemplafySlideTemplateConfiguration>
</file>

<file path=customXml/item89.xml><?xml version="1.0" encoding="utf-8"?>
<TemplafySlideFormConfiguration><![CDATA[{"formFields":[],"formDataEntries":[]}]]></TemplafySlideFormConfiguration>
</file>

<file path=customXml/item9.xml><?xml version="1.0" encoding="utf-8"?>
<TemplafySlideTemplateConfiguration><![CDATA[{"slideVersion":1,"isValidatorEnabled":false,"isLocked":false,"elementsMetadata":[],"slideId":"638157374032750239","enableDocumentContentUpdater":false,"version":"2.0"}]]></TemplafySlideTemplateConfiguration>
</file>

<file path=customXml/item90.xml><?xml version="1.0" encoding="utf-8"?>
<TemplafySlideTemplateConfiguration><![CDATA[{"slideVersion":1,"isValidatorEnabled":false,"isLocked":false,"elementsMetadata":[],"slideId":"638157374032750239","enableDocumentContentUpdater":false,"version":"2.0"}]]></TemplafySlideTemplateConfiguration>
</file>

<file path=customXml/item91.xml><?xml version="1.0" encoding="utf-8"?>
<TemplafySlideFormConfiguration><![CDATA[{"formFields":[],"formDataEntries":[]}]]></TemplafySlideFormConfiguration>
</file>

<file path=customXml/item92.xml><?xml version="1.0" encoding="utf-8"?>
<TemplafySlideTemplateConfiguration><![CDATA[{"slideVersion":1,"isValidatorEnabled":false,"isLocked":false,"elementsMetadata":[],"slideId":"638157374032750239","enableDocumentContentUpdater":false,"version":"2.0"}]]></TemplafySlideTemplateConfiguration>
</file>

<file path=customXml/item93.xml><?xml version="1.0" encoding="utf-8"?>
<TemplafySlideFormConfiguration><![CDATA[{"formFields":[],"formDataEntries":[]}]]></TemplafySlideFormConfiguration>
</file>

<file path=customXml/item94.xml><?xml version="1.0" encoding="utf-8"?>
<TemplafySlideFormConfiguration><![CDATA[{"formFields":[],"formDataEntries":[]}]]></TemplafySlideFormConfiguration>
</file>

<file path=customXml/item95.xml><?xml version="1.0" encoding="utf-8"?>
<TemplafySlideFormConfiguration><![CDATA[{"formFields":[],"formDataEntries":[]}]]></TemplafySlideFormConfiguration>
</file>

<file path=customXml/item96.xml><?xml version="1.0" encoding="utf-8"?>
<TemplafySlideFormConfiguration><![CDATA[{"formFields":[],"formDataEntries":[]}]]></TemplafySlideFormConfiguration>
</file>

<file path=customXml/item97.xml><?xml version="1.0" encoding="utf-8"?>
<TemplafySlideFormConfiguration><![CDATA[{"formFields":[],"formDataEntries":[]}]]></TemplafySlideFormConfiguration>
</file>

<file path=customXml/item98.xml><?xml version="1.0" encoding="utf-8"?>
<TemplafySlideTemplateConfiguration><![CDATA[{"slideVersion":1,"isValidatorEnabled":false,"isLocked":false,"elementsMetadata":[],"slideId":"638157374032750239","enableDocumentContentUpdater":false,"version":"2.0"}]]></TemplafySlideTemplateConfiguration>
</file>

<file path=customXml/item99.xml><?xml version="1.0" encoding="utf-8"?>
<TemplafySlideTemplateConfiguration><![CDATA[{"slideVersion":1,"isValidatorEnabled":false,"isLocked":false,"elementsMetadata":[],"slideId":"638157374032750239","enableDocumentContentUpdater":false,"version":"2.0"}]]></TemplafySlideTemplateConfiguration>
</file>

<file path=customXml/itemProps1.xml><?xml version="1.0" encoding="utf-8"?>
<ds:datastoreItem xmlns:ds="http://schemas.openxmlformats.org/officeDocument/2006/customXml" ds:itemID="{D2596534-0826-4EA6-98B6-A25DE8DC2C61}">
  <ds:schemaRefs/>
</ds:datastoreItem>
</file>

<file path=customXml/itemProps10.xml><?xml version="1.0" encoding="utf-8"?>
<ds:datastoreItem xmlns:ds="http://schemas.openxmlformats.org/officeDocument/2006/customXml" ds:itemID="{F5E2746E-987E-43CE-B5AB-3C2529897D69}">
  <ds:schemaRefs/>
</ds:datastoreItem>
</file>

<file path=customXml/itemProps100.xml><?xml version="1.0" encoding="utf-8"?>
<ds:datastoreItem xmlns:ds="http://schemas.openxmlformats.org/officeDocument/2006/customXml" ds:itemID="{00CC4024-EB34-4EFC-B244-B75CB2BF9D2A}">
  <ds:schemaRefs/>
</ds:datastoreItem>
</file>

<file path=customXml/itemProps101.xml><?xml version="1.0" encoding="utf-8"?>
<ds:datastoreItem xmlns:ds="http://schemas.openxmlformats.org/officeDocument/2006/customXml" ds:itemID="{13A7BD6B-2A21-4AE5-A46C-DC2C6D44A3C1}">
  <ds:schemaRefs/>
</ds:datastoreItem>
</file>

<file path=customXml/itemProps102.xml><?xml version="1.0" encoding="utf-8"?>
<ds:datastoreItem xmlns:ds="http://schemas.openxmlformats.org/officeDocument/2006/customXml" ds:itemID="{3D7E7D07-E365-42FE-8D21-AF981B3FCB8F}">
  <ds:schemaRefs/>
</ds:datastoreItem>
</file>

<file path=customXml/itemProps103.xml><?xml version="1.0" encoding="utf-8"?>
<ds:datastoreItem xmlns:ds="http://schemas.openxmlformats.org/officeDocument/2006/customXml" ds:itemID="{B5D7B0F1-2DCE-4DD4-B0EB-C2473F10617D}">
  <ds:schemaRefs/>
</ds:datastoreItem>
</file>

<file path=customXml/itemProps104.xml><?xml version="1.0" encoding="utf-8"?>
<ds:datastoreItem xmlns:ds="http://schemas.openxmlformats.org/officeDocument/2006/customXml" ds:itemID="{79CFA981-03AD-43B6-90E6-22385DD3FCAB}">
  <ds:schemaRefs/>
</ds:datastoreItem>
</file>

<file path=customXml/itemProps105.xml><?xml version="1.0" encoding="utf-8"?>
<ds:datastoreItem xmlns:ds="http://schemas.openxmlformats.org/officeDocument/2006/customXml" ds:itemID="{B7623A17-1E96-4951-8361-3E59BEF726AA}">
  <ds:schemaRefs/>
</ds:datastoreItem>
</file>

<file path=customXml/itemProps106.xml><?xml version="1.0" encoding="utf-8"?>
<ds:datastoreItem xmlns:ds="http://schemas.openxmlformats.org/officeDocument/2006/customXml" ds:itemID="{9AAFDFD6-F073-44AC-91D6-CDE49E1EC83D}">
  <ds:schemaRefs/>
</ds:datastoreItem>
</file>

<file path=customXml/itemProps107.xml><?xml version="1.0" encoding="utf-8"?>
<ds:datastoreItem xmlns:ds="http://schemas.openxmlformats.org/officeDocument/2006/customXml" ds:itemID="{E17C80F3-31E4-406B-9CDD-199715B4B10F}">
  <ds:schemaRefs/>
</ds:datastoreItem>
</file>

<file path=customXml/itemProps108.xml><?xml version="1.0" encoding="utf-8"?>
<ds:datastoreItem xmlns:ds="http://schemas.openxmlformats.org/officeDocument/2006/customXml" ds:itemID="{5EB6488D-B975-4B97-89D8-7D36C3F419B1}">
  <ds:schemaRefs/>
</ds:datastoreItem>
</file>

<file path=customXml/itemProps109.xml><?xml version="1.0" encoding="utf-8"?>
<ds:datastoreItem xmlns:ds="http://schemas.openxmlformats.org/officeDocument/2006/customXml" ds:itemID="{F7401C98-EEFA-4446-BCD4-5F4A77AC8ACF}">
  <ds:schemaRefs>
    <ds:schemaRef ds:uri="http://schemas.microsoft.com/sharepoint/v3/contenttype/forms"/>
  </ds:schemaRefs>
</ds:datastoreItem>
</file>

<file path=customXml/itemProps11.xml><?xml version="1.0" encoding="utf-8"?>
<ds:datastoreItem xmlns:ds="http://schemas.openxmlformats.org/officeDocument/2006/customXml" ds:itemID="{D9C12014-C1A5-4E4A-839E-FAF5333C2894}">
  <ds:schemaRefs/>
</ds:datastoreItem>
</file>

<file path=customXml/itemProps110.xml><?xml version="1.0" encoding="utf-8"?>
<ds:datastoreItem xmlns:ds="http://schemas.openxmlformats.org/officeDocument/2006/customXml" ds:itemID="{F3E45AFE-B015-482C-A690-FD92B092D3FD}">
  <ds:schemaRefs/>
</ds:datastoreItem>
</file>

<file path=customXml/itemProps111.xml><?xml version="1.0" encoding="utf-8"?>
<ds:datastoreItem xmlns:ds="http://schemas.openxmlformats.org/officeDocument/2006/customXml" ds:itemID="{42639EBC-EB0E-4C26-A50B-DF1E9BC702F0}">
  <ds:schemaRefs/>
</ds:datastoreItem>
</file>

<file path=customXml/itemProps112.xml><?xml version="1.0" encoding="utf-8"?>
<ds:datastoreItem xmlns:ds="http://schemas.openxmlformats.org/officeDocument/2006/customXml" ds:itemID="{CFCEFB1B-04BB-4621-958E-2FB20ADE93A2}">
  <ds:schemaRefs/>
</ds:datastoreItem>
</file>

<file path=customXml/itemProps113.xml><?xml version="1.0" encoding="utf-8"?>
<ds:datastoreItem xmlns:ds="http://schemas.openxmlformats.org/officeDocument/2006/customXml" ds:itemID="{6D44EADB-1A73-4D73-9B6B-AD0A61D756C0}">
  <ds:schemaRefs/>
</ds:datastoreItem>
</file>

<file path=customXml/itemProps114.xml><?xml version="1.0" encoding="utf-8"?>
<ds:datastoreItem xmlns:ds="http://schemas.openxmlformats.org/officeDocument/2006/customXml" ds:itemID="{7A307F06-9DA2-4DD1-980E-1BE09F2570E8}">
  <ds:schemaRefs/>
</ds:datastoreItem>
</file>

<file path=customXml/itemProps115.xml><?xml version="1.0" encoding="utf-8"?>
<ds:datastoreItem xmlns:ds="http://schemas.openxmlformats.org/officeDocument/2006/customXml" ds:itemID="{F1979286-B294-488A-8C01-96B862894E71}">
  <ds:schemaRefs/>
</ds:datastoreItem>
</file>

<file path=customXml/itemProps12.xml><?xml version="1.0" encoding="utf-8"?>
<ds:datastoreItem xmlns:ds="http://schemas.openxmlformats.org/officeDocument/2006/customXml" ds:itemID="{FBB07107-831A-4095-A6AD-9CE494D9DFF9}">
  <ds:schemaRefs/>
</ds:datastoreItem>
</file>

<file path=customXml/itemProps13.xml><?xml version="1.0" encoding="utf-8"?>
<ds:datastoreItem xmlns:ds="http://schemas.openxmlformats.org/officeDocument/2006/customXml" ds:itemID="{FE868F05-7AED-4E89-8244-63BDAFF5340E}">
  <ds:schemaRefs/>
</ds:datastoreItem>
</file>

<file path=customXml/itemProps14.xml><?xml version="1.0" encoding="utf-8"?>
<ds:datastoreItem xmlns:ds="http://schemas.openxmlformats.org/officeDocument/2006/customXml" ds:itemID="{F9BC2A0E-6BD9-436B-A902-B0519C6C4C73}">
  <ds:schemaRefs/>
</ds:datastoreItem>
</file>

<file path=customXml/itemProps15.xml><?xml version="1.0" encoding="utf-8"?>
<ds:datastoreItem xmlns:ds="http://schemas.openxmlformats.org/officeDocument/2006/customXml" ds:itemID="{2E605F42-CE56-4B30-9168-CDDF68E3D3DA}">
  <ds:schemaRefs/>
</ds:datastoreItem>
</file>

<file path=customXml/itemProps16.xml><?xml version="1.0" encoding="utf-8"?>
<ds:datastoreItem xmlns:ds="http://schemas.openxmlformats.org/officeDocument/2006/customXml" ds:itemID="{775F720E-DAC6-473A-835C-F704BB082753}">
  <ds:schemaRefs/>
</ds:datastoreItem>
</file>

<file path=customXml/itemProps17.xml><?xml version="1.0" encoding="utf-8"?>
<ds:datastoreItem xmlns:ds="http://schemas.openxmlformats.org/officeDocument/2006/customXml" ds:itemID="{4AE05701-75D1-4C53-9E42-C7DB4612B829}">
  <ds:schemaRefs/>
</ds:datastoreItem>
</file>

<file path=customXml/itemProps18.xml><?xml version="1.0" encoding="utf-8"?>
<ds:datastoreItem xmlns:ds="http://schemas.openxmlformats.org/officeDocument/2006/customXml" ds:itemID="{219C28B5-4B64-4678-B442-BF2AB02188B3}">
  <ds:schemaRefs/>
</ds:datastoreItem>
</file>

<file path=customXml/itemProps19.xml><?xml version="1.0" encoding="utf-8"?>
<ds:datastoreItem xmlns:ds="http://schemas.openxmlformats.org/officeDocument/2006/customXml" ds:itemID="{30308457-0FA0-4E00-9312-F95B40974E48}">
  <ds:schemaRefs/>
</ds:datastoreItem>
</file>

<file path=customXml/itemProps2.xml><?xml version="1.0" encoding="utf-8"?>
<ds:datastoreItem xmlns:ds="http://schemas.openxmlformats.org/officeDocument/2006/customXml" ds:itemID="{C8FD56F3-311B-4C67-8EC1-19A56BC3F306}">
  <ds:schemaRefs/>
</ds:datastoreItem>
</file>

<file path=customXml/itemProps20.xml><?xml version="1.0" encoding="utf-8"?>
<ds:datastoreItem xmlns:ds="http://schemas.openxmlformats.org/officeDocument/2006/customXml" ds:itemID="{3F3DCBF7-EDA9-439D-AA03-1B5218AE3DDA}">
  <ds:schemaRefs/>
</ds:datastoreItem>
</file>

<file path=customXml/itemProps21.xml><?xml version="1.0" encoding="utf-8"?>
<ds:datastoreItem xmlns:ds="http://schemas.openxmlformats.org/officeDocument/2006/customXml" ds:itemID="{7708328C-8DF3-4D7D-997D-3F25E94FCC71}">
  <ds:schemaRefs/>
</ds:datastoreItem>
</file>

<file path=customXml/itemProps22.xml><?xml version="1.0" encoding="utf-8"?>
<ds:datastoreItem xmlns:ds="http://schemas.openxmlformats.org/officeDocument/2006/customXml" ds:itemID="{D00BB33F-E756-4B19-A4AC-382744650AEB}">
  <ds:schemaRefs/>
</ds:datastoreItem>
</file>

<file path=customXml/itemProps23.xml><?xml version="1.0" encoding="utf-8"?>
<ds:datastoreItem xmlns:ds="http://schemas.openxmlformats.org/officeDocument/2006/customXml" ds:itemID="{51E98D8E-3F93-4031-B26D-833CC67B3004}">
  <ds:schemaRefs/>
</ds:datastoreItem>
</file>

<file path=customXml/itemProps24.xml><?xml version="1.0" encoding="utf-8"?>
<ds:datastoreItem xmlns:ds="http://schemas.openxmlformats.org/officeDocument/2006/customXml" ds:itemID="{9FDD20D5-0606-4436-9061-18084516CD48}">
  <ds:schemaRefs/>
</ds:datastoreItem>
</file>

<file path=customXml/itemProps25.xml><?xml version="1.0" encoding="utf-8"?>
<ds:datastoreItem xmlns:ds="http://schemas.openxmlformats.org/officeDocument/2006/customXml" ds:itemID="{BA6873F1-1A74-42EB-9591-49722CFDA7A0}">
  <ds:schemaRefs/>
</ds:datastoreItem>
</file>

<file path=customXml/itemProps26.xml><?xml version="1.0" encoding="utf-8"?>
<ds:datastoreItem xmlns:ds="http://schemas.openxmlformats.org/officeDocument/2006/customXml" ds:itemID="{A0A07FE8-F5B0-44B8-AC88-F764D66DEDA1}">
  <ds:schemaRefs/>
</ds:datastoreItem>
</file>

<file path=customXml/itemProps27.xml><?xml version="1.0" encoding="utf-8"?>
<ds:datastoreItem xmlns:ds="http://schemas.openxmlformats.org/officeDocument/2006/customXml" ds:itemID="{D9F96DC5-0D91-4A72-BFE6-FAFE11036134}">
  <ds:schemaRefs/>
</ds:datastoreItem>
</file>

<file path=customXml/itemProps28.xml><?xml version="1.0" encoding="utf-8"?>
<ds:datastoreItem xmlns:ds="http://schemas.openxmlformats.org/officeDocument/2006/customXml" ds:itemID="{DEC36CF2-FA8F-4B65-8C1D-E94C7BF13402}">
  <ds:schemaRefs/>
</ds:datastoreItem>
</file>

<file path=customXml/itemProps29.xml><?xml version="1.0" encoding="utf-8"?>
<ds:datastoreItem xmlns:ds="http://schemas.openxmlformats.org/officeDocument/2006/customXml" ds:itemID="{2BD1F795-0A8B-4729-9D4E-431911C21248}">
  <ds:schemaRefs/>
</ds:datastoreItem>
</file>

<file path=customXml/itemProps3.xml><?xml version="1.0" encoding="utf-8"?>
<ds:datastoreItem xmlns:ds="http://schemas.openxmlformats.org/officeDocument/2006/customXml" ds:itemID="{FC044C66-51C0-45ED-8707-FEE01139185E}">
  <ds:schemaRefs/>
</ds:datastoreItem>
</file>

<file path=customXml/itemProps30.xml><?xml version="1.0" encoding="utf-8"?>
<ds:datastoreItem xmlns:ds="http://schemas.openxmlformats.org/officeDocument/2006/customXml" ds:itemID="{A1423FA4-26C6-42D7-BF84-63AC2945660C}">
  <ds:schemaRefs/>
</ds:datastoreItem>
</file>

<file path=customXml/itemProps31.xml><?xml version="1.0" encoding="utf-8"?>
<ds:datastoreItem xmlns:ds="http://schemas.openxmlformats.org/officeDocument/2006/customXml" ds:itemID="{266B4FBA-521D-417C-8C2C-D5BA84BB032D}">
  <ds:schemaRefs/>
</ds:datastoreItem>
</file>

<file path=customXml/itemProps32.xml><?xml version="1.0" encoding="utf-8"?>
<ds:datastoreItem xmlns:ds="http://schemas.openxmlformats.org/officeDocument/2006/customXml" ds:itemID="{269BDEAA-6F30-4225-BBCF-18467487D33F}">
  <ds:schemaRefs/>
</ds:datastoreItem>
</file>

<file path=customXml/itemProps33.xml><?xml version="1.0" encoding="utf-8"?>
<ds:datastoreItem xmlns:ds="http://schemas.openxmlformats.org/officeDocument/2006/customXml" ds:itemID="{577071F6-33F9-405C-A553-B860278AE59E}">
  <ds:schemaRefs/>
</ds:datastoreItem>
</file>

<file path=customXml/itemProps34.xml><?xml version="1.0" encoding="utf-8"?>
<ds:datastoreItem xmlns:ds="http://schemas.openxmlformats.org/officeDocument/2006/customXml" ds:itemID="{DFEFCCC5-4F5B-40F3-8E04-A20E38438FD3}">
  <ds:schemaRefs/>
</ds:datastoreItem>
</file>

<file path=customXml/itemProps35.xml><?xml version="1.0" encoding="utf-8"?>
<ds:datastoreItem xmlns:ds="http://schemas.openxmlformats.org/officeDocument/2006/customXml" ds:itemID="{6E8E25FA-5DFC-4478-852A-532E346A7D45}">
  <ds:schemaRefs/>
</ds:datastoreItem>
</file>

<file path=customXml/itemProps36.xml><?xml version="1.0" encoding="utf-8"?>
<ds:datastoreItem xmlns:ds="http://schemas.openxmlformats.org/officeDocument/2006/customXml" ds:itemID="{F434D49D-A89D-4742-A260-833516EADE80}">
  <ds:schemaRefs/>
</ds:datastoreItem>
</file>

<file path=customXml/itemProps37.xml><?xml version="1.0" encoding="utf-8"?>
<ds:datastoreItem xmlns:ds="http://schemas.openxmlformats.org/officeDocument/2006/customXml" ds:itemID="{E2E137F2-E5D8-4E72-BFF9-4AB542A44B3D}">
  <ds:schemaRefs/>
</ds:datastoreItem>
</file>

<file path=customXml/itemProps38.xml><?xml version="1.0" encoding="utf-8"?>
<ds:datastoreItem xmlns:ds="http://schemas.openxmlformats.org/officeDocument/2006/customXml" ds:itemID="{00742A78-D6BF-4321-8B71-6B0D31B04D32}">
  <ds:schemaRefs/>
</ds:datastoreItem>
</file>

<file path=customXml/itemProps39.xml><?xml version="1.0" encoding="utf-8"?>
<ds:datastoreItem xmlns:ds="http://schemas.openxmlformats.org/officeDocument/2006/customXml" ds:itemID="{C2B95A64-78BE-4C5F-B1DD-7600A078ACD5}">
  <ds:schemaRefs/>
</ds:datastoreItem>
</file>

<file path=customXml/itemProps4.xml><?xml version="1.0" encoding="utf-8"?>
<ds:datastoreItem xmlns:ds="http://schemas.openxmlformats.org/officeDocument/2006/customXml" ds:itemID="{34890444-20F0-4652-80ED-0FD4474D9D8B}">
  <ds:schemaRefs/>
</ds:datastoreItem>
</file>

<file path=customXml/itemProps40.xml><?xml version="1.0" encoding="utf-8"?>
<ds:datastoreItem xmlns:ds="http://schemas.openxmlformats.org/officeDocument/2006/customXml" ds:itemID="{F5375226-4FFC-4C70-B8F4-B14173B47A82}">
  <ds:schemaRefs/>
</ds:datastoreItem>
</file>

<file path=customXml/itemProps41.xml><?xml version="1.0" encoding="utf-8"?>
<ds:datastoreItem xmlns:ds="http://schemas.openxmlformats.org/officeDocument/2006/customXml" ds:itemID="{4BB4FFB1-A3F3-4FBB-9B05-D4CD0BD17182}">
  <ds:schemaRefs/>
</ds:datastoreItem>
</file>

<file path=customXml/itemProps42.xml><?xml version="1.0" encoding="utf-8"?>
<ds:datastoreItem xmlns:ds="http://schemas.openxmlformats.org/officeDocument/2006/customXml" ds:itemID="{205F77E6-9455-4B51-9D5F-4955AEA80634}">
  <ds:schemaRefs/>
</ds:datastoreItem>
</file>

<file path=customXml/itemProps43.xml><?xml version="1.0" encoding="utf-8"?>
<ds:datastoreItem xmlns:ds="http://schemas.openxmlformats.org/officeDocument/2006/customXml" ds:itemID="{98EC3D0E-FC5C-4B69-892E-23F425B745B4}">
  <ds:schemaRefs/>
</ds:datastoreItem>
</file>

<file path=customXml/itemProps44.xml><?xml version="1.0" encoding="utf-8"?>
<ds:datastoreItem xmlns:ds="http://schemas.openxmlformats.org/officeDocument/2006/customXml" ds:itemID="{9C1A281B-007A-4EB2-9F03-68923B3CB4BD}">
  <ds:schemaRefs/>
</ds:datastoreItem>
</file>

<file path=customXml/itemProps45.xml><?xml version="1.0" encoding="utf-8"?>
<ds:datastoreItem xmlns:ds="http://schemas.openxmlformats.org/officeDocument/2006/customXml" ds:itemID="{336100C5-934E-4202-B3C3-B75D6A2C9C67}">
  <ds:schemaRefs/>
</ds:datastoreItem>
</file>

<file path=customXml/itemProps46.xml><?xml version="1.0" encoding="utf-8"?>
<ds:datastoreItem xmlns:ds="http://schemas.openxmlformats.org/officeDocument/2006/customXml" ds:itemID="{B40DFF52-CFBE-48FB-9E7E-B44930E6565F}">
  <ds:schemaRefs/>
</ds:datastoreItem>
</file>

<file path=customXml/itemProps47.xml><?xml version="1.0" encoding="utf-8"?>
<ds:datastoreItem xmlns:ds="http://schemas.openxmlformats.org/officeDocument/2006/customXml" ds:itemID="{6727407F-AFE2-4030-AA76-39727205B241}">
  <ds:schemaRefs/>
</ds:datastoreItem>
</file>

<file path=customXml/itemProps48.xml><?xml version="1.0" encoding="utf-8"?>
<ds:datastoreItem xmlns:ds="http://schemas.openxmlformats.org/officeDocument/2006/customXml" ds:itemID="{EFB551ED-090D-43F2-8CE5-B4C980D351FC}">
  <ds:schemaRefs/>
</ds:datastoreItem>
</file>

<file path=customXml/itemProps49.xml><?xml version="1.0" encoding="utf-8"?>
<ds:datastoreItem xmlns:ds="http://schemas.openxmlformats.org/officeDocument/2006/customXml" ds:itemID="{B54BE5A2-F070-40B6-B036-54CD0AB3D31E}">
  <ds:schemaRefs/>
</ds:datastoreItem>
</file>

<file path=customXml/itemProps5.xml><?xml version="1.0" encoding="utf-8"?>
<ds:datastoreItem xmlns:ds="http://schemas.openxmlformats.org/officeDocument/2006/customXml" ds:itemID="{59178248-F63C-4AE3-B05E-02B71DDAB1E8}">
  <ds:schemaRefs/>
</ds:datastoreItem>
</file>

<file path=customXml/itemProps50.xml><?xml version="1.0" encoding="utf-8"?>
<ds:datastoreItem xmlns:ds="http://schemas.openxmlformats.org/officeDocument/2006/customXml" ds:itemID="{C4713E04-5666-4EEB-B5F4-021D47AFC142}">
  <ds:schemaRefs/>
</ds:datastoreItem>
</file>

<file path=customXml/itemProps51.xml><?xml version="1.0" encoding="utf-8"?>
<ds:datastoreItem xmlns:ds="http://schemas.openxmlformats.org/officeDocument/2006/customXml" ds:itemID="{D03B723D-C5AF-498A-B5DD-385E6D5FC419}">
  <ds:schemaRefs/>
</ds:datastoreItem>
</file>

<file path=customXml/itemProps52.xml><?xml version="1.0" encoding="utf-8"?>
<ds:datastoreItem xmlns:ds="http://schemas.openxmlformats.org/officeDocument/2006/customXml" ds:itemID="{9EBC2E98-A52A-467D-9E62-CD909767596A}">
  <ds:schemaRefs/>
</ds:datastoreItem>
</file>

<file path=customXml/itemProps53.xml><?xml version="1.0" encoding="utf-8"?>
<ds:datastoreItem xmlns:ds="http://schemas.openxmlformats.org/officeDocument/2006/customXml" ds:itemID="{29E963DF-89A0-4B17-A318-849475FDC6AA}">
  <ds:schemaRefs/>
</ds:datastoreItem>
</file>

<file path=customXml/itemProps54.xml><?xml version="1.0" encoding="utf-8"?>
<ds:datastoreItem xmlns:ds="http://schemas.openxmlformats.org/officeDocument/2006/customXml" ds:itemID="{584AB9BF-C325-4B31-8D25-38C45D40ECFB}">
  <ds:schemaRefs/>
</ds:datastoreItem>
</file>

<file path=customXml/itemProps55.xml><?xml version="1.0" encoding="utf-8"?>
<ds:datastoreItem xmlns:ds="http://schemas.openxmlformats.org/officeDocument/2006/customXml" ds:itemID="{A53A206E-B32B-46DD-8F60-06BDED11A0D2}">
  <ds:schemaRefs/>
</ds:datastoreItem>
</file>

<file path=customXml/itemProps56.xml><?xml version="1.0" encoding="utf-8"?>
<ds:datastoreItem xmlns:ds="http://schemas.openxmlformats.org/officeDocument/2006/customXml" ds:itemID="{AB9F5132-474E-4925-BE38-C9E634A0DB20}">
  <ds:schemaRefs/>
</ds:datastoreItem>
</file>

<file path=customXml/itemProps57.xml><?xml version="1.0" encoding="utf-8"?>
<ds:datastoreItem xmlns:ds="http://schemas.openxmlformats.org/officeDocument/2006/customXml" ds:itemID="{691EC0D5-D493-4A97-B324-4D342589964D}">
  <ds:schemaRefs/>
</ds:datastoreItem>
</file>

<file path=customXml/itemProps58.xml><?xml version="1.0" encoding="utf-8"?>
<ds:datastoreItem xmlns:ds="http://schemas.openxmlformats.org/officeDocument/2006/customXml" ds:itemID="{65A4FF7D-FE52-41F9-8E14-328B6BC0B6D1}">
  <ds:schemaRefs/>
</ds:datastoreItem>
</file>

<file path=customXml/itemProps59.xml><?xml version="1.0" encoding="utf-8"?>
<ds:datastoreItem xmlns:ds="http://schemas.openxmlformats.org/officeDocument/2006/customXml" ds:itemID="{217F5F99-1B30-422B-9404-8EC5BF012417}">
  <ds:schemaRefs/>
</ds:datastoreItem>
</file>

<file path=customXml/itemProps6.xml><?xml version="1.0" encoding="utf-8"?>
<ds:datastoreItem xmlns:ds="http://schemas.openxmlformats.org/officeDocument/2006/customXml" ds:itemID="{8D77D78C-30B9-46ED-BFA4-C4671347F71C}">
  <ds:schemaRefs/>
</ds:datastoreItem>
</file>

<file path=customXml/itemProps60.xml><?xml version="1.0" encoding="utf-8"?>
<ds:datastoreItem xmlns:ds="http://schemas.openxmlformats.org/officeDocument/2006/customXml" ds:itemID="{749471BA-4483-481E-A5BE-D8F6BEDD1510}">
  <ds:schemaRefs/>
</ds:datastoreItem>
</file>

<file path=customXml/itemProps61.xml><?xml version="1.0" encoding="utf-8"?>
<ds:datastoreItem xmlns:ds="http://schemas.openxmlformats.org/officeDocument/2006/customXml" ds:itemID="{0E8F5FE0-4844-4A3E-8CF0-12AD6ED9263E}">
  <ds:schemaRefs/>
</ds:datastoreItem>
</file>

<file path=customXml/itemProps62.xml><?xml version="1.0" encoding="utf-8"?>
<ds:datastoreItem xmlns:ds="http://schemas.openxmlformats.org/officeDocument/2006/customXml" ds:itemID="{74C6B16D-2AE0-438D-B983-2ED55BBCA799}">
  <ds:schemaRefs/>
</ds:datastoreItem>
</file>

<file path=customXml/itemProps63.xml><?xml version="1.0" encoding="utf-8"?>
<ds:datastoreItem xmlns:ds="http://schemas.openxmlformats.org/officeDocument/2006/customXml" ds:itemID="{4D2FAE03-D213-43B8-A265-605431A0013D}">
  <ds:schemaRefs/>
</ds:datastoreItem>
</file>

<file path=customXml/itemProps64.xml><?xml version="1.0" encoding="utf-8"?>
<ds:datastoreItem xmlns:ds="http://schemas.openxmlformats.org/officeDocument/2006/customXml" ds:itemID="{4459CC22-296B-417D-8A6E-AACFF3F5ECBE}">
  <ds:schemaRefs/>
</ds:datastoreItem>
</file>

<file path=customXml/itemProps65.xml><?xml version="1.0" encoding="utf-8"?>
<ds:datastoreItem xmlns:ds="http://schemas.openxmlformats.org/officeDocument/2006/customXml" ds:itemID="{075C5F4A-30A4-4AA2-9A14-99DD0B11526D}">
  <ds:schemaRefs/>
</ds:datastoreItem>
</file>

<file path=customXml/itemProps66.xml><?xml version="1.0" encoding="utf-8"?>
<ds:datastoreItem xmlns:ds="http://schemas.openxmlformats.org/officeDocument/2006/customXml" ds:itemID="{5FFDEC9B-7955-4FDD-BC32-EEF03275EFD0}">
  <ds:schemaRefs/>
</ds:datastoreItem>
</file>

<file path=customXml/itemProps67.xml><?xml version="1.0" encoding="utf-8"?>
<ds:datastoreItem xmlns:ds="http://schemas.openxmlformats.org/officeDocument/2006/customXml" ds:itemID="{5C7DACA0-C2D6-4623-8E1D-DE0631650FF9}">
  <ds:schemaRefs/>
</ds:datastoreItem>
</file>

<file path=customXml/itemProps68.xml><?xml version="1.0" encoding="utf-8"?>
<ds:datastoreItem xmlns:ds="http://schemas.openxmlformats.org/officeDocument/2006/customXml" ds:itemID="{4BE95E92-D4E9-4961-958C-44A86F943BD2}">
  <ds:schemaRefs/>
</ds:datastoreItem>
</file>

<file path=customXml/itemProps69.xml><?xml version="1.0" encoding="utf-8"?>
<ds:datastoreItem xmlns:ds="http://schemas.openxmlformats.org/officeDocument/2006/customXml" ds:itemID="{9E0E7761-4299-4505-8B10-D2D67BDA3B86}">
  <ds:schemaRefs/>
</ds:datastoreItem>
</file>

<file path=customXml/itemProps7.xml><?xml version="1.0" encoding="utf-8"?>
<ds:datastoreItem xmlns:ds="http://schemas.openxmlformats.org/officeDocument/2006/customXml" ds:itemID="{63AA8E87-6E3E-4301-90D0-A0D129FA7F61}">
  <ds:schemaRefs/>
</ds:datastoreItem>
</file>

<file path=customXml/itemProps70.xml><?xml version="1.0" encoding="utf-8"?>
<ds:datastoreItem xmlns:ds="http://schemas.openxmlformats.org/officeDocument/2006/customXml" ds:itemID="{20BD57D7-C49C-4BAD-B66B-8DF23B12D292}">
  <ds:schemaRefs/>
</ds:datastoreItem>
</file>

<file path=customXml/itemProps71.xml><?xml version="1.0" encoding="utf-8"?>
<ds:datastoreItem xmlns:ds="http://schemas.openxmlformats.org/officeDocument/2006/customXml" ds:itemID="{CC39D2CD-D9C0-44A3-8260-517CCB769F2E}">
  <ds:schemaRefs/>
</ds:datastoreItem>
</file>

<file path=customXml/itemProps72.xml><?xml version="1.0" encoding="utf-8"?>
<ds:datastoreItem xmlns:ds="http://schemas.openxmlformats.org/officeDocument/2006/customXml" ds:itemID="{FF35FA98-68CD-4282-9CD6-FC6711E93BB2}">
  <ds:schemaRefs/>
</ds:datastoreItem>
</file>

<file path=customXml/itemProps73.xml><?xml version="1.0" encoding="utf-8"?>
<ds:datastoreItem xmlns:ds="http://schemas.openxmlformats.org/officeDocument/2006/customXml" ds:itemID="{A06C5526-05E6-4760-8491-BCDCAF8CFD73}">
  <ds:schemaRefs/>
</ds:datastoreItem>
</file>

<file path=customXml/itemProps74.xml><?xml version="1.0" encoding="utf-8"?>
<ds:datastoreItem xmlns:ds="http://schemas.openxmlformats.org/officeDocument/2006/customXml" ds:itemID="{9958C040-927C-4170-8261-B80A15508F94}">
  <ds:schemaRefs>
    <ds:schemaRef ds:uri="http://schemas.microsoft.com/office/2006/metadata/properties"/>
    <ds:schemaRef ds:uri="http://schemas.microsoft.com/office/infopath/2007/PartnerControls"/>
  </ds:schemaRefs>
</ds:datastoreItem>
</file>

<file path=customXml/itemProps75.xml><?xml version="1.0" encoding="utf-8"?>
<ds:datastoreItem xmlns:ds="http://schemas.openxmlformats.org/officeDocument/2006/customXml" ds:itemID="{96ADE11B-AB2C-4D14-A57D-A15D610403D5}">
  <ds:schemaRefs/>
</ds:datastoreItem>
</file>

<file path=customXml/itemProps76.xml><?xml version="1.0" encoding="utf-8"?>
<ds:datastoreItem xmlns:ds="http://schemas.openxmlformats.org/officeDocument/2006/customXml" ds:itemID="{F1015E8D-F86F-4468-9A87-1E5AE3337CEF}">
  <ds:schemaRefs/>
</ds:datastoreItem>
</file>

<file path=customXml/itemProps77.xml><?xml version="1.0" encoding="utf-8"?>
<ds:datastoreItem xmlns:ds="http://schemas.openxmlformats.org/officeDocument/2006/customXml" ds:itemID="{080A8CAF-B38F-430E-822F-DFD0D3A1887D}">
  <ds:schemaRefs/>
</ds:datastoreItem>
</file>

<file path=customXml/itemProps78.xml><?xml version="1.0" encoding="utf-8"?>
<ds:datastoreItem xmlns:ds="http://schemas.openxmlformats.org/officeDocument/2006/customXml" ds:itemID="{5A97202A-F7FE-475A-97C7-DDAC1410D7BC}">
  <ds:schemaRefs/>
</ds:datastoreItem>
</file>

<file path=customXml/itemProps79.xml><?xml version="1.0" encoding="utf-8"?>
<ds:datastoreItem xmlns:ds="http://schemas.openxmlformats.org/officeDocument/2006/customXml" ds:itemID="{E9F9653E-9A5B-42A5-9219-945EF5FD6108}">
  <ds:schemaRefs/>
</ds:datastoreItem>
</file>

<file path=customXml/itemProps8.xml><?xml version="1.0" encoding="utf-8"?>
<ds:datastoreItem xmlns:ds="http://schemas.openxmlformats.org/officeDocument/2006/customXml" ds:itemID="{465E2980-E676-4B56-875F-C2F9546C149C}">
  <ds:schemaRefs/>
</ds:datastoreItem>
</file>

<file path=customXml/itemProps80.xml><?xml version="1.0" encoding="utf-8"?>
<ds:datastoreItem xmlns:ds="http://schemas.openxmlformats.org/officeDocument/2006/customXml" ds:itemID="{09C262BC-92C4-4872-A03A-49B02400A27D}">
  <ds:schemaRefs/>
</ds:datastoreItem>
</file>

<file path=customXml/itemProps81.xml><?xml version="1.0" encoding="utf-8"?>
<ds:datastoreItem xmlns:ds="http://schemas.openxmlformats.org/officeDocument/2006/customXml" ds:itemID="{0BCD3C14-5820-4FE8-92AA-1A5DB601CE96}">
  <ds:schemaRefs/>
</ds:datastoreItem>
</file>

<file path=customXml/itemProps82.xml><?xml version="1.0" encoding="utf-8"?>
<ds:datastoreItem xmlns:ds="http://schemas.openxmlformats.org/officeDocument/2006/customXml" ds:itemID="{4B258F72-6427-42A6-8B06-F0CF82B7FBA1}">
  <ds:schemaRefs/>
</ds:datastoreItem>
</file>

<file path=customXml/itemProps83.xml><?xml version="1.0" encoding="utf-8"?>
<ds:datastoreItem xmlns:ds="http://schemas.openxmlformats.org/officeDocument/2006/customXml" ds:itemID="{B089602C-DB3A-4B38-9CEB-46883C88F547}">
  <ds:schemaRefs/>
</ds:datastoreItem>
</file>

<file path=customXml/itemProps84.xml><?xml version="1.0" encoding="utf-8"?>
<ds:datastoreItem xmlns:ds="http://schemas.openxmlformats.org/officeDocument/2006/customXml" ds:itemID="{EA3B0427-3F45-4B98-8B2B-A97F989BA852}">
  <ds:schemaRefs/>
</ds:datastoreItem>
</file>

<file path=customXml/itemProps85.xml><?xml version="1.0" encoding="utf-8"?>
<ds:datastoreItem xmlns:ds="http://schemas.openxmlformats.org/officeDocument/2006/customXml" ds:itemID="{56BA0C0E-16F7-4729-B29F-2948A66E84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d796e9-ff68-4074-b004-a9319f7a84bb"/>
    <ds:schemaRef ds:uri="5037062e-76fb-4b62-ac81-103360651e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86.xml><?xml version="1.0" encoding="utf-8"?>
<ds:datastoreItem xmlns:ds="http://schemas.openxmlformats.org/officeDocument/2006/customXml" ds:itemID="{C6A07A9A-24C6-48F1-A1DA-CD280C2067F9}">
  <ds:schemaRefs/>
</ds:datastoreItem>
</file>

<file path=customXml/itemProps87.xml><?xml version="1.0" encoding="utf-8"?>
<ds:datastoreItem xmlns:ds="http://schemas.openxmlformats.org/officeDocument/2006/customXml" ds:itemID="{C22C7152-8B9E-4DDF-B030-A3C0F15DE5B5}">
  <ds:schemaRefs/>
</ds:datastoreItem>
</file>

<file path=customXml/itemProps88.xml><?xml version="1.0" encoding="utf-8"?>
<ds:datastoreItem xmlns:ds="http://schemas.openxmlformats.org/officeDocument/2006/customXml" ds:itemID="{D084D5AB-F32E-458A-BD31-8DD6524A7E8F}">
  <ds:schemaRefs/>
</ds:datastoreItem>
</file>

<file path=customXml/itemProps89.xml><?xml version="1.0" encoding="utf-8"?>
<ds:datastoreItem xmlns:ds="http://schemas.openxmlformats.org/officeDocument/2006/customXml" ds:itemID="{7F917356-C1AA-4BDF-81E5-56E80596B350}">
  <ds:schemaRefs/>
</ds:datastoreItem>
</file>

<file path=customXml/itemProps9.xml><?xml version="1.0" encoding="utf-8"?>
<ds:datastoreItem xmlns:ds="http://schemas.openxmlformats.org/officeDocument/2006/customXml" ds:itemID="{44E919CA-3959-451F-B135-4206BDF11E18}">
  <ds:schemaRefs/>
</ds:datastoreItem>
</file>

<file path=customXml/itemProps90.xml><?xml version="1.0" encoding="utf-8"?>
<ds:datastoreItem xmlns:ds="http://schemas.openxmlformats.org/officeDocument/2006/customXml" ds:itemID="{03835079-96D9-43D4-9875-293B5CA402E2}">
  <ds:schemaRefs/>
</ds:datastoreItem>
</file>

<file path=customXml/itemProps91.xml><?xml version="1.0" encoding="utf-8"?>
<ds:datastoreItem xmlns:ds="http://schemas.openxmlformats.org/officeDocument/2006/customXml" ds:itemID="{34AA4027-6BD8-4B98-AB41-13001B486599}">
  <ds:schemaRefs/>
</ds:datastoreItem>
</file>

<file path=customXml/itemProps92.xml><?xml version="1.0" encoding="utf-8"?>
<ds:datastoreItem xmlns:ds="http://schemas.openxmlformats.org/officeDocument/2006/customXml" ds:itemID="{CBED56A5-2317-4CA4-B1D1-2EA2904B5A55}">
  <ds:schemaRefs/>
</ds:datastoreItem>
</file>

<file path=customXml/itemProps93.xml><?xml version="1.0" encoding="utf-8"?>
<ds:datastoreItem xmlns:ds="http://schemas.openxmlformats.org/officeDocument/2006/customXml" ds:itemID="{9DB34260-E214-4092-830B-80293E1D26FF}">
  <ds:schemaRefs/>
</ds:datastoreItem>
</file>

<file path=customXml/itemProps94.xml><?xml version="1.0" encoding="utf-8"?>
<ds:datastoreItem xmlns:ds="http://schemas.openxmlformats.org/officeDocument/2006/customXml" ds:itemID="{DCC17D35-6B32-4619-BEDA-C1A8D81FFE70}">
  <ds:schemaRefs/>
</ds:datastoreItem>
</file>

<file path=customXml/itemProps95.xml><?xml version="1.0" encoding="utf-8"?>
<ds:datastoreItem xmlns:ds="http://schemas.openxmlformats.org/officeDocument/2006/customXml" ds:itemID="{E5AAD283-0CF3-412D-A2F9-87CE5213CCD3}">
  <ds:schemaRefs/>
</ds:datastoreItem>
</file>

<file path=customXml/itemProps96.xml><?xml version="1.0" encoding="utf-8"?>
<ds:datastoreItem xmlns:ds="http://schemas.openxmlformats.org/officeDocument/2006/customXml" ds:itemID="{E756A3BE-6EE3-4A96-9E63-4C5062D3A1D0}">
  <ds:schemaRefs/>
</ds:datastoreItem>
</file>

<file path=customXml/itemProps97.xml><?xml version="1.0" encoding="utf-8"?>
<ds:datastoreItem xmlns:ds="http://schemas.openxmlformats.org/officeDocument/2006/customXml" ds:itemID="{66C6E0D5-A80D-41D7-A49D-178A21F2EE44}">
  <ds:schemaRefs/>
</ds:datastoreItem>
</file>

<file path=customXml/itemProps98.xml><?xml version="1.0" encoding="utf-8"?>
<ds:datastoreItem xmlns:ds="http://schemas.openxmlformats.org/officeDocument/2006/customXml" ds:itemID="{A9F16765-EAFB-4295-8D0B-CA75D2704AC7}">
  <ds:schemaRefs/>
</ds:datastoreItem>
</file>

<file path=customXml/itemProps99.xml><?xml version="1.0" encoding="utf-8"?>
<ds:datastoreItem xmlns:ds="http://schemas.openxmlformats.org/officeDocument/2006/customXml" ds:itemID="{47ED5033-95A4-4D30-BC85-6DE725D8647B}">
  <ds:schemaRefs/>
</ds:datastoreItem>
</file>

<file path=docMetadata/LabelInfo.xml><?xml version="1.0" encoding="utf-8"?>
<clbl:labelList xmlns:clbl="http://schemas.microsoft.com/office/2020/mipLabelMetadata">
  <clbl:label id="{7c2b6716-9705-4dc3-8b05-1fdcce14e722}" enabled="1" method="Privileged" siteId="{3511fda9-10f3-422d-b34f-9291a0dd43e7}" contentBits="0" removed="0"/>
</clbl:labelList>
</file>

<file path=docProps/app.xml><?xml version="1.0" encoding="utf-8"?>
<Properties xmlns="http://schemas.openxmlformats.org/officeDocument/2006/extended-properties" xmlns:vt="http://schemas.openxmlformats.org/officeDocument/2006/docPropsVTypes">
  <TotalTime>5088</TotalTime>
  <Words>4241</Words>
  <Application>Microsoft Office PowerPoint</Application>
  <PresentationFormat>Widescreen</PresentationFormat>
  <Paragraphs>328</Paragraphs>
  <Slides>36</Slides>
  <Notes>35</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36</vt:i4>
      </vt:variant>
    </vt:vector>
  </HeadingPairs>
  <TitlesOfParts>
    <vt:vector size="50" baseType="lpstr">
      <vt:lpstr>Arial</vt:lpstr>
      <vt:lpstr>Calibri</vt:lpstr>
      <vt:lpstr>Calibri Light</vt:lpstr>
      <vt:lpstr>Courier New</vt:lpstr>
      <vt:lpstr>Segoe UI Semibold</vt:lpstr>
      <vt:lpstr>Symbol</vt:lpstr>
      <vt:lpstr>Times New Roman</vt:lpstr>
      <vt:lpstr>Wingdings</vt:lpstr>
      <vt:lpstr>Office Theme</vt:lpstr>
      <vt:lpstr>1_White BG Dark Blue accents</vt:lpstr>
      <vt:lpstr>White BG Dark Blue accents</vt:lpstr>
      <vt:lpstr>White BG Light Blue accents</vt:lpstr>
      <vt:lpstr>Light Blue BG White accents</vt:lpstr>
      <vt:lpstr>White BG Orange Bar</vt:lpstr>
      <vt:lpstr> US Renewable Energy Changing Landscape and Lessons Learned   Daniel Williams, CPA, CFF Senior Vice President, Forensic Accounting – Insurance Services  Timothy Dowden  Senior Vice President, Renewable Energy    </vt:lpstr>
      <vt:lpstr>PowerPoint Presentation</vt:lpstr>
      <vt:lpstr>PowerPoint Presentation</vt:lpstr>
      <vt:lpstr>Outline</vt:lpstr>
      <vt:lpstr>U.S. Inflation Reduction Act</vt:lpstr>
      <vt:lpstr>U.S. Inflation Reduction Act</vt:lpstr>
      <vt:lpstr>U.S. Inflation Reduction Act</vt:lpstr>
      <vt:lpstr>U.S. Inflation Reduction Act - Forecast</vt:lpstr>
      <vt:lpstr>U.S. Inflation Reduction Act - Forecast</vt:lpstr>
      <vt:lpstr>Retrospective, how did we get to where we are today?</vt:lpstr>
      <vt:lpstr>Rise of the Tax Equity Investor</vt:lpstr>
      <vt:lpstr>Rise of the Tax Equity Investor</vt:lpstr>
      <vt:lpstr>Tax Credits and Tax Equity, why does this matter?</vt:lpstr>
      <vt:lpstr>Inflation Reduction Act – What’s Changed?</vt:lpstr>
      <vt:lpstr>Inflation Reduction Act – What’s Changed?</vt:lpstr>
      <vt:lpstr>Inflation Reduction Act – ITC Changes</vt:lpstr>
      <vt:lpstr>Inflation Reduction Act – PTC Changes</vt:lpstr>
      <vt:lpstr>IRA – Domestic Content Bonus</vt:lpstr>
      <vt:lpstr>IRA – Brownfield Redevelopment</vt:lpstr>
      <vt:lpstr>What are the Challenges?</vt:lpstr>
      <vt:lpstr>What are the Challenges?</vt:lpstr>
      <vt:lpstr>High Voltage Transmission Issues</vt:lpstr>
      <vt:lpstr>High Voltage Transmission Issues</vt:lpstr>
      <vt:lpstr>High Voltage Transmission Issues</vt:lpstr>
      <vt:lpstr>Why does this matter to Insurers and Claims Professional?</vt:lpstr>
      <vt:lpstr>Why does this matter to you?</vt:lpstr>
      <vt:lpstr>Construction Cost Implications</vt:lpstr>
      <vt:lpstr>Market Impact - Points</vt:lpstr>
      <vt:lpstr>Backward Look: Lessons (Hopefully) Learned</vt:lpstr>
      <vt:lpstr>Project Locations &amp; Risks</vt:lpstr>
      <vt:lpstr>Hail/Severe Weather – Solar Risks</vt:lpstr>
      <vt:lpstr>Hail/Severe Weather – Solar</vt:lpstr>
      <vt:lpstr>Flooding / Heavy Rain - Wind and Solar</vt:lpstr>
      <vt:lpstr>Fire (Wild/Brush) – Solar</vt:lpstr>
      <vt:lpstr>Underwriting “BI-tes”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Creter</dc:creator>
  <cp:lastModifiedBy>LEICH David (EQUANS UK)</cp:lastModifiedBy>
  <cp:revision>644</cp:revision>
  <dcterms:created xsi:type="dcterms:W3CDTF">2020-06-17T20:24:28Z</dcterms:created>
  <dcterms:modified xsi:type="dcterms:W3CDTF">2023-10-26T11:33:54Z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0x0101000C492A5C59E676479CBF32DF4E1229CA</vt:lpwstr>
  </property>
</Properties>
</file>